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22"/>
  </p:handoutMasterIdLst>
  <p:sldIdLst>
    <p:sldId id="256" r:id="rId3"/>
    <p:sldId id="257" r:id="rId4"/>
    <p:sldId id="293" r:id="rId5"/>
    <p:sldId id="291" r:id="rId6"/>
    <p:sldId id="351" r:id="rId7"/>
    <p:sldId id="294" r:id="rId8"/>
    <p:sldId id="364" r:id="rId9"/>
    <p:sldId id="361" r:id="rId10"/>
    <p:sldId id="362" r:id="rId11"/>
    <p:sldId id="373" r:id="rId12"/>
    <p:sldId id="375" r:id="rId13"/>
    <p:sldId id="269" r:id="rId14"/>
    <p:sldId id="372" r:id="rId15"/>
    <p:sldId id="374" r:id="rId16"/>
    <p:sldId id="259" r:id="rId17"/>
    <p:sldId id="301" r:id="rId19"/>
    <p:sldId id="304" r:id="rId20"/>
    <p:sldId id="303" r:id="rId21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257"/>
            <p14:sldId id="293"/>
            <p14:sldId id="291"/>
            <p14:sldId id="351"/>
            <p14:sldId id="294"/>
            <p14:sldId id="364"/>
            <p14:sldId id="361"/>
            <p14:sldId id="362"/>
            <p14:sldId id="373"/>
            <p14:sldId id="375"/>
            <p14:sldId id="269"/>
            <p14:sldId id="372"/>
            <p14:sldId id="374"/>
            <p14:sldId id="259"/>
            <p14:sldId id="301"/>
            <p14:sldId id="304"/>
            <p14:sldId id="303"/>
          </p14:sldIdLst>
        </p14:section>
        <p14:section name="无标题节" id="{73bc6e1b-e00b-404a-aa6e-242717ed226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102" y="-14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880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4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5FFC-A74D-403C-A3F4-3C5F218C0755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34B7-97CB-495B-B33E-BE6245FEFC58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6078-8723-4BA4-AB34-67C3F33DE504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1F8E-5AF5-4174-BDE6-801969646E08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643CD-FA95-42C4-BF1B-00A5C552F725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84848-0780-4187-BFEF-24B331D474CD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6F08-99FD-4DA6-BE0F-84BCC2ACBDAC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A4D9-D5B6-44B0-B498-E33591AD8A31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00FE-465F-4BA5-9682-720D2A32B883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9CE6-1885-4F06-8591-75AA3C761E6C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802F-DFDA-49F4-BE9A-6363E11EA08B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3B2C-E81B-4B91-A712-07BE076C369F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3F7D-F170-46BD-8F15-CDAE77A14D0E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FC66-8478-41B4-A936-318CE26920CB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DE93-C9F7-4EB3-8361-64630CB77026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D8A5-0DA4-40B8-8908-C78890782FD0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66A0-C775-432B-ADDD-2FAD2AE1ABFD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492F-123E-49F6-B7D3-AFB4460B29C8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270F-4F41-4A39-86A6-6EA0DF649CAF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9A63-AD1E-42BF-841B-35DB72F3AE79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E2B6-1597-48C3-82AC-6A0A43D2AD39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1D22-69E0-46EE-BC7C-A2AB6F84B420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微软雅黑" panose="020B0503020204020204" pitchFamily="34" charset="-122"/>
              </a:defRPr>
            </a:lvl1pPr>
          </a:lstStyle>
          <a:p>
            <a:pPr>
              <a:defRPr/>
            </a:pPr>
            <a:fld id="{1CD75141-E5B2-4205-A0DB-6F5F5B93ACE2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>
              <a:defRPr/>
            </a:pPr>
            <a:fld id="{FFFE5A4E-493D-4887-A622-D971A743CB5F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3F3F3F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hyperlink" Target="&#39532;&#20811;&#24605;&#20027;&#20041;&#22522;&#26412;&#21407;&#29702;&#27010;&#35770;&#32456;&#32467;&#24615;&#32771;&#35797;&#39064;.doc" TargetMode="Externa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05014&#12298;&#39532;&#20811;&#24605;&#20027;&#20041;&#22522;&#26412;&#21407;&#29702;&#12299;&#26460;&#21916;&#21220;&#23548;&#23398;&#26041;&#26696;.pptx" TargetMode="Externa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.xml"/><Relationship Id="rId4" Type="http://schemas.openxmlformats.org/officeDocument/2006/relationships/image" Target="../media/image2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.xml"/><Relationship Id="rId4" Type="http://schemas.openxmlformats.org/officeDocument/2006/relationships/image" Target="../media/image2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.xml"/><Relationship Id="rId4" Type="http://schemas.openxmlformats.org/officeDocument/2006/relationships/image" Target="../media/image2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-676275" y="1635760"/>
            <a:ext cx="7049770" cy="993140"/>
          </a:xfrm>
        </p:spPr>
        <p:txBody>
          <a:bodyPr/>
          <a:lstStyle/>
          <a:p>
            <a:pPr marL="0" indent="0" eaLnBrk="1" hangingPunct="1"/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《马克思主义基本原理概论》</a:t>
            </a:r>
            <a:endParaRPr lang="zh-CN" altLang="en-US" sz="3600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榆林市开放大学   杜喜勤</a:t>
            </a:r>
            <a:endParaRPr lang="zh-CN" altLang="zh-CN" sz="2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2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223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92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2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92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224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923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矩形 5"/>
          <p:cNvSpPr>
            <a:spLocks noChangeArrowheads="1"/>
          </p:cNvSpPr>
          <p:nvPr/>
        </p:nvSpPr>
        <p:spPr bwMode="auto">
          <a:xfrm>
            <a:off x="4662488" y="1139825"/>
            <a:ext cx="3744912" cy="295275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课程总成绩 100%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=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形成性考核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%+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终结性考核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%</a:t>
            </a:r>
            <a:endParaRPr lang="en-US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1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四、课程讨论区发帖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4932363" y="1581150"/>
            <a:ext cx="329723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en-US" altLang="zh-CN" sz="1800">
              <a:solidFill>
                <a:schemeClr val="bg1"/>
              </a:solidFill>
            </a:endParaRPr>
          </a:p>
        </p:txBody>
      </p:sp>
      <p:pic>
        <p:nvPicPr>
          <p:cNvPr id="92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" y="1239838"/>
            <a:ext cx="2038350" cy="2232025"/>
          </a:xfrm>
          <a:prstGeom prst="rect">
            <a:avLst/>
          </a:prstGeom>
          <a:noFill/>
          <a:ln w="92075">
            <a:solidFill>
              <a:srgbClr val="098C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713" y="1779588"/>
            <a:ext cx="2036762" cy="2232025"/>
          </a:xfrm>
          <a:prstGeom prst="rect">
            <a:avLst/>
          </a:prstGeom>
          <a:noFill/>
          <a:ln w="92075">
            <a:solidFill>
              <a:srgbClr val="B1DDE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901700"/>
            <a:ext cx="9023350" cy="40792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2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223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92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2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92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224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923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矩形 5"/>
          <p:cNvSpPr>
            <a:spLocks noChangeArrowheads="1"/>
          </p:cNvSpPr>
          <p:nvPr/>
        </p:nvSpPr>
        <p:spPr bwMode="auto">
          <a:xfrm>
            <a:off x="4662488" y="1139825"/>
            <a:ext cx="3744912" cy="295275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课程总成绩 100%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=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形成性考核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%+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终结性考核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%</a:t>
            </a:r>
            <a:endParaRPr lang="en-US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1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五、考核方式（基于国开学习网）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4932363" y="1581150"/>
            <a:ext cx="329723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en-US" altLang="zh-CN" sz="1800">
              <a:solidFill>
                <a:schemeClr val="bg1"/>
              </a:solidFill>
            </a:endParaRPr>
          </a:p>
        </p:txBody>
      </p:sp>
      <p:pic>
        <p:nvPicPr>
          <p:cNvPr id="92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" y="1239838"/>
            <a:ext cx="2038350" cy="2232025"/>
          </a:xfrm>
          <a:prstGeom prst="rect">
            <a:avLst/>
          </a:prstGeom>
          <a:noFill/>
          <a:ln w="92075">
            <a:solidFill>
              <a:srgbClr val="098C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713" y="1779588"/>
            <a:ext cx="2036762" cy="2232025"/>
          </a:xfrm>
          <a:prstGeom prst="rect">
            <a:avLst/>
          </a:prstGeom>
          <a:noFill/>
          <a:ln w="92075">
            <a:solidFill>
              <a:srgbClr val="B1DDE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905"/>
            <a:ext cx="9534525" cy="51422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49"/>
          <p:cNvSpPr>
            <a:spLocks noChangeArrowheads="1"/>
          </p:cNvSpPr>
          <p:nvPr/>
        </p:nvSpPr>
        <p:spPr bwMode="auto">
          <a:xfrm>
            <a:off x="250190" y="-1905"/>
            <a:ext cx="889381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2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223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92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2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92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224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923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矩形 5"/>
          <p:cNvSpPr>
            <a:spLocks noChangeArrowheads="1"/>
          </p:cNvSpPr>
          <p:nvPr/>
        </p:nvSpPr>
        <p:spPr bwMode="auto">
          <a:xfrm>
            <a:off x="4662488" y="1139825"/>
            <a:ext cx="3744912" cy="295275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课程总成绩 100%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=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形成性考核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%+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终结性考核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%</a:t>
            </a:r>
            <a:endParaRPr lang="en-US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1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五、考核方式（基于国开学习网）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4932363" y="1581150"/>
            <a:ext cx="329723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en-US" altLang="zh-CN" sz="1800">
              <a:solidFill>
                <a:schemeClr val="bg1"/>
              </a:solidFill>
            </a:endParaRPr>
          </a:p>
        </p:txBody>
      </p:sp>
      <p:pic>
        <p:nvPicPr>
          <p:cNvPr id="92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" y="1239838"/>
            <a:ext cx="2038350" cy="2232025"/>
          </a:xfrm>
          <a:prstGeom prst="rect">
            <a:avLst/>
          </a:prstGeom>
          <a:noFill/>
          <a:ln w="92075">
            <a:solidFill>
              <a:srgbClr val="098C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713" y="1779588"/>
            <a:ext cx="2036762" cy="2232025"/>
          </a:xfrm>
          <a:prstGeom prst="rect">
            <a:avLst/>
          </a:prstGeom>
          <a:noFill/>
          <a:ln w="92075">
            <a:solidFill>
              <a:srgbClr val="B1DDE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7470"/>
            <a:ext cx="902081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6F0D6F08-99FD-4DA6-BE0F-84BCC2ACBDAC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535" y="207010"/>
            <a:ext cx="8803005" cy="47599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2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223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92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2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92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224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923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矩形 5"/>
          <p:cNvSpPr>
            <a:spLocks noChangeArrowheads="1"/>
          </p:cNvSpPr>
          <p:nvPr/>
        </p:nvSpPr>
        <p:spPr bwMode="auto">
          <a:xfrm>
            <a:off x="4662488" y="1139825"/>
            <a:ext cx="3744912" cy="295275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课程总成绩 100%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=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形成性考核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%+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终结性考核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%</a:t>
            </a:r>
            <a:endParaRPr lang="en-US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1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五、考核方式（基于国开学习网）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4932363" y="1581150"/>
            <a:ext cx="329723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en-US" altLang="zh-CN" sz="1800">
              <a:solidFill>
                <a:schemeClr val="bg1"/>
              </a:solidFill>
            </a:endParaRPr>
          </a:p>
        </p:txBody>
      </p:sp>
      <p:pic>
        <p:nvPicPr>
          <p:cNvPr id="92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" y="1239838"/>
            <a:ext cx="2038350" cy="2232025"/>
          </a:xfrm>
          <a:prstGeom prst="rect">
            <a:avLst/>
          </a:prstGeom>
          <a:noFill/>
          <a:ln w="92075">
            <a:solidFill>
              <a:srgbClr val="098C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713" y="1779588"/>
            <a:ext cx="2036762" cy="2232025"/>
          </a:xfrm>
          <a:prstGeom prst="rect">
            <a:avLst/>
          </a:prstGeom>
          <a:noFill/>
          <a:ln w="92075">
            <a:solidFill>
              <a:srgbClr val="B1DDE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82924AF-9738-4479-A4E7-88313DC3D177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171" name="矩形 349"/>
          <p:cNvSpPr>
            <a:spLocks noChangeArrowheads="1"/>
          </p:cNvSpPr>
          <p:nvPr/>
        </p:nvSpPr>
        <p:spPr bwMode="auto">
          <a:xfrm>
            <a:off x="-17780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76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7193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7194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7195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6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7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8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9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200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1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2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3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4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17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7191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五、考核方式</a:t>
            </a:r>
            <a:endParaRPr lang="zh-CN" altLang="zh-CN" sz="280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87" name="TextBox 4"/>
          <p:cNvSpPr>
            <a:spLocks noChangeArrowheads="1"/>
          </p:cNvSpPr>
          <p:nvPr/>
        </p:nvSpPr>
        <p:spPr bwMode="auto">
          <a:xfrm>
            <a:off x="1260475" y="1868488"/>
            <a:ext cx="64071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4360" y="844550"/>
            <a:ext cx="865759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>
                <a:sym typeface="+mn-ea"/>
              </a:rPr>
              <a:t>1</a:t>
            </a:r>
            <a:r>
              <a:rPr lang="zh-CN" altLang="en-US" sz="2000" dirty="0">
                <a:sym typeface="+mn-ea"/>
              </a:rPr>
              <a:t>．形成性考核</a:t>
            </a:r>
            <a:endParaRPr lang="zh-CN" altLang="en-US" sz="2000" dirty="0">
              <a:sym typeface="+mn-ea"/>
            </a:endParaRPr>
          </a:p>
          <a:p>
            <a:r>
              <a:rPr lang="zh-CN" altLang="en-US" sz="2000"/>
              <a:t>  形成性考核以100分计，包括：3次形考任务（共75分）和网上学习行为</a:t>
            </a:r>
            <a:endParaRPr lang="zh-CN" altLang="en-US" sz="2000"/>
          </a:p>
          <a:p>
            <a:r>
              <a:rPr lang="zh-CN" altLang="en-US" sz="2000"/>
              <a:t>（25分）。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2845"/>
            <a:ext cx="9156700" cy="39770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82924AF-9738-4479-A4E7-88313DC3D177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171" name="矩形 349"/>
          <p:cNvSpPr>
            <a:spLocks noChangeArrowheads="1"/>
          </p:cNvSpPr>
          <p:nvPr/>
        </p:nvSpPr>
        <p:spPr bwMode="auto">
          <a:xfrm>
            <a:off x="-17780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矩形 7"/>
          <p:cNvSpPr>
            <a:spLocks noChangeArrowheads="1"/>
          </p:cNvSpPr>
          <p:nvPr/>
        </p:nvSpPr>
        <p:spPr bwMode="auto">
          <a:xfrm>
            <a:off x="0" y="4712335"/>
            <a:ext cx="9156700" cy="43116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76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7193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7194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7195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6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7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8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9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200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1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2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3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4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17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7191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五、考核方式</a:t>
            </a:r>
            <a:endParaRPr lang="zh-CN" altLang="zh-CN" sz="280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87" name="TextBox 4"/>
          <p:cNvSpPr>
            <a:spLocks noChangeArrowheads="1"/>
          </p:cNvSpPr>
          <p:nvPr/>
        </p:nvSpPr>
        <p:spPr bwMode="auto">
          <a:xfrm>
            <a:off x="1260475" y="1868488"/>
            <a:ext cx="64071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6750" y="890270"/>
            <a:ext cx="63233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．终结性考核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1222375"/>
            <a:ext cx="8932545" cy="39744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8255" y="-4763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127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5149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5150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5151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2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3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4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5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6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7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8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9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60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4" action="ppaction://hlinkfile"/>
              </a:rPr>
              <a:t>六、试题解析</a:t>
            </a:r>
            <a:endParaRPr lang="zh-CN" altLang="zh-CN" sz="280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60" y="828675"/>
            <a:ext cx="7041515" cy="34753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感谢大家的聆听！</a:t>
            </a:r>
            <a:endParaRPr lang="zh-CN" altLang="en-US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eaLnBrk="1" hangingPunct="1"/>
            <a:r>
              <a:rPr lang="zh-CN" altLang="zh-CN" smtClean="0"/>
              <a:t>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  <a:endParaRPr lang="zh-CN" alt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127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5149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5150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5151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2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3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4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5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6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7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8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9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60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69228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36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目录</a:t>
            </a:r>
            <a:endParaRPr lang="zh-CN" altLang="zh-CN" sz="360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35" name="矩形 6"/>
          <p:cNvSpPr>
            <a:spLocks noChangeArrowheads="1"/>
          </p:cNvSpPr>
          <p:nvPr/>
        </p:nvSpPr>
        <p:spPr bwMode="auto">
          <a:xfrm>
            <a:off x="2887980" y="965200"/>
            <a:ext cx="3313430" cy="46037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二十大的精神内涵</a:t>
            </a:r>
            <a:endParaRPr lang="zh-CN" altLang="en-US" sz="2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136" name="矩形 7"/>
          <p:cNvSpPr>
            <a:spLocks noChangeArrowheads="1"/>
          </p:cNvSpPr>
          <p:nvPr/>
        </p:nvSpPr>
        <p:spPr bwMode="auto">
          <a:xfrm>
            <a:off x="2455863" y="899478"/>
            <a:ext cx="431800" cy="590550"/>
          </a:xfrm>
          <a:custGeom>
            <a:avLst/>
            <a:gdLst>
              <a:gd name="T0" fmla="*/ 0 w 432048"/>
              <a:gd name="T1" fmla="*/ 0 h 591294"/>
              <a:gd name="T2" fmla="*/ 215776 w 432048"/>
              <a:gd name="T3" fmla="*/ 0 h 591294"/>
              <a:gd name="T4" fmla="*/ 431552 w 432048"/>
              <a:gd name="T5" fmla="*/ 64938 h 591294"/>
              <a:gd name="T6" fmla="*/ 431552 w 432048"/>
              <a:gd name="T7" fmla="*/ 524869 h 591294"/>
              <a:gd name="T8" fmla="*/ 215776 w 432048"/>
              <a:gd name="T9" fmla="*/ 589807 h 591294"/>
              <a:gd name="T10" fmla="*/ 0 w 432048"/>
              <a:gd name="T11" fmla="*/ 589807 h 591294"/>
              <a:gd name="T12" fmla="*/ 0 w 432048"/>
              <a:gd name="T13" fmla="*/ 0 h 59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2048"/>
              <a:gd name="T22" fmla="*/ 0 h 591294"/>
              <a:gd name="T23" fmla="*/ 432048 w 432048"/>
              <a:gd name="T24" fmla="*/ 591294 h 59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2048" h="591294">
                <a:moveTo>
                  <a:pt x="0" y="0"/>
                </a:moveTo>
                <a:lnTo>
                  <a:pt x="216024" y="0"/>
                </a:lnTo>
                <a:lnTo>
                  <a:pt x="432048" y="65102"/>
                </a:lnTo>
                <a:lnTo>
                  <a:pt x="432048" y="526192"/>
                </a:lnTo>
                <a:lnTo>
                  <a:pt x="216024" y="591294"/>
                </a:lnTo>
                <a:lnTo>
                  <a:pt x="0" y="591294"/>
                </a:lnTo>
                <a:lnTo>
                  <a:pt x="0" y="0"/>
                </a:lnTo>
                <a:close/>
              </a:path>
            </a:pathLst>
          </a:cu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37" name="矩形 2"/>
          <p:cNvSpPr>
            <a:spLocks noChangeArrowheads="1"/>
          </p:cNvSpPr>
          <p:nvPr/>
        </p:nvSpPr>
        <p:spPr bwMode="auto">
          <a:xfrm>
            <a:off x="1953578" y="899478"/>
            <a:ext cx="720725" cy="59055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一</a:t>
            </a:r>
            <a:endParaRPr lang="zh-CN" altLang="en-US" sz="2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71675" y="2374900"/>
            <a:ext cx="4273549" cy="536575"/>
            <a:chOff x="3322" y="3301"/>
            <a:chExt cx="6438" cy="860"/>
          </a:xfrm>
        </p:grpSpPr>
        <p:sp>
          <p:nvSpPr>
            <p:cNvPr id="5141" name="矩形 17"/>
            <p:cNvSpPr>
              <a:spLocks noChangeArrowheads="1"/>
            </p:cNvSpPr>
            <p:nvPr/>
          </p:nvSpPr>
          <p:spPr bwMode="auto">
            <a:xfrm>
              <a:off x="4681" y="3310"/>
              <a:ext cx="5079" cy="759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微软雅黑" panose="020B0503020204020204" pitchFamily="34" charset="-122"/>
                </a:rPr>
                <a:t>重、难点知识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2" name="矩形 7"/>
            <p:cNvSpPr>
              <a:spLocks noChangeArrowheads="1"/>
            </p:cNvSpPr>
            <p:nvPr/>
          </p:nvSpPr>
          <p:spPr bwMode="auto">
            <a:xfrm>
              <a:off x="4125" y="3301"/>
              <a:ext cx="680" cy="859"/>
            </a:xfrm>
            <a:custGeom>
              <a:avLst/>
              <a:gdLst>
                <a:gd name="T0" fmla="*/ 0 w 432048"/>
                <a:gd name="T1" fmla="*/ 0 h 591294"/>
                <a:gd name="T2" fmla="*/ 215776 w 432048"/>
                <a:gd name="T3" fmla="*/ 0 h 591294"/>
                <a:gd name="T4" fmla="*/ 431552 w 432048"/>
                <a:gd name="T5" fmla="*/ 64938 h 591294"/>
                <a:gd name="T6" fmla="*/ 431552 w 432048"/>
                <a:gd name="T7" fmla="*/ 524869 h 591294"/>
                <a:gd name="T8" fmla="*/ 215776 w 432048"/>
                <a:gd name="T9" fmla="*/ 589807 h 591294"/>
                <a:gd name="T10" fmla="*/ 0 w 432048"/>
                <a:gd name="T11" fmla="*/ 589807 h 591294"/>
                <a:gd name="T12" fmla="*/ 0 w 432048"/>
                <a:gd name="T13" fmla="*/ 0 h 59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048"/>
                <a:gd name="T22" fmla="*/ 0 h 591294"/>
                <a:gd name="T23" fmla="*/ 432048 w 432048"/>
                <a:gd name="T24" fmla="*/ 591294 h 59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048" h="591294">
                  <a:moveTo>
                    <a:pt x="0" y="0"/>
                  </a:moveTo>
                  <a:lnTo>
                    <a:pt x="216024" y="0"/>
                  </a:lnTo>
                  <a:lnTo>
                    <a:pt x="432048" y="65102"/>
                  </a:lnTo>
                  <a:lnTo>
                    <a:pt x="432048" y="526192"/>
                  </a:lnTo>
                  <a:lnTo>
                    <a:pt x="216024" y="591294"/>
                  </a:lnTo>
                  <a:lnTo>
                    <a:pt x="0" y="59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7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3" name="矩形 19"/>
            <p:cNvSpPr>
              <a:spLocks noChangeArrowheads="1"/>
            </p:cNvSpPr>
            <p:nvPr/>
          </p:nvSpPr>
          <p:spPr bwMode="auto">
            <a:xfrm>
              <a:off x="3322" y="3301"/>
              <a:ext cx="1004" cy="860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三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71675" y="3136265"/>
            <a:ext cx="4234180" cy="490855"/>
            <a:chOff x="3191" y="3301"/>
            <a:chExt cx="6358" cy="860"/>
          </a:xfrm>
        </p:grpSpPr>
        <p:sp>
          <p:nvSpPr>
            <p:cNvPr id="8" name="矩形 17"/>
            <p:cNvSpPr>
              <a:spLocks noChangeArrowheads="1"/>
            </p:cNvSpPr>
            <p:nvPr/>
          </p:nvSpPr>
          <p:spPr bwMode="auto">
            <a:xfrm>
              <a:off x="4470" y="3351"/>
              <a:ext cx="5079" cy="759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微软雅黑" panose="020B0503020204020204" pitchFamily="34" charset="-122"/>
                </a:rPr>
                <a:t> </a:t>
              </a: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微软雅黑" panose="020B0503020204020204" pitchFamily="34" charset="-122"/>
                </a:rPr>
                <a:t>登录及</a:t>
              </a: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微软雅黑" panose="020B0503020204020204" pitchFamily="34" charset="-122"/>
                </a:rPr>
                <a:t>发帖</a:t>
              </a: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微软雅黑" panose="020B0503020204020204" pitchFamily="34" charset="-122"/>
                </a:rPr>
                <a:t>方法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矩形 7"/>
            <p:cNvSpPr>
              <a:spLocks noChangeArrowheads="1"/>
            </p:cNvSpPr>
            <p:nvPr/>
          </p:nvSpPr>
          <p:spPr bwMode="auto">
            <a:xfrm>
              <a:off x="4125" y="3301"/>
              <a:ext cx="680" cy="859"/>
            </a:xfrm>
            <a:custGeom>
              <a:avLst/>
              <a:gdLst>
                <a:gd name="T0" fmla="*/ 0 w 432048"/>
                <a:gd name="T1" fmla="*/ 0 h 591294"/>
                <a:gd name="T2" fmla="*/ 215776 w 432048"/>
                <a:gd name="T3" fmla="*/ 0 h 591294"/>
                <a:gd name="T4" fmla="*/ 431552 w 432048"/>
                <a:gd name="T5" fmla="*/ 64938 h 591294"/>
                <a:gd name="T6" fmla="*/ 431552 w 432048"/>
                <a:gd name="T7" fmla="*/ 524869 h 591294"/>
                <a:gd name="T8" fmla="*/ 215776 w 432048"/>
                <a:gd name="T9" fmla="*/ 589807 h 591294"/>
                <a:gd name="T10" fmla="*/ 0 w 432048"/>
                <a:gd name="T11" fmla="*/ 589807 h 591294"/>
                <a:gd name="T12" fmla="*/ 0 w 432048"/>
                <a:gd name="T13" fmla="*/ 0 h 59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048"/>
                <a:gd name="T22" fmla="*/ 0 h 591294"/>
                <a:gd name="T23" fmla="*/ 432048 w 432048"/>
                <a:gd name="T24" fmla="*/ 591294 h 59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048" h="591294">
                  <a:moveTo>
                    <a:pt x="0" y="0"/>
                  </a:moveTo>
                  <a:lnTo>
                    <a:pt x="216024" y="0"/>
                  </a:lnTo>
                  <a:lnTo>
                    <a:pt x="432048" y="65102"/>
                  </a:lnTo>
                  <a:lnTo>
                    <a:pt x="432048" y="526192"/>
                  </a:lnTo>
                  <a:lnTo>
                    <a:pt x="216024" y="591294"/>
                  </a:lnTo>
                  <a:lnTo>
                    <a:pt x="0" y="59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7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" name="矩形 19"/>
            <p:cNvSpPr>
              <a:spLocks noChangeArrowheads="1"/>
            </p:cNvSpPr>
            <p:nvPr/>
          </p:nvSpPr>
          <p:spPr bwMode="auto">
            <a:xfrm>
              <a:off x="3191" y="3301"/>
              <a:ext cx="1135" cy="860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四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35185" y="3821430"/>
            <a:ext cx="4194810" cy="494665"/>
            <a:chOff x="3192" y="3301"/>
            <a:chExt cx="6508" cy="860"/>
          </a:xfrm>
        </p:grpSpPr>
        <p:sp>
          <p:nvSpPr>
            <p:cNvPr id="12" name="矩形 17"/>
            <p:cNvSpPr>
              <a:spLocks noChangeArrowheads="1"/>
            </p:cNvSpPr>
            <p:nvPr/>
          </p:nvSpPr>
          <p:spPr bwMode="auto">
            <a:xfrm>
              <a:off x="4621" y="3352"/>
              <a:ext cx="5079" cy="759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sym typeface="微软雅黑" panose="020B0503020204020204" pitchFamily="34" charset="-122"/>
                </a:rPr>
                <a:t> </a:t>
              </a: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rPr>
                <a:t>考核方式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矩形 7"/>
            <p:cNvSpPr>
              <a:spLocks noChangeArrowheads="1"/>
            </p:cNvSpPr>
            <p:nvPr/>
          </p:nvSpPr>
          <p:spPr bwMode="auto">
            <a:xfrm>
              <a:off x="4125" y="3301"/>
              <a:ext cx="680" cy="859"/>
            </a:xfrm>
            <a:custGeom>
              <a:avLst/>
              <a:gdLst>
                <a:gd name="T0" fmla="*/ 0 w 432048"/>
                <a:gd name="T1" fmla="*/ 0 h 591294"/>
                <a:gd name="T2" fmla="*/ 215776 w 432048"/>
                <a:gd name="T3" fmla="*/ 0 h 591294"/>
                <a:gd name="T4" fmla="*/ 431552 w 432048"/>
                <a:gd name="T5" fmla="*/ 64938 h 591294"/>
                <a:gd name="T6" fmla="*/ 431552 w 432048"/>
                <a:gd name="T7" fmla="*/ 524869 h 591294"/>
                <a:gd name="T8" fmla="*/ 215776 w 432048"/>
                <a:gd name="T9" fmla="*/ 589807 h 591294"/>
                <a:gd name="T10" fmla="*/ 0 w 432048"/>
                <a:gd name="T11" fmla="*/ 589807 h 591294"/>
                <a:gd name="T12" fmla="*/ 0 w 432048"/>
                <a:gd name="T13" fmla="*/ 0 h 59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048"/>
                <a:gd name="T22" fmla="*/ 0 h 591294"/>
                <a:gd name="T23" fmla="*/ 432048 w 432048"/>
                <a:gd name="T24" fmla="*/ 591294 h 59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048" h="591294">
                  <a:moveTo>
                    <a:pt x="0" y="0"/>
                  </a:moveTo>
                  <a:lnTo>
                    <a:pt x="216024" y="0"/>
                  </a:lnTo>
                  <a:lnTo>
                    <a:pt x="432048" y="65102"/>
                  </a:lnTo>
                  <a:lnTo>
                    <a:pt x="432048" y="526192"/>
                  </a:lnTo>
                  <a:lnTo>
                    <a:pt x="216024" y="591294"/>
                  </a:lnTo>
                  <a:lnTo>
                    <a:pt x="0" y="59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7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" name="矩形 19"/>
            <p:cNvSpPr>
              <a:spLocks noChangeArrowheads="1"/>
            </p:cNvSpPr>
            <p:nvPr/>
          </p:nvSpPr>
          <p:spPr bwMode="auto">
            <a:xfrm>
              <a:off x="3192" y="3301"/>
              <a:ext cx="1135" cy="860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五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65325" y="1606550"/>
            <a:ext cx="4198376" cy="551180"/>
            <a:chOff x="3322" y="3301"/>
            <a:chExt cx="6277" cy="860"/>
          </a:xfrm>
        </p:grpSpPr>
        <p:sp>
          <p:nvSpPr>
            <p:cNvPr id="3" name="矩形 17"/>
            <p:cNvSpPr>
              <a:spLocks noChangeArrowheads="1"/>
            </p:cNvSpPr>
            <p:nvPr/>
          </p:nvSpPr>
          <p:spPr bwMode="auto">
            <a:xfrm>
              <a:off x="4520" y="3321"/>
              <a:ext cx="5079" cy="759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rPr>
                <a:t>课程性质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4" name="矩形 7"/>
            <p:cNvSpPr>
              <a:spLocks noChangeArrowheads="1"/>
            </p:cNvSpPr>
            <p:nvPr/>
          </p:nvSpPr>
          <p:spPr bwMode="auto">
            <a:xfrm>
              <a:off x="4125" y="3301"/>
              <a:ext cx="680" cy="859"/>
            </a:xfrm>
            <a:custGeom>
              <a:avLst/>
              <a:gdLst>
                <a:gd name="T0" fmla="*/ 0 w 432048"/>
                <a:gd name="T1" fmla="*/ 0 h 591294"/>
                <a:gd name="T2" fmla="*/ 215776 w 432048"/>
                <a:gd name="T3" fmla="*/ 0 h 591294"/>
                <a:gd name="T4" fmla="*/ 431552 w 432048"/>
                <a:gd name="T5" fmla="*/ 64938 h 591294"/>
                <a:gd name="T6" fmla="*/ 431552 w 432048"/>
                <a:gd name="T7" fmla="*/ 524869 h 591294"/>
                <a:gd name="T8" fmla="*/ 215776 w 432048"/>
                <a:gd name="T9" fmla="*/ 589807 h 591294"/>
                <a:gd name="T10" fmla="*/ 0 w 432048"/>
                <a:gd name="T11" fmla="*/ 589807 h 591294"/>
                <a:gd name="T12" fmla="*/ 0 w 432048"/>
                <a:gd name="T13" fmla="*/ 0 h 59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048"/>
                <a:gd name="T22" fmla="*/ 0 h 591294"/>
                <a:gd name="T23" fmla="*/ 432048 w 432048"/>
                <a:gd name="T24" fmla="*/ 591294 h 59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048" h="591294">
                  <a:moveTo>
                    <a:pt x="0" y="0"/>
                  </a:moveTo>
                  <a:lnTo>
                    <a:pt x="216024" y="0"/>
                  </a:lnTo>
                  <a:lnTo>
                    <a:pt x="432048" y="65102"/>
                  </a:lnTo>
                  <a:lnTo>
                    <a:pt x="432048" y="526192"/>
                  </a:lnTo>
                  <a:lnTo>
                    <a:pt x="216024" y="591294"/>
                  </a:lnTo>
                  <a:lnTo>
                    <a:pt x="0" y="59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7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" name="矩形 19"/>
            <p:cNvSpPr>
              <a:spLocks noChangeArrowheads="1"/>
            </p:cNvSpPr>
            <p:nvPr/>
          </p:nvSpPr>
          <p:spPr bwMode="auto">
            <a:xfrm>
              <a:off x="3322" y="3301"/>
              <a:ext cx="1004" cy="860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二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019945" y="4434205"/>
            <a:ext cx="4194810" cy="494665"/>
            <a:chOff x="3192" y="3301"/>
            <a:chExt cx="6508" cy="860"/>
          </a:xfrm>
        </p:grpSpPr>
        <p:sp>
          <p:nvSpPr>
            <p:cNvPr id="17" name="矩形 17"/>
            <p:cNvSpPr>
              <a:spLocks noChangeArrowheads="1"/>
            </p:cNvSpPr>
            <p:nvPr/>
          </p:nvSpPr>
          <p:spPr bwMode="auto">
            <a:xfrm>
              <a:off x="4621" y="3352"/>
              <a:ext cx="5079" cy="759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sym typeface="微软雅黑" panose="020B0503020204020204" pitchFamily="34" charset="-122"/>
                </a:rPr>
                <a:t> </a:t>
              </a: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rPr>
                <a:t>试题解析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矩形 7"/>
            <p:cNvSpPr>
              <a:spLocks noChangeArrowheads="1"/>
            </p:cNvSpPr>
            <p:nvPr/>
          </p:nvSpPr>
          <p:spPr bwMode="auto">
            <a:xfrm>
              <a:off x="4125" y="3301"/>
              <a:ext cx="680" cy="859"/>
            </a:xfrm>
            <a:custGeom>
              <a:avLst/>
              <a:gdLst>
                <a:gd name="T0" fmla="*/ 0 w 432048"/>
                <a:gd name="T1" fmla="*/ 0 h 591294"/>
                <a:gd name="T2" fmla="*/ 215776 w 432048"/>
                <a:gd name="T3" fmla="*/ 0 h 591294"/>
                <a:gd name="T4" fmla="*/ 431552 w 432048"/>
                <a:gd name="T5" fmla="*/ 64938 h 591294"/>
                <a:gd name="T6" fmla="*/ 431552 w 432048"/>
                <a:gd name="T7" fmla="*/ 524869 h 591294"/>
                <a:gd name="T8" fmla="*/ 215776 w 432048"/>
                <a:gd name="T9" fmla="*/ 589807 h 591294"/>
                <a:gd name="T10" fmla="*/ 0 w 432048"/>
                <a:gd name="T11" fmla="*/ 589807 h 591294"/>
                <a:gd name="T12" fmla="*/ 0 w 432048"/>
                <a:gd name="T13" fmla="*/ 0 h 591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048"/>
                <a:gd name="T22" fmla="*/ 0 h 591294"/>
                <a:gd name="T23" fmla="*/ 432048 w 432048"/>
                <a:gd name="T24" fmla="*/ 591294 h 591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048" h="591294">
                  <a:moveTo>
                    <a:pt x="0" y="0"/>
                  </a:moveTo>
                  <a:lnTo>
                    <a:pt x="216024" y="0"/>
                  </a:lnTo>
                  <a:lnTo>
                    <a:pt x="432048" y="65102"/>
                  </a:lnTo>
                  <a:lnTo>
                    <a:pt x="432048" y="526192"/>
                  </a:lnTo>
                  <a:lnTo>
                    <a:pt x="216024" y="591294"/>
                  </a:lnTo>
                  <a:lnTo>
                    <a:pt x="0" y="591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7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" name="矩形 19"/>
            <p:cNvSpPr>
              <a:spLocks noChangeArrowheads="1"/>
            </p:cNvSpPr>
            <p:nvPr/>
          </p:nvSpPr>
          <p:spPr bwMode="auto">
            <a:xfrm>
              <a:off x="3192" y="3301"/>
              <a:ext cx="1135" cy="860"/>
            </a:xfrm>
            <a:prstGeom prst="rect">
              <a:avLst/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六</a:t>
              </a:r>
              <a:endParaRPr lang="zh-CN" altLang="en-US" sz="2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127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5149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5150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5151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2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3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4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5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6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7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8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9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60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一、二十大的精神内涵</a:t>
            </a:r>
            <a:endParaRPr lang="zh-CN" altLang="zh-CN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dirty="0" smtClean="0">
                <a:sym typeface="+mn-ea"/>
              </a:rPr>
              <a:t>       </a:t>
            </a:r>
            <a:r>
              <a:rPr lang="zh-CN" altLang="en-US" dirty="0">
                <a:sym typeface="+mn-ea"/>
              </a:rPr>
              <a:t>1. 坚持和发展中国特色社会主义。党的二十大明确提出，中国特色社会主义进入了新时代，必须坚持和发展中国特色社会主义，推动中国特色社会主义事业不断取得新的更大胜利。  </a:t>
            </a:r>
            <a:endParaRPr lang="zh-CN" altLang="en-US" dirty="0"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sym typeface="+mn-ea"/>
              </a:rPr>
              <a:t>       </a:t>
            </a:r>
            <a:r>
              <a:rPr lang="zh-CN" altLang="en-US" dirty="0">
                <a:sym typeface="+mn-ea"/>
              </a:rPr>
              <a:t>2. 推进全面深化改革。党的二十大强调，全面深化改革是中国特色社会主义事业的重要保障，必须坚持和完善中国特色社会主义制度，推进各方面改革，不断解放和发展社会生产力。  </a:t>
            </a:r>
            <a:endParaRPr lang="zh-CN" altLang="en-US" dirty="0"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sym typeface="+mn-ea"/>
              </a:rPr>
              <a:t>       </a:t>
            </a:r>
            <a:r>
              <a:rPr lang="zh-CN" altLang="en-US" dirty="0">
                <a:sym typeface="+mn-ea"/>
              </a:rPr>
              <a:t>3. 推动经济高质量发展。党的二十大提出，必须坚持以供给侧结构性改革为主线，推动经济高质量发展，实现经济持续健康发展和人民生活水平不断提高。 </a:t>
            </a:r>
            <a:endParaRPr lang="zh-CN" altLang="en-US" dirty="0">
              <a:sym typeface="+mn-ea"/>
            </a:endParaRPr>
          </a:p>
          <a:p>
            <a:pPr marL="0" indent="0">
              <a:buNone/>
            </a:pP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</a:t>
            </a:r>
            <a:r>
              <a:rPr lang="zh-CN" altLang="en-US" dirty="0">
                <a:sym typeface="+mn-ea"/>
              </a:rPr>
              <a:t>4. 加强全面从严治党。党的二十大强调，全面从严治党是中国特色社会主义事业的重要保证，必须坚持党的领导，加强党的建设，推进全面从严治党，不断提高党的建设质量和水平。  </a:t>
            </a:r>
            <a:endParaRPr lang="zh-CN" altLang="en-US" dirty="0"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sym typeface="+mn-ea"/>
              </a:rPr>
              <a:t>       </a:t>
            </a:r>
            <a:r>
              <a:rPr lang="zh-CN" altLang="en-US" dirty="0">
                <a:sym typeface="+mn-ea"/>
              </a:rPr>
              <a:t>5. 推进国防和军队现代化。党的二十大提出，必须坚持中国特色强军之路，推进国防和军队现代化，为维护国家安全和发展利益提供有力保障。</a:t>
            </a:r>
            <a:r>
              <a:rPr lang="zh-CN" altLang="en-US" dirty="0">
                <a:sym typeface="+mn-ea"/>
              </a:rPr>
              <a:t> </a:t>
            </a:r>
            <a:r>
              <a:rPr lang="zh-CN" altLang="en-US" sz="2400" dirty="0">
                <a:sym typeface="+mn-ea"/>
              </a:rPr>
              <a:t> </a:t>
            </a:r>
            <a:r>
              <a:rPr lang="en-US" altLang="zh-CN" sz="2400" dirty="0">
                <a:sym typeface="+mn-ea"/>
              </a:rPr>
              <a:t>                </a:t>
            </a:r>
            <a:endParaRPr lang="zh-CN" altLang="en-US" sz="2400" dirty="0"/>
          </a:p>
          <a:p>
            <a:pPr marL="0" indent="0">
              <a:buNone/>
            </a:pP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127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5149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5150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5151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2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3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4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5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6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7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8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9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60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二、</a:t>
            </a:r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课程性质</a:t>
            </a:r>
            <a:endParaRPr lang="zh-CN" altLang="zh-CN" sz="280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0855" y="1008380"/>
            <a:ext cx="824230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>
                <a:sym typeface="+mn-ea"/>
              </a:rPr>
              <a:t>   </a:t>
            </a:r>
            <a:r>
              <a:rPr lang="en-US" altLang="zh-CN" sz="2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 smtClean="0">
                <a:sym typeface="+mn-ea"/>
              </a:rPr>
              <a:t> 《</a:t>
            </a:r>
            <a:r>
              <a:rPr lang="zh-CN" altLang="en-US" sz="2000" dirty="0">
                <a:sym typeface="+mn-ea"/>
              </a:rPr>
              <a:t>马克思主义基本原理概论</a:t>
            </a:r>
            <a:r>
              <a:rPr lang="en-US" altLang="zh-CN" sz="2000" dirty="0">
                <a:sym typeface="+mn-ea"/>
              </a:rPr>
              <a:t>》</a:t>
            </a:r>
            <a:r>
              <a:rPr lang="zh-CN" altLang="en-US" sz="2000" dirty="0">
                <a:sym typeface="+mn-ea"/>
              </a:rPr>
              <a:t>是国家开放大学本科各专业开设的一门思想政治理论必修课。</a:t>
            </a:r>
            <a:endParaRPr lang="zh-CN" altLang="en-US" sz="2000" dirty="0"/>
          </a:p>
          <a:p>
            <a:pPr marL="0" indent="0">
              <a:buNone/>
            </a:pPr>
            <a:r>
              <a:rPr lang="en-US" altLang="zh-CN" sz="2000" dirty="0">
                <a:sym typeface="+mn-ea"/>
              </a:rPr>
              <a:t>       </a:t>
            </a:r>
            <a:r>
              <a:rPr lang="zh-CN" altLang="en-US" sz="2000" dirty="0">
                <a:sym typeface="+mn-ea"/>
              </a:rPr>
              <a:t>通过学习本课程，使学习者能够系统学习马克思主义基本原理，并运用这些基本原理，即运用马克思主义的基本立场、观点和方法，去分析问题和解决问题，提高认识世界和改造世界的能力。</a:t>
            </a:r>
            <a:endParaRPr lang="zh-CN" altLang="en-US" sz="2000" dirty="0"/>
          </a:p>
          <a:p>
            <a:r>
              <a:rPr lang="en-US" altLang="zh-CN" sz="2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en-US" altLang="zh-CN" sz="20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 </a:t>
            </a:r>
            <a:r>
              <a:rPr lang="zh-CN" altLang="en-US" sz="2400">
                <a:sym typeface="+mn-ea"/>
              </a:rPr>
              <a:t>    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    </a:t>
            </a:r>
            <a:r>
              <a:rPr lang="zh-CN" altLang="en-US" sz="2000">
                <a:sym typeface="+mn-ea"/>
              </a:rPr>
              <a:t>     </a:t>
            </a:r>
            <a:endParaRPr lang="zh-CN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82924AF-9738-4479-A4E7-88313DC3D177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171" name="矩形 349"/>
          <p:cNvSpPr>
            <a:spLocks noChangeArrowheads="1"/>
          </p:cNvSpPr>
          <p:nvPr/>
        </p:nvSpPr>
        <p:spPr bwMode="auto">
          <a:xfrm>
            <a:off x="-17780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矩形 7"/>
          <p:cNvSpPr>
            <a:spLocks noChangeArrowheads="1"/>
          </p:cNvSpPr>
          <p:nvPr/>
        </p:nvSpPr>
        <p:spPr bwMode="auto">
          <a:xfrm>
            <a:off x="0" y="4712335"/>
            <a:ext cx="9156700" cy="43116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76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7193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7194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7195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6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7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8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9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200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1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2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3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4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17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7191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三、重点及难点知识</a:t>
            </a:r>
            <a:endParaRPr lang="zh-CN" altLang="zh-CN" sz="280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87" name="TextBox 4"/>
          <p:cNvSpPr>
            <a:spLocks noChangeArrowheads="1"/>
          </p:cNvSpPr>
          <p:nvPr/>
        </p:nvSpPr>
        <p:spPr bwMode="auto">
          <a:xfrm>
            <a:off x="1260475" y="1868488"/>
            <a:ext cx="64071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1419225"/>
            <a:ext cx="79533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重点知识：</a:t>
            </a:r>
            <a:r>
              <a:rPr lang="en-US" altLang="zh-CN"/>
              <a:t> 1</a:t>
            </a:r>
            <a:r>
              <a:rPr lang="zh-CN" altLang="en-US"/>
              <a:t>、</a:t>
            </a:r>
            <a:r>
              <a:rPr lang="zh-CN" altLang="en-US" dirty="0">
                <a:sym typeface="+mn-ea"/>
              </a:rPr>
              <a:t>正确理解矛盾的“斗争性”；</a:t>
            </a:r>
            <a:endParaRPr lang="zh-CN" altLang="en-US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                  2</a:t>
            </a:r>
            <a:r>
              <a:rPr lang="zh-CN" altLang="en-US" dirty="0">
                <a:sym typeface="+mn-ea"/>
              </a:rPr>
              <a:t>、理解科学技术在生产力中的重要作用；</a:t>
            </a:r>
            <a:endParaRPr lang="zh-CN" altLang="en-US" dirty="0"/>
          </a:p>
          <a:p>
            <a:r>
              <a:rPr lang="en-US" altLang="zh-CN" dirty="0">
                <a:sym typeface="+mn-ea"/>
              </a:rPr>
              <a:t>                   3</a:t>
            </a:r>
            <a:r>
              <a:rPr lang="zh-CN" altLang="en-US" dirty="0">
                <a:sym typeface="+mn-ea"/>
              </a:rPr>
              <a:t>、全面把握经济全球化的影响；</a:t>
            </a:r>
            <a:endParaRPr lang="zh-CN" altLang="en-US" dirty="0"/>
          </a:p>
          <a:p>
            <a:r>
              <a:rPr lang="en-US" altLang="zh-CN" dirty="0">
                <a:sym typeface="+mn-ea"/>
              </a:rPr>
              <a:t>                   4</a:t>
            </a:r>
            <a:r>
              <a:rPr lang="zh-CN" altLang="en-US" dirty="0">
                <a:sym typeface="+mn-ea"/>
              </a:rPr>
              <a:t>、理解共产主义。</a:t>
            </a:r>
            <a:endParaRPr lang="zh-CN" altLang="en-US"/>
          </a:p>
          <a:p>
            <a:r>
              <a:rPr lang="zh-CN" altLang="en-US"/>
              <a:t>难点知识：</a:t>
            </a:r>
            <a:r>
              <a:rPr lang="en-US" altLang="zh-CN"/>
              <a:t> 1</a:t>
            </a:r>
            <a:r>
              <a:rPr lang="zh-CN" altLang="en-US"/>
              <a:t>、掌握马克思恩克斯为什么能够创立马克思主义？</a:t>
            </a:r>
            <a:endParaRPr lang="zh-CN" altLang="en-US"/>
          </a:p>
          <a:p>
            <a:r>
              <a:rPr lang="en-US" altLang="zh-CN"/>
              <a:t>                   2</a:t>
            </a:r>
            <a:r>
              <a:rPr lang="zh-CN" altLang="en-US"/>
              <a:t>、</a:t>
            </a:r>
            <a:r>
              <a:rPr lang="zh-CN" altLang="en-US" dirty="0">
                <a:sym typeface="+mn-ea"/>
              </a:rPr>
              <a:t>准确理解“物质”的内涵？</a:t>
            </a:r>
            <a:endParaRPr lang="zh-CN" altLang="en-US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                  3</a:t>
            </a:r>
            <a:r>
              <a:rPr lang="zh-CN" altLang="en-US" dirty="0">
                <a:sym typeface="+mn-ea"/>
              </a:rPr>
              <a:t>、如何认识真理的绝对性？</a:t>
            </a:r>
            <a:endParaRPr lang="zh-CN" altLang="en-US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                  4</a:t>
            </a:r>
            <a:r>
              <a:rPr lang="zh-CN" altLang="en-US" dirty="0">
                <a:sym typeface="+mn-ea"/>
              </a:rPr>
              <a:t>、劳动力的价值如何决定？</a:t>
            </a:r>
            <a:endParaRPr lang="zh-CN" altLang="en-US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                  5</a:t>
            </a:r>
            <a:r>
              <a:rPr lang="zh-CN" altLang="en-US" dirty="0">
                <a:sym typeface="+mn-ea"/>
              </a:rPr>
              <a:t>、为什么说无产阶级是最先进最革命的阶级？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            6</a:t>
            </a:r>
            <a:r>
              <a:rPr lang="zh-CN" altLang="en-US" dirty="0">
                <a:sym typeface="+mn-ea"/>
              </a:rPr>
              <a:t>、马克思、恩格斯如何实现了社会主义从空想到科学的飞跃？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127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5149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5150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5151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2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3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4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5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6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7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8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9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60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hlinkClick r:id="rId4" action="ppaction://hlinkfile"/>
              </a:rPr>
              <a:t>四、登录及发帖方法</a:t>
            </a:r>
            <a:endParaRPr lang="zh-CN" altLang="zh-CN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768985"/>
            <a:ext cx="750760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sz="1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登录“一网一平台”http://one.ouchn.cn/网站，点击右上角“登录” </a:t>
            </a:r>
            <a:endParaRPr lang="zh-CN" altLang="en-US"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5" y="1275715"/>
            <a:ext cx="9146540" cy="38677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7795"/>
            <a:ext cx="5321935" cy="763905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zh-CN" sz="20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输入用户名—学号，密码Ouchn@2021(注意：第一个字母是大写Ｏ）,输入右边验证码</a:t>
            </a:r>
            <a:endParaRPr lang="zh-CN" altLang="zh-CN" sz="2000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67310"/>
            <a:ext cx="9022080" cy="51301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7795"/>
            <a:ext cx="5321935" cy="76390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sz="20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进入页面即可看到“在学课程”，点击课程右侧“去学习”</a:t>
            </a:r>
            <a:endParaRPr lang="zh-CN" altLang="zh-CN" sz="2000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" y="915670"/>
            <a:ext cx="8976360" cy="28905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学习资源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" y="844550"/>
            <a:ext cx="8979535" cy="42170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CATEGORY" val="custom"/>
  <p:tag name="KSO_WM_TEMPLATE_INDEX" val="20187143"/>
</p:tagLst>
</file>

<file path=ppt/tags/tag2.xml><?xml version="1.0" encoding="utf-8"?>
<p:tagLst xmlns:p="http://schemas.openxmlformats.org/presentationml/2006/main">
  <p:tag name="KSO_WM_TEMPLATE_CATEGORY" val="custom"/>
  <p:tag name="KSO_WM_TEMPLATE_INDEX" val="20187143"/>
</p:tagLst>
</file>

<file path=ppt/tags/tag3.xml><?xml version="1.0" encoding="utf-8"?>
<p:tagLst xmlns:p="http://schemas.openxmlformats.org/presentationml/2006/main">
  <p:tag name="KSO_WM_TEMPLATE_CATEGORY" val="custom"/>
  <p:tag name="KSO_WM_TEMPLATE_INDEX" val="20187143"/>
</p:tagLst>
</file>

<file path=ppt/tags/tag4.xml><?xml version="1.0" encoding="utf-8"?>
<p:tagLst xmlns:p="http://schemas.openxmlformats.org/presentationml/2006/main">
  <p:tag name="COMMONDATA" val="eyJoZGlkIjoiN2YyNmYxNzdmMDA3NGUxNDNkMzM1NWVlZmQ0ZjEzOTkifQ=="/>
  <p:tag name="KSO_WPP_MARK_KEY" val="308c212f-f4d0-4e28-a558-fb175fa570ad"/>
</p:tagLst>
</file>

<file path=ppt/theme/theme1.xml><?xml version="1.0" encoding="utf-8"?>
<a:theme xmlns:a="http://schemas.openxmlformats.org/drawingml/2006/main" name="第一PPT，www.1ppt.com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1435</Words>
  <Application>WPS 演示</Application>
  <PresentationFormat>全屏显示(16:9)</PresentationFormat>
  <Paragraphs>129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楷体_GB2312</vt:lpstr>
      <vt:lpstr>新宋体</vt:lpstr>
      <vt:lpstr>Arial Unicode MS</vt:lpstr>
      <vt:lpstr>第一PPT，www.1ppt.com</vt:lpstr>
      <vt:lpstr>《马克思主义基本原理概论》</vt:lpstr>
      <vt:lpstr>目录</vt:lpstr>
      <vt:lpstr>一、二十大的精神内涵</vt:lpstr>
      <vt:lpstr>二、课程性质</vt:lpstr>
      <vt:lpstr>三、重点及难点知识</vt:lpstr>
      <vt:lpstr>四、登录及发帖方法</vt:lpstr>
      <vt:lpstr>输入用户名—学号，密码Ouchn@2021(注意：第一个字母是大写Ｏ）,输入右边验证码</vt:lpstr>
      <vt:lpstr>进入页面即可看到“在学课程”，点击课程右侧“去学习”</vt:lpstr>
      <vt:lpstr>学习资源</vt:lpstr>
      <vt:lpstr>四、课程讨论区发帖</vt:lpstr>
      <vt:lpstr>五、考核方式（基于国开学习网）</vt:lpstr>
      <vt:lpstr>五、考核方式（基于国开学习网）</vt:lpstr>
      <vt:lpstr>PowerPoint 演示文稿</vt:lpstr>
      <vt:lpstr>五、考核方式（基于国开学习网）</vt:lpstr>
      <vt:lpstr>五、考核方式</vt:lpstr>
      <vt:lpstr>五、考核方式</vt:lpstr>
      <vt:lpstr>六、试题解析</vt:lpstr>
      <vt:lpstr>感谢大家的聆听！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Administrator</cp:lastModifiedBy>
  <cp:revision>65</cp:revision>
  <dcterms:created xsi:type="dcterms:W3CDTF">2019-04-11T07:24:00Z</dcterms:created>
  <dcterms:modified xsi:type="dcterms:W3CDTF">2023-11-16T00:28:41Z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94171ADA398B4280AA58DE339CE9E920</vt:lpwstr>
  </property>
</Properties>
</file>