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2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78" r:id="rId3"/>
    <p:sldId id="518" r:id="rId4"/>
    <p:sldId id="519" r:id="rId5"/>
    <p:sldId id="480" r:id="rId6"/>
    <p:sldId id="486" r:id="rId7"/>
    <p:sldId id="543" r:id="rId8"/>
    <p:sldId id="544" r:id="rId9"/>
    <p:sldId id="545" r:id="rId10"/>
    <p:sldId id="546" r:id="rId11"/>
    <p:sldId id="547" r:id="rId12"/>
    <p:sldId id="549" r:id="rId13"/>
    <p:sldId id="550" r:id="rId14"/>
    <p:sldId id="551" r:id="rId15"/>
    <p:sldId id="552" r:id="rId16"/>
    <p:sldId id="556" r:id="rId17"/>
    <p:sldId id="554" r:id="rId18"/>
    <p:sldId id="557" r:id="rId19"/>
    <p:sldId id="505" r:id="rId20"/>
  </p:sldIdLst>
  <p:sldSz cx="12192000" cy="6858000"/>
  <p:notesSz cx="6858000" cy="9144000"/>
  <p:embeddedFontLst>
    <p:embeddedFont>
      <p:font typeface="思源黑体 CN Bold" panose="020B0800000000000000" pitchFamily="34" charset="-122"/>
      <p:bold r:id="rId26"/>
    </p:embeddedFont>
    <p:embeddedFont>
      <p:font typeface="微软雅黑" panose="020B0503020204020204" pitchFamily="34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0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5C"/>
    <a:srgbClr val="3187C6"/>
    <a:srgbClr val="F7C15D"/>
    <a:srgbClr val="DDECF7"/>
    <a:srgbClr val="F2F2F2"/>
    <a:srgbClr val="CDE3F3"/>
    <a:srgbClr val="004A82"/>
    <a:srgbClr val="FFFFFF"/>
    <a:srgbClr val="65A7D9"/>
    <a:srgbClr val="1D4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948"/>
      </p:cViewPr>
      <p:guideLst>
        <p:guide orient="horz" pos="2160"/>
        <p:guide pos="10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15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30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ustomXml" Target="../customXml/item1.xml"/><Relationship Id="rId24" Type="http://schemas.openxmlformats.org/officeDocument/2006/relationships/customXmlProps" Target="../customXml/itemProps29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 userDrawn="1"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 userDrawn="1"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623172" y="401820"/>
            <a:ext cx="640144" cy="668067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936936" y="688150"/>
            <a:ext cx="474870" cy="49558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913511" y="-1730840"/>
            <a:ext cx="13957141" cy="10476193"/>
            <a:chOff x="-913511" y="-1730840"/>
            <a:chExt cx="13957141" cy="10476193"/>
          </a:xfrm>
        </p:grpSpPr>
        <p:sp>
          <p:nvSpPr>
            <p:cNvPr id="25" name="斜纹 24"/>
            <p:cNvSpPr/>
            <p:nvPr/>
          </p:nvSpPr>
          <p:spPr>
            <a:xfrm rot="7976160" flipH="1">
              <a:off x="11007748" y="-19264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6" name="斜纹 25"/>
            <p:cNvSpPr/>
            <p:nvPr/>
          </p:nvSpPr>
          <p:spPr>
            <a:xfrm rot="7976160" flipH="1">
              <a:off x="11120147" y="-5465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7" name="斜纹 26"/>
            <p:cNvSpPr/>
            <p:nvPr/>
          </p:nvSpPr>
          <p:spPr>
            <a:xfrm rot="18776160" flipH="1">
              <a:off x="-1802122" y="6354505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28" name="斜纹 27"/>
            <p:cNvSpPr/>
            <p:nvPr/>
          </p:nvSpPr>
          <p:spPr>
            <a:xfrm rot="18776160" flipH="1">
              <a:off x="-2097763" y="6821869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文框 5"/>
          <p:cNvSpPr/>
          <p:nvPr userDrawn="1"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6" name="斜纹 15"/>
          <p:cNvSpPr/>
          <p:nvPr userDrawn="1"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7" name="斜纹 16"/>
          <p:cNvSpPr/>
          <p:nvPr userDrawn="1"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8" name="斜纹 17"/>
          <p:cNvSpPr/>
          <p:nvPr userDrawn="1"/>
        </p:nvSpPr>
        <p:spPr>
          <a:xfrm rot="7976160" flipH="1">
            <a:off x="9786700" y="68799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19" name="斜纹 18"/>
          <p:cNvSpPr/>
          <p:nvPr userDrawn="1"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720F0-B823-4B60-8E45-2EA48F4D96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2DCE8-BB96-407C-A723-39F591FD62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5.png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8" name="斜纹 37"/>
          <p:cNvSpPr/>
          <p:nvPr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9" name="斜纹 38"/>
          <p:cNvSpPr/>
          <p:nvPr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4" name="斜纹 43"/>
          <p:cNvSpPr/>
          <p:nvPr/>
        </p:nvSpPr>
        <p:spPr>
          <a:xfrm rot="7976160" flipH="1">
            <a:off x="9786700" y="14251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96718" y="1596403"/>
            <a:ext cx="2575560" cy="13220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3187C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</a:t>
            </a:r>
            <a:r>
              <a:rPr lang="en-US" altLang="zh-CN" sz="8000" dirty="0">
                <a:solidFill>
                  <a:srgbClr val="F7C15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23</a:t>
            </a:r>
            <a:endParaRPr lang="zh-CN" altLang="en-US" sz="8000" dirty="0">
              <a:solidFill>
                <a:srgbClr val="F7C15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21130" y="2952750"/>
            <a:ext cx="10179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123046"/>
                </a:solidFill>
                <a:ea typeface="思源黑体 CN Bold" panose="020B0800000000000000" pitchFamily="34" charset="-122"/>
              </a:rPr>
              <a:t>《无机</a:t>
            </a:r>
            <a:r>
              <a:rPr lang="zh-CN" sz="5400" b="1" dirty="0">
                <a:solidFill>
                  <a:srgbClr val="123046"/>
                </a:solidFill>
                <a:ea typeface="思源黑体 CN Bold" panose="020B0800000000000000" pitchFamily="34" charset="-122"/>
              </a:rPr>
              <a:t>及分析化学》导学方案</a:t>
            </a:r>
            <a:endParaRPr lang="zh-CN" sz="5400" b="1" dirty="0">
              <a:solidFill>
                <a:srgbClr val="123046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72506" y="5333874"/>
            <a:ext cx="39858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导学教师：</a:t>
            </a:r>
            <a:r>
              <a:rPr lang="zh-CN" sz="1800" dirty="0" err="1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朱春霞</a:t>
            </a:r>
            <a:r>
              <a:rPr lang="zh-CN" altLang="en-US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</a:t>
            </a:r>
            <a:r>
              <a:rPr lang="zh-CN" altLang="en-US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日期</a:t>
            </a:r>
            <a:r>
              <a:rPr lang="en-US" altLang="zh-CN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: 2023</a:t>
            </a:r>
            <a:r>
              <a:rPr lang="zh-CN" altLang="en-US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</a:t>
            </a:r>
            <a:r>
              <a:rPr lang="en-US" altLang="zh-CN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r>
              <a:rPr lang="zh-CN" altLang="en-US" sz="1800" dirty="0">
                <a:solidFill>
                  <a:srgbClr val="0B1D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月</a:t>
            </a:r>
            <a:endParaRPr lang="zh-CN" altLang="en-US" sz="1800" dirty="0">
              <a:solidFill>
                <a:srgbClr val="0B1D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920" cy="68637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986905" y="4314825"/>
            <a:ext cx="4204335" cy="1853565"/>
            <a:chOff x="11003" y="6795"/>
            <a:chExt cx="6621" cy="2919"/>
          </a:xfrm>
        </p:grpSpPr>
        <p:cxnSp>
          <p:nvCxnSpPr>
            <p:cNvPr id="25" name="直接箭头连接符 24"/>
            <p:cNvCxnSpPr/>
            <p:nvPr>
              <p:custDataLst>
                <p:tags r:id="rId3"/>
              </p:custDataLst>
            </p:nvPr>
          </p:nvCxnSpPr>
          <p:spPr>
            <a:xfrm flipV="1">
              <a:off x="14263" y="7272"/>
              <a:ext cx="76" cy="91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11003" y="8213"/>
              <a:ext cx="6621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点忘记密码，根据提示重新设置新密码</a:t>
              </a:r>
              <a:endPara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13885" y="6795"/>
              <a:ext cx="952" cy="477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49270" y="4060190"/>
            <a:ext cx="795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点击《</a:t>
            </a:r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无机及分析化学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》这门课程去学习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6200000">
            <a:off x="671321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5" name="深度视觉·原创设计 https://www.docer.com/works?userid=22383862"/>
          <p:cNvSpPr/>
          <p:nvPr/>
        </p:nvSpPr>
        <p:spPr>
          <a:xfrm rot="16200000">
            <a:off x="923870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6" name="深度视觉·原创设计 https://www.docer.com/works?userid=22383862"/>
          <p:cNvSpPr/>
          <p:nvPr/>
        </p:nvSpPr>
        <p:spPr>
          <a:xfrm rot="16200000">
            <a:off x="842343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3" name="深度视觉·原创设计 https://www.docer.com/works?userid=22383862"/>
          <p:cNvSpPr txBox="1"/>
          <p:nvPr/>
        </p:nvSpPr>
        <p:spPr>
          <a:xfrm>
            <a:off x="1078502" y="4839447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83%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5" name="深度视觉·原创设计 https://www.docer.com/works?userid=22383862"/>
          <p:cNvSpPr/>
          <p:nvPr/>
        </p:nvSpPr>
        <p:spPr>
          <a:xfrm>
            <a:off x="2407712" y="4946727"/>
            <a:ext cx="3685744" cy="57829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FZHei-B01S" panose="02010601030101010101" pitchFamily="2" charset="-122"/>
              </a:rPr>
              <a:t>请在此处添加具体内容，文字尽量言简意赅，简单说明即可，不必过于繁琐，注意板面美观度。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FZHei-B01S" panose="02010601030101010101" pitchFamily="2" charset="-122"/>
            </a:endParaRPr>
          </a:p>
        </p:txBody>
      </p:sp>
      <p:pic>
        <p:nvPicPr>
          <p:cNvPr id="3" name="图片 2" descr="@L~}4SF~409Q9AOB`(0[X{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026414" y="2067560"/>
            <a:ext cx="8499981" cy="4693920"/>
            <a:chOff x="4284" y="4377"/>
            <a:chExt cx="12081" cy="7392"/>
          </a:xfrm>
        </p:grpSpPr>
        <p:sp>
          <p:nvSpPr>
            <p:cNvPr id="5134" name="标题 14"/>
            <p:cNvSpPr>
              <a:spLocks noGrp="1" noChangeArrowheads="1"/>
            </p:cNvSpPr>
            <p:nvPr>
              <p:custDataLst>
                <p:tags r:id="rId2"/>
              </p:custDataLst>
            </p:nvPr>
          </p:nvSpPr>
          <p:spPr>
            <a:xfrm>
              <a:off x="6868" y="7786"/>
              <a:ext cx="9497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可以点击查看网上相关资源进行学习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4284" y="4377"/>
              <a:ext cx="2979" cy="739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深度视觉·原创设计 https://www.docer.com/works?userid=22383862"/>
          <p:cNvSpPr txBox="1"/>
          <p:nvPr/>
        </p:nvSpPr>
        <p:spPr>
          <a:xfrm>
            <a:off x="379243" y="309320"/>
            <a:ext cx="213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输入您的标题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>
            <a:off x="6958615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7799671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8640727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9481783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10322839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>
            <a:off x="6958615" y="3170114"/>
            <a:ext cx="565973" cy="240353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>
            <a:off x="7799671" y="2913983"/>
            <a:ext cx="565973" cy="2659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8640727" y="3654967"/>
            <a:ext cx="565973" cy="19186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>
          <a:xfrm>
            <a:off x="9481783" y="3367086"/>
            <a:ext cx="565973" cy="22065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10322839" y="4154971"/>
            <a:ext cx="565973" cy="14186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 rot="16200000">
            <a:off x="7584700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is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6200000">
            <a:off x="671321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 rot="16200000">
            <a:off x="589794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5" name="深度视觉·原创设计 https://www.docer.com/works?userid=22383862"/>
          <p:cNvSpPr/>
          <p:nvPr/>
        </p:nvSpPr>
        <p:spPr>
          <a:xfrm rot="16200000">
            <a:off x="923870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6" name="深度视觉·原创设计 https://www.docer.com/works?userid=22383862"/>
          <p:cNvSpPr/>
          <p:nvPr/>
        </p:nvSpPr>
        <p:spPr>
          <a:xfrm rot="16200000">
            <a:off x="842343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975891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8" name="深度视觉·原创设计 https://www.docer.com/works?userid=22383862"/>
          <p:cNvSpPr txBox="1"/>
          <p:nvPr/>
        </p:nvSpPr>
        <p:spPr>
          <a:xfrm>
            <a:off x="7786520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9" name="深度视觉·原创设计 https://www.docer.com/works?userid=22383862"/>
          <p:cNvSpPr txBox="1"/>
          <p:nvPr/>
        </p:nvSpPr>
        <p:spPr>
          <a:xfrm>
            <a:off x="865391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9464548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1" name="深度视觉·原创设计 https://www.docer.com/works?userid=22383862"/>
          <p:cNvSpPr txBox="1"/>
          <p:nvPr/>
        </p:nvSpPr>
        <p:spPr>
          <a:xfrm>
            <a:off x="1032283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1078502" y="3876675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24%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3" name="深度视觉·原创设计 https://www.docer.com/works?userid=22383862"/>
          <p:cNvSpPr txBox="1"/>
          <p:nvPr/>
        </p:nvSpPr>
        <p:spPr>
          <a:xfrm>
            <a:off x="1078502" y="4839447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83%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pic>
        <p:nvPicPr>
          <p:cNvPr id="24" name="图片 23" descr="@[SA[~HM@J(81$DM)RJQ{K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2277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644390" y="737235"/>
            <a:ext cx="3269615" cy="1149350"/>
            <a:chOff x="8570" y="1652"/>
            <a:chExt cx="5149" cy="1810"/>
          </a:xfrm>
        </p:grpSpPr>
        <p:cxnSp>
          <p:nvCxnSpPr>
            <p:cNvPr id="33" name="直接箭头连接符 32"/>
            <p:cNvCxnSpPr/>
            <p:nvPr>
              <p:custDataLst>
                <p:tags r:id="rId2"/>
              </p:custDataLst>
            </p:nvPr>
          </p:nvCxnSpPr>
          <p:spPr>
            <a:xfrm flipV="1">
              <a:off x="8570" y="2927"/>
              <a:ext cx="1049" cy="53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>
              <p:custDataLst>
                <p:tags r:id="rId3"/>
              </p:custDataLst>
            </p:nvPr>
          </p:nvSpPr>
          <p:spPr>
            <a:xfrm>
              <a:off x="9540" y="1652"/>
              <a:ext cx="417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点击形考任务进行答题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斜纹 44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105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03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66498" y="3264858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/>
              <a:t>发贴与回帖方法</a:t>
            </a:r>
            <a:endParaRPr lang="zh-CN" altLang="en-US" sz="48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01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深度视觉·原创设计 https://www.docer.com/works?userid=22383862"/>
          <p:cNvSpPr txBox="1"/>
          <p:nvPr/>
        </p:nvSpPr>
        <p:spPr>
          <a:xfrm>
            <a:off x="379243" y="309320"/>
            <a:ext cx="213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输入您的标题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>
            <a:off x="6958615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7799671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8640727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9481783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10322839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>
            <a:off x="6958615" y="3170114"/>
            <a:ext cx="565973" cy="240353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>
            <a:off x="7799671" y="2913983"/>
            <a:ext cx="565973" cy="2659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8640727" y="3654967"/>
            <a:ext cx="565973" cy="19186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>
          <a:xfrm>
            <a:off x="9481783" y="3367086"/>
            <a:ext cx="565973" cy="22065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10322839" y="4154971"/>
            <a:ext cx="565973" cy="14186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 rot="16200000">
            <a:off x="7584700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is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6200000">
            <a:off x="671321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 rot="16200000">
            <a:off x="589794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5" name="深度视觉·原创设计 https://www.docer.com/works?userid=22383862"/>
          <p:cNvSpPr/>
          <p:nvPr/>
        </p:nvSpPr>
        <p:spPr>
          <a:xfrm rot="16200000">
            <a:off x="923870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6" name="深度视觉·原创设计 https://www.docer.com/works?userid=22383862"/>
          <p:cNvSpPr/>
          <p:nvPr/>
        </p:nvSpPr>
        <p:spPr>
          <a:xfrm rot="16200000">
            <a:off x="842343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975891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8" name="深度视觉·原创设计 https://www.docer.com/works?userid=22383862"/>
          <p:cNvSpPr txBox="1"/>
          <p:nvPr/>
        </p:nvSpPr>
        <p:spPr>
          <a:xfrm>
            <a:off x="7786520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9" name="深度视觉·原创设计 https://www.docer.com/works?userid=22383862"/>
          <p:cNvSpPr txBox="1"/>
          <p:nvPr/>
        </p:nvSpPr>
        <p:spPr>
          <a:xfrm>
            <a:off x="865391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9464548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1" name="深度视觉·原创设计 https://www.docer.com/works?userid=22383862"/>
          <p:cNvSpPr txBox="1"/>
          <p:nvPr/>
        </p:nvSpPr>
        <p:spPr>
          <a:xfrm>
            <a:off x="1032283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1078502" y="3876675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24%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3" name="深度视觉·原创设计 https://www.docer.com/works?userid=22383862"/>
          <p:cNvSpPr txBox="1"/>
          <p:nvPr/>
        </p:nvSpPr>
        <p:spPr>
          <a:xfrm>
            <a:off x="1078502" y="4839447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83%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pic>
        <p:nvPicPr>
          <p:cNvPr id="25" name="图片 24" descr="%ZNVB`1{T_~L`%KGPLN@(U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565"/>
            <a:ext cx="12192000" cy="69342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792470" y="795020"/>
            <a:ext cx="3269615" cy="1149350"/>
            <a:chOff x="8570" y="1652"/>
            <a:chExt cx="5149" cy="1810"/>
          </a:xfrm>
        </p:grpSpPr>
        <p:cxnSp>
          <p:nvCxnSpPr>
            <p:cNvPr id="33" name="直接箭头连接符 32"/>
            <p:cNvCxnSpPr/>
            <p:nvPr>
              <p:custDataLst>
                <p:tags r:id="rId2"/>
              </p:custDataLst>
            </p:nvPr>
          </p:nvCxnSpPr>
          <p:spPr>
            <a:xfrm flipV="1">
              <a:off x="8570" y="2927"/>
              <a:ext cx="1049" cy="53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>
              <p:custDataLst>
                <p:tags r:id="rId3"/>
              </p:custDataLst>
            </p:nvPr>
          </p:nvSpPr>
          <p:spPr>
            <a:xfrm>
              <a:off x="9540" y="1652"/>
              <a:ext cx="417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点击讨论进行发贴和回贴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 descr="LHQC%K_TWN_V2ZZ}ISWZ[]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62865" y="1744345"/>
            <a:ext cx="8169275" cy="762635"/>
            <a:chOff x="228" y="8323"/>
            <a:chExt cx="12865" cy="1201"/>
          </a:xfrm>
        </p:grpSpPr>
        <p:sp>
          <p:nvSpPr>
            <p:cNvPr id="47" name="椭圆 46"/>
            <p:cNvSpPr/>
            <p:nvPr>
              <p:custDataLst>
                <p:tags r:id="rId2"/>
              </p:custDataLst>
            </p:nvPr>
          </p:nvSpPr>
          <p:spPr>
            <a:xfrm>
              <a:off x="228" y="8323"/>
              <a:ext cx="5322" cy="120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34" name="标题 14"/>
            <p:cNvSpPr>
              <a:spLocks noGrp="1" noChangeArrowheads="1"/>
            </p:cNvSpPr>
            <p:nvPr>
              <p:custDataLst>
                <p:tags r:id="rId3"/>
              </p:custDataLst>
            </p:nvPr>
          </p:nvSpPr>
          <p:spPr>
            <a:xfrm>
              <a:off x="5685" y="8614"/>
              <a:ext cx="7408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可以选择</a:t>
              </a:r>
              <a:r>
                <a:rPr lang="zh-CN" altLang="en-US" sz="2800" b="1" dirty="0" smtClean="0">
                  <a:solidFill>
                    <a:srgbClr val="FF0000"/>
                  </a:solidFill>
                  <a:sym typeface="+mn-ea"/>
                </a:rPr>
                <a:t>一个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帖子进行回帖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034709" y="1310640"/>
            <a:ext cx="3157192" cy="1571625"/>
            <a:chOff x="8335" y="1907"/>
            <a:chExt cx="3600" cy="2475"/>
          </a:xfrm>
        </p:grpSpPr>
        <p:sp>
          <p:nvSpPr>
            <p:cNvPr id="49" name="文本框 48"/>
            <p:cNvSpPr txBox="1"/>
            <p:nvPr>
              <p:custDataLst>
                <p:tags r:id="rId4"/>
              </p:custDataLst>
            </p:nvPr>
          </p:nvSpPr>
          <p:spPr>
            <a:xfrm>
              <a:off x="8335" y="2881"/>
              <a:ext cx="279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点击发表帖子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进行发贴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5"/>
              </p:custDataLst>
            </p:nvPr>
          </p:nvSpPr>
          <p:spPr>
            <a:xfrm>
              <a:off x="10817" y="1907"/>
              <a:ext cx="1118" cy="97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178550" y="54229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深度视觉·原创设计 https://www.docer.com/works?userid=22383862"/>
          <p:cNvSpPr txBox="1"/>
          <p:nvPr/>
        </p:nvSpPr>
        <p:spPr>
          <a:xfrm>
            <a:off x="379243" y="309320"/>
            <a:ext cx="213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输入您的标题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深度视觉·原创设计 https://www.docer.com/works?userid=22383862"/>
          <p:cNvSpPr/>
          <p:nvPr/>
        </p:nvSpPr>
        <p:spPr>
          <a:xfrm>
            <a:off x="6958615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7799671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8640727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9481783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10322839" y="2533745"/>
            <a:ext cx="565973" cy="3039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7" name="深度视觉·原创设计 https://www.docer.com/works?userid=22383862"/>
          <p:cNvSpPr/>
          <p:nvPr/>
        </p:nvSpPr>
        <p:spPr>
          <a:xfrm>
            <a:off x="6958615" y="3170114"/>
            <a:ext cx="565973" cy="240353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>
            <a:off x="7799671" y="2913983"/>
            <a:ext cx="565973" cy="2659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9" name="深度视觉·原创设计 https://www.docer.com/works?userid=22383862"/>
          <p:cNvSpPr/>
          <p:nvPr/>
        </p:nvSpPr>
        <p:spPr>
          <a:xfrm>
            <a:off x="8640727" y="3654967"/>
            <a:ext cx="565973" cy="19186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>
          <a:xfrm>
            <a:off x="9481783" y="3367086"/>
            <a:ext cx="565973" cy="22065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>
            <a:off x="10322839" y="4154971"/>
            <a:ext cx="565973" cy="14186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2" name="深度视觉·原创设计 https://www.docer.com/works?userid=22383862"/>
          <p:cNvSpPr/>
          <p:nvPr/>
        </p:nvSpPr>
        <p:spPr>
          <a:xfrm rot="16200000">
            <a:off x="7584700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is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3" name="深度视觉·原创设计 https://www.docer.com/works?userid=22383862"/>
          <p:cNvSpPr/>
          <p:nvPr/>
        </p:nvSpPr>
        <p:spPr>
          <a:xfrm rot="16200000">
            <a:off x="671321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4" name="深度视觉·原创设计 https://www.docer.com/works?userid=22383862"/>
          <p:cNvSpPr/>
          <p:nvPr/>
        </p:nvSpPr>
        <p:spPr>
          <a:xfrm rot="16200000">
            <a:off x="5897946" y="4016472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5" name="深度视觉·原创设计 https://www.docer.com/works?userid=22383862"/>
          <p:cNvSpPr/>
          <p:nvPr/>
        </p:nvSpPr>
        <p:spPr>
          <a:xfrm rot="16200000">
            <a:off x="923870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6" name="深度视觉·原创设计 https://www.docer.com/works?userid=22383862"/>
          <p:cNvSpPr/>
          <p:nvPr/>
        </p:nvSpPr>
        <p:spPr>
          <a:xfrm rot="16200000">
            <a:off x="8423435" y="4013605"/>
            <a:ext cx="2678028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Source Han Sans CN" panose="020B0500000000000000" pitchFamily="34" charset="-128"/>
                <a:ea typeface="Source Han Sans CN" panose="020B0500000000000000" pitchFamily="34" charset="-128"/>
              </a:rPr>
              <a:t>Lorem Ipsum </a:t>
            </a:r>
            <a:endParaRPr lang="en-US" sz="12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975891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8" name="深度视觉·原创设计 https://www.docer.com/works?userid=22383862"/>
          <p:cNvSpPr txBox="1"/>
          <p:nvPr/>
        </p:nvSpPr>
        <p:spPr>
          <a:xfrm>
            <a:off x="7786520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9" name="深度视觉·原创设计 https://www.docer.com/works?userid=22383862"/>
          <p:cNvSpPr txBox="1"/>
          <p:nvPr/>
        </p:nvSpPr>
        <p:spPr>
          <a:xfrm>
            <a:off x="865391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9464548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1" name="深度视觉·原创设计 https://www.docer.com/works?userid=22383862"/>
          <p:cNvSpPr txBox="1"/>
          <p:nvPr/>
        </p:nvSpPr>
        <p:spPr>
          <a:xfrm>
            <a:off x="10322839" y="2631506"/>
            <a:ext cx="56597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70%</a:t>
            </a:r>
            <a:endParaRPr lang="en-US" sz="1100" dirty="0">
              <a:solidFill>
                <a:schemeClr val="accent2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1078502" y="3876675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24%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3" name="深度视觉·原创设计 https://www.docer.com/works?userid=22383862"/>
          <p:cNvSpPr txBox="1"/>
          <p:nvPr/>
        </p:nvSpPr>
        <p:spPr>
          <a:xfrm>
            <a:off x="1078502" y="4839447"/>
            <a:ext cx="1329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ea typeface="Montserrat" charset="0"/>
                <a:cs typeface="Montserrat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83%</a:t>
            </a:r>
            <a:endParaRPr lang="en-US" sz="4400" dirty="0">
              <a:solidFill>
                <a:schemeClr val="accent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pic>
        <p:nvPicPr>
          <p:cNvPr id="26" name="图片 25" descr="@L~}4SF~409Q9AOB`(0[X{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98170" y="2914015"/>
            <a:ext cx="3269615" cy="1149350"/>
            <a:chOff x="8570" y="1652"/>
            <a:chExt cx="5149" cy="1810"/>
          </a:xfrm>
        </p:grpSpPr>
        <p:cxnSp>
          <p:nvCxnSpPr>
            <p:cNvPr id="33" name="直接箭头连接符 32"/>
            <p:cNvCxnSpPr/>
            <p:nvPr>
              <p:custDataLst>
                <p:tags r:id="rId2"/>
              </p:custDataLst>
            </p:nvPr>
          </p:nvCxnSpPr>
          <p:spPr>
            <a:xfrm flipV="1">
              <a:off x="8570" y="2927"/>
              <a:ext cx="1049" cy="53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>
              <p:custDataLst>
                <p:tags r:id="rId3"/>
              </p:custDataLst>
            </p:nvPr>
          </p:nvSpPr>
          <p:spPr>
            <a:xfrm>
              <a:off x="9540" y="1652"/>
              <a:ext cx="417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点击学习成绩可以查看成绩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55728" y="734801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081859" y="3343888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95193" y="5120532"/>
            <a:ext cx="1121505" cy="112150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023905" y="5898758"/>
            <a:ext cx="672573" cy="672573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96108" y="4367027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8" name="斜纹 37"/>
          <p:cNvSpPr/>
          <p:nvPr/>
        </p:nvSpPr>
        <p:spPr>
          <a:xfrm rot="18776160" flipH="1">
            <a:off x="-1805110" y="6254702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9" name="斜纹 38"/>
          <p:cNvSpPr/>
          <p:nvPr/>
        </p:nvSpPr>
        <p:spPr>
          <a:xfrm rot="18776160" flipH="1">
            <a:off x="-2100751" y="672206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4" name="斜纹 43"/>
          <p:cNvSpPr/>
          <p:nvPr/>
        </p:nvSpPr>
        <p:spPr>
          <a:xfrm rot="7976160" flipH="1">
            <a:off x="9786700" y="142515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434646" y="-74052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921635" y="2871470"/>
            <a:ext cx="64338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rgbClr val="00355C"/>
                </a:solidFill>
                <a:ea typeface="思源黑体 CN Bold" panose="020B0800000000000000" pitchFamily="34" charset="-122"/>
              </a:rPr>
              <a:t>祝大家学习愉快！</a:t>
            </a:r>
            <a:endParaRPr lang="zh-CN" altLang="en-US" sz="6600" b="1" dirty="0">
              <a:solidFill>
                <a:srgbClr val="00355C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162194" y="1753182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061325" y="5121910"/>
            <a:ext cx="3277235" cy="1012190"/>
            <a:chOff x="12695" y="8066"/>
            <a:chExt cx="5161" cy="1594"/>
          </a:xfrm>
        </p:grpSpPr>
        <p:sp>
          <p:nvSpPr>
            <p:cNvPr id="2" name="矩形: 圆角 1">
              <a:hlinkClick r:id="rId1" action="ppaction://hlinksldjump"/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695" y="8066"/>
              <a:ext cx="5161" cy="1594"/>
            </a:xfrm>
            <a:prstGeom prst="roundRect">
              <a:avLst/>
            </a:prstGeom>
            <a:solidFill>
              <a:srgbClr val="65A7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 dirty="0"/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3190" y="8305"/>
              <a:ext cx="466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导学教师：朱春霞</a:t>
              </a:r>
              <a:endParaRPr lang="zh-CN" altLang="en-US" b="1">
                <a:solidFill>
                  <a:schemeClr val="bg1"/>
                </a:solidFill>
              </a:endParaRPr>
            </a:p>
            <a:p>
              <a:r>
                <a:rPr lang="zh-CN" altLang="en-US" b="1">
                  <a:solidFill>
                    <a:schemeClr val="bg1"/>
                  </a:solidFill>
                </a:rPr>
                <a:t>联系方式：</a:t>
              </a:r>
              <a:r>
                <a:rPr lang="en-US" altLang="zh-CN" b="1">
                  <a:solidFill>
                    <a:schemeClr val="bg1"/>
                  </a:solidFill>
                </a:rPr>
                <a:t>13891273533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1344274" cy="3016155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1117034" y="908579"/>
            <a:ext cx="580681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学校简介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7465324" y="0"/>
            <a:ext cx="4726675" cy="3016155"/>
          </a:xfrm>
          <a:prstGeom prst="rect">
            <a:avLst/>
          </a:prstGeom>
          <a:blipFill>
            <a:blip r:embed="rId1"/>
            <a:stretch>
              <a:fillRect t="-48026" b="-480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5" name="图片 4" descr="10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45" y="3133725"/>
            <a:ext cx="3533775" cy="3533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 rot="10800000">
            <a:off x="0" y="241509"/>
            <a:ext cx="7099443" cy="165937"/>
            <a:chOff x="5080570" y="6464445"/>
            <a:chExt cx="7099443" cy="16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椭圆 1"/>
          <p:cNvSpPr/>
          <p:nvPr/>
        </p:nvSpPr>
        <p:spPr>
          <a:xfrm>
            <a:off x="3534310" y="6000108"/>
            <a:ext cx="431515" cy="4315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102615" y="6454963"/>
            <a:ext cx="7099443" cy="165937"/>
            <a:chOff x="5080570" y="6464445"/>
            <a:chExt cx="7099443" cy="16593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7501568" y="6464445"/>
              <a:ext cx="4678445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5080570" y="6630382"/>
              <a:ext cx="709944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7410" b="54313"/>
          <a:stretch>
            <a:fillRect/>
          </a:stretch>
        </p:blipFill>
        <p:spPr>
          <a:xfrm>
            <a:off x="0" y="-15240"/>
            <a:ext cx="12266295" cy="687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斜纹 44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01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443028" y="3264858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/>
              <a:t>考核方式</a:t>
            </a:r>
            <a:endParaRPr lang="zh-CN" altLang="en-US" sz="48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01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89859" y="5292604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60231" y="4939639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788259" y="4802831"/>
            <a:ext cx="1034872" cy="3537000"/>
            <a:chOff x="-633182" y="4984372"/>
            <a:chExt cx="1034872" cy="3537000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1521793" y="6168624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817434" y="6597888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E9AC01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4" name="斜纹 43"/>
          <p:cNvSpPr/>
          <p:nvPr/>
        </p:nvSpPr>
        <p:spPr>
          <a:xfrm rot="7976160" flipH="1">
            <a:off x="10753964" y="-481796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0070C0"/>
              </a:gs>
              <a:gs pos="68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5" name="斜纹 44"/>
          <p:cNvSpPr/>
          <p:nvPr/>
        </p:nvSpPr>
        <p:spPr>
          <a:xfrm rot="7976160" flipH="1">
            <a:off x="10066482" y="-399233"/>
            <a:ext cx="3107736" cy="739231"/>
          </a:xfrm>
          <a:prstGeom prst="diagStripe">
            <a:avLst>
              <a:gd name="adj" fmla="val 67847"/>
            </a:avLst>
          </a:prstGeom>
          <a:gradFill>
            <a:gsLst>
              <a:gs pos="0">
                <a:srgbClr val="F7C15D"/>
              </a:gs>
              <a:gs pos="68000">
                <a:srgbClr val="E9AC0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78355" y="1183640"/>
            <a:ext cx="8399145" cy="2744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本课程的考核采用形成性考核和终结性考核相结合的方式，形成性考核占课程总成绩50%，终结性考试即期末考试占课程总成绩的50%。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形成性考核包括4次形考任务每次25分，共计100分。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终结性考核（期末考试）为闭卷笔试，答题时限为90分钟。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课程总成绩按百分制计分，以上两个成绩累计60分以上（包括60分）为考核通过。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8140" y="3432810"/>
            <a:ext cx="3642360" cy="2672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文框 18"/>
          <p:cNvSpPr/>
          <p:nvPr/>
        </p:nvSpPr>
        <p:spPr>
          <a:xfrm>
            <a:off x="475510" y="286669"/>
            <a:ext cx="11240980" cy="6284662"/>
          </a:xfrm>
          <a:prstGeom prst="frame">
            <a:avLst>
              <a:gd name="adj1" fmla="val 65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322912" y="536662"/>
            <a:ext cx="11546177" cy="5784676"/>
          </a:xfrm>
          <a:prstGeom prst="frame">
            <a:avLst>
              <a:gd name="adj1" fmla="val 866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694250" y="1183734"/>
            <a:ext cx="906656" cy="90665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1796" y="994551"/>
            <a:ext cx="707886" cy="707886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59382" y="5378166"/>
            <a:ext cx="803686" cy="803686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3171" y="401820"/>
            <a:ext cx="954259" cy="954259"/>
          </a:xfrm>
          <a:prstGeom prst="rect">
            <a:avLst/>
          </a:prstGeom>
          <a:solidFill>
            <a:srgbClr val="318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4205" y="5573345"/>
            <a:ext cx="906657" cy="90665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241" y="1246768"/>
            <a:ext cx="11620249" cy="5735092"/>
            <a:chOff x="96241" y="1246768"/>
            <a:chExt cx="11620249" cy="5735092"/>
          </a:xfrm>
        </p:grpSpPr>
        <p:sp>
          <p:nvSpPr>
            <p:cNvPr id="38" name="斜纹 37"/>
            <p:cNvSpPr/>
            <p:nvPr/>
          </p:nvSpPr>
          <p:spPr>
            <a:xfrm rot="18776160" flipH="1">
              <a:off x="-792370" y="4591012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9" name="斜纹 38"/>
            <p:cNvSpPr/>
            <p:nvPr/>
          </p:nvSpPr>
          <p:spPr>
            <a:xfrm rot="18776160" flipH="1">
              <a:off x="-1088011" y="5058376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斜纹 43"/>
            <p:cNvSpPr/>
            <p:nvPr/>
          </p:nvSpPr>
          <p:spPr>
            <a:xfrm rot="7976160" flipH="1">
              <a:off x="9793007" y="2431020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0070C0"/>
                </a:gs>
                <a:gs pos="68000">
                  <a:srgbClr val="0070C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45" name="斜纹 44"/>
            <p:cNvSpPr/>
            <p:nvPr/>
          </p:nvSpPr>
          <p:spPr>
            <a:xfrm rot="7976160" flipH="1">
              <a:off x="9680608" y="2784963"/>
              <a:ext cx="3107736" cy="739231"/>
            </a:xfrm>
            <a:prstGeom prst="diagStripe">
              <a:avLst>
                <a:gd name="adj" fmla="val 67847"/>
              </a:avLst>
            </a:prstGeom>
            <a:gradFill>
              <a:gsLst>
                <a:gs pos="0">
                  <a:srgbClr val="F7C15D"/>
                </a:gs>
                <a:gs pos="68000">
                  <a:srgbClr val="E9AC0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1274186" y="1716110"/>
            <a:ext cx="729687" cy="729687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ea typeface="思源黑体 CN Bold" panose="020B0800000000000000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870262" y="2747660"/>
            <a:ext cx="963124" cy="963124"/>
            <a:chOff x="4082280" y="2326963"/>
            <a:chExt cx="963124" cy="963124"/>
          </a:xfrm>
        </p:grpSpPr>
        <p:sp>
          <p:nvSpPr>
            <p:cNvPr id="71" name="矩形 70"/>
            <p:cNvSpPr/>
            <p:nvPr/>
          </p:nvSpPr>
          <p:spPr>
            <a:xfrm rot="2700000">
              <a:off x="4082280" y="2326963"/>
              <a:ext cx="963124" cy="963124"/>
            </a:xfrm>
            <a:prstGeom prst="rect">
              <a:avLst/>
            </a:prstGeom>
            <a:solidFill>
              <a:srgbClr val="318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4088095" y="2453411"/>
              <a:ext cx="78105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i="1" dirty="0">
                  <a:solidFill>
                    <a:schemeClr val="bg1"/>
                  </a:solidFill>
                </a:rPr>
                <a:t>02</a:t>
              </a:r>
              <a:endParaRPr lang="zh-CN" altLang="en-US" sz="40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266498" y="3264858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/>
              <a:t>登录与学习方法</a:t>
            </a:r>
            <a:endParaRPr lang="zh-CN" altLang="en-US" sz="4800" dirty="0"/>
          </a:p>
        </p:txBody>
      </p:sp>
      <p:sp>
        <p:nvSpPr>
          <p:cNvPr id="8" name="文本框 7"/>
          <p:cNvSpPr txBox="1"/>
          <p:nvPr/>
        </p:nvSpPr>
        <p:spPr>
          <a:xfrm>
            <a:off x="5309711" y="2442419"/>
            <a:ext cx="2887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7C15D"/>
                </a:solidFill>
              </a:rPr>
              <a:t>PART 01</a:t>
            </a:r>
            <a:endParaRPr lang="zh-CN" altLang="en-US" sz="5400" dirty="0">
              <a:solidFill>
                <a:srgbClr val="F7C15D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273135" y="3228536"/>
            <a:ext cx="2954655" cy="0"/>
          </a:xfrm>
          <a:prstGeom prst="line">
            <a:avLst/>
          </a:prstGeom>
          <a:ln w="25400">
            <a:solidFill>
              <a:srgbClr val="318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2192000" cy="3016250"/>
          </a:xfrm>
          <a:prstGeom prst="rect">
            <a:avLst/>
          </a:prstGeom>
          <a:solidFill>
            <a:srgbClr val="65A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361950" y="771525"/>
            <a:ext cx="10870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输入网址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2244090" y="3933190"/>
            <a:ext cx="7468235" cy="13246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4800" b="1">
                <a:solidFill>
                  <a:srgbClr val="FF0000"/>
                </a:solidFill>
                <a:sym typeface="+mn-ea"/>
              </a:rPr>
              <a:t>https://menhu.pt.ouchn.cn</a:t>
            </a:r>
            <a:endParaRPr lang="zh-CN" sz="48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20" grpId="0"/>
          <p:bldP spid="2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20" grpId="0"/>
          <p:bldP spid="2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5715"/>
            <a:ext cx="12186920" cy="68637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079105" y="392430"/>
            <a:ext cx="3765550" cy="2261235"/>
            <a:chOff x="12723" y="618"/>
            <a:chExt cx="5930" cy="3561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3747" y="618"/>
              <a:ext cx="490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1.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输入自己的学号：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如</a:t>
              </a:r>
              <a:r>
                <a:rPr lang="en-US" altLang="zh-CN" sz="2800" b="1">
                  <a:solidFill>
                    <a:srgbClr val="FF0000"/>
                  </a:solidFill>
                </a:rPr>
                <a:t>1861001266351</a:t>
              </a:r>
              <a:endParaRPr lang="en-US" altLang="zh-CN" sz="2800" b="1">
                <a:solidFill>
                  <a:srgbClr val="FF0000"/>
                </a:solidFill>
              </a:endParaRPr>
            </a:p>
          </p:txBody>
        </p:sp>
        <p:cxnSp>
          <p:nvCxnSpPr>
            <p:cNvPr id="6" name="直接箭头连接符 5"/>
            <p:cNvCxnSpPr/>
            <p:nvPr>
              <p:custDataLst>
                <p:tags r:id="rId4"/>
              </p:custDataLst>
            </p:nvPr>
          </p:nvCxnSpPr>
          <p:spPr>
            <a:xfrm flipV="1">
              <a:off x="12723" y="2005"/>
              <a:ext cx="1060" cy="217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689225" y="2886075"/>
            <a:ext cx="4319905" cy="953135"/>
            <a:chOff x="4374" y="4545"/>
            <a:chExt cx="6803" cy="1501"/>
          </a:xfrm>
        </p:grpSpPr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4374" y="4545"/>
              <a:ext cx="671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2.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输入密码：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en-US" altLang="zh-CN" sz="2800" b="1">
                  <a:solidFill>
                    <a:srgbClr val="FF0000"/>
                  </a:solidFill>
                  <a:sym typeface="+mn-ea"/>
                </a:rPr>
                <a:t>Ouchn@+</a:t>
              </a:r>
              <a:r>
                <a:rPr lang="zh-CN" altLang="en-US" sz="2800" b="1">
                  <a:solidFill>
                    <a:srgbClr val="FF0000"/>
                  </a:solidFill>
                  <a:sym typeface="+mn-ea"/>
                </a:rPr>
                <a:t>出生年月日</a:t>
              </a:r>
              <a:r>
                <a:rPr lang="en-US" altLang="zh-CN" sz="2800" b="1">
                  <a:solidFill>
                    <a:srgbClr val="FF0000"/>
                  </a:solidFill>
                  <a:sym typeface="+mn-ea"/>
                </a:rPr>
                <a:t>8</a:t>
              </a:r>
              <a:r>
                <a:rPr lang="zh-CN" altLang="en-US" sz="2800" b="1">
                  <a:solidFill>
                    <a:srgbClr val="FF0000"/>
                  </a:solidFill>
                  <a:sym typeface="+mn-ea"/>
                </a:rPr>
                <a:t>位</a:t>
              </a:r>
              <a:endParaRPr lang="zh-CN" altLang="en-US" sz="2800" b="1">
                <a:solidFill>
                  <a:srgbClr val="FF0000"/>
                </a:solidFill>
                <a:sym typeface="+mn-ea"/>
              </a:endParaRPr>
            </a:p>
          </p:txBody>
        </p:sp>
        <p:cxnSp>
          <p:nvCxnSpPr>
            <p:cNvPr id="18" name="直接箭头连接符 17"/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8670" y="4869"/>
              <a:ext cx="2507" cy="12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617335" y="3472815"/>
            <a:ext cx="4471670" cy="2480945"/>
            <a:chOff x="10421" y="5469"/>
            <a:chExt cx="7042" cy="3907"/>
          </a:xfrm>
        </p:grpSpPr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421" y="7875"/>
              <a:ext cx="704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3.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输入验证码：如</a:t>
              </a:r>
              <a:r>
                <a:rPr lang="en-US" altLang="zh-CN" sz="2800" b="1">
                  <a:solidFill>
                    <a:srgbClr val="FF0000"/>
                  </a:solidFill>
                </a:rPr>
                <a:t>7696</a:t>
              </a:r>
              <a:endParaRPr lang="en-US" altLang="zh-CN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然后点击登录即可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12863" y="5469"/>
              <a:ext cx="55" cy="240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2689225" y="3839210"/>
            <a:ext cx="3893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O</a:t>
            </a:r>
            <a:r>
              <a:rPr lang="zh-CN" altLang="en-US" sz="2800" b="1">
                <a:solidFill>
                  <a:srgbClr val="FF0000"/>
                </a:solidFill>
              </a:rPr>
              <a:t>大写</a:t>
            </a:r>
            <a:r>
              <a:rPr lang="en-US" altLang="zh-CN" sz="2800" b="1">
                <a:solidFill>
                  <a:srgbClr val="FF0000"/>
                </a:solidFill>
              </a:rPr>
              <a:t>,</a:t>
            </a:r>
            <a:r>
              <a:rPr lang="zh-CN" altLang="en-US" sz="2800" b="1">
                <a:solidFill>
                  <a:srgbClr val="FF0000"/>
                </a:solidFill>
              </a:rPr>
              <a:t>其它字母小写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4725"/>
          <a:stretch>
            <a:fillRect/>
          </a:stretch>
        </p:blipFill>
        <p:spPr>
          <a:xfrm>
            <a:off x="0" y="-635"/>
            <a:ext cx="12186285" cy="685800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6879590" y="3303270"/>
            <a:ext cx="1370965" cy="617855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016625" y="4225290"/>
            <a:ext cx="3600450" cy="1310640"/>
            <a:chOff x="9475" y="6176"/>
            <a:chExt cx="5670" cy="2064"/>
          </a:xfrm>
        </p:grpSpPr>
        <p:cxnSp>
          <p:nvCxnSpPr>
            <p:cNvPr id="20" name="直接箭头连接符 19"/>
            <p:cNvCxnSpPr/>
            <p:nvPr>
              <p:custDataLst>
                <p:tags r:id="rId2"/>
              </p:custDataLst>
            </p:nvPr>
          </p:nvCxnSpPr>
          <p:spPr>
            <a:xfrm flipV="1">
              <a:off x="11889" y="6176"/>
              <a:ext cx="50" cy="124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3"/>
              </p:custDataLst>
            </p:nvPr>
          </p:nvSpPr>
          <p:spPr>
            <a:xfrm>
              <a:off x="9475" y="7418"/>
              <a:ext cx="56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可以点击返回至登录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10809,&quot;width&quot;:1919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PP_MARK_KEY" val="7e69c28f-4caf-455b-93ce-eab6a63f8132"/>
  <p:tag name="COMMONDATA" val="eyJjb3VudCI6OCwiaGRpZCI6IjZiYzNjZjdmYjhkMWY5YzI2MmMxMWFjOGQxYjY1NjdhIiwidXNlckNvdW50Ijo4fQ=="/>
  <p:tag name="commondata" val="eyJjb3VudCI6OSwiaGRpZCI6IjZiYzNjZjdmYjhkMWY5YzI2MmMxMWFjOGQxYjY1NjdhIiwidXNlckNvdW50Ijo5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7C15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187C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MzMzcwNTg1ODY5IiwKCSJHcm91cElkIiA6ICI4NTI3NzkyNjUiLAoJIkltYWdlIiA6ICJpVkJPUncwS0dnb0FBQUFOU1VoRVVnQUFBcThBQUFINENBWUFBQUJrQWdSUEFBQUFDWEJJV1hNQUFBc1RBQUFMRXdFQW1wd1lBQUFnQUVsRVFWUjRuT3pkZDN4VDVmNEg4RStTcG1uVHZVdExTMHRiOW5Rd0JRUlpNa1RGQ3pnUmY5NnJGMUJRRVVGUXkvQ0tpSXpyUUVSVXVHN1pDTXBTQVVHMklMT1VNdHBTV2pycFNGZlM4L3VqSnVZMHUwMmJIdnA1djE2OElPZWNuRHlsN1pOUG52T2M3eU1UQkVFQUVSRVJFWkVFeUYzZEFDSWlJaUlpZXpHOEVoRVJFWkZrTUx3U0VSRVJrV1F3dkJJUkVSR1JaREM4RWhFUkVaRmtNTHdTRVJFUmtXUXd2QklSRVJHUlpEQzhFaEVSRVpGa01Md1NFUkVSa1dRd3ZCSVJFUkdSWkRDOEVoRVJFWkZrTUx3U0VSRVJrV1F3dkJJUkVSR1JaREM4RWhFUkVaRmtNTHdTRVJFUmtXUXd2QklSRVJHUlpEQzhFaEVSRVpGa01Md1NFUkVSa1dRd3ZCSVJFUkdSWkRDOEVoRVJFWkZrTUx3U0VSRVJrV1F3dkJJUkVSR1JaREM4RWhFUkVaRmtNTHdTRVJFUmtXUXd2QklSRVJHUlpEQzhFaEVSRVpGa01Md1NFUkVSa1dRd3ZCSVJFUkdSWkRDOEVoRVJFWkZrTUx3U0VSRVJrV1F3dkJJUkVSR1JaREM4RWhFUkVaRmtNTHdTRVJFUmtXUXd2QklSRVJHUlpEQzhFaEVSRVpGa01Md1NFUkVSa1dRd3ZCSVJFUkdSWkRDOEVoRVJFWkZrTUx3U0VSRVJrV1F3dkJJUkVSR1JaREM4RWhFUkVaRmtNTHdTRVJFUmtXUXd2QklSRVJHUlpEQzhFaEVSRVpGa3VMbTZBVVJTb3RGVllGUDZFUnpPdllqTXNnS1U2U3BkM1NRaWtpZ1BoUkxoSHY3b0ZoU1BVYzN2aEZyaDd1b21FVW1DVEJBRXdkV05JSktDa3dWWDhjR0Y3Y2d1TDNSMVU0am9GaE9pOHNXa1ZrUFEyYitGcTV0QzFPZ3h2QkxaNFdUQlZTU2UrdDdWelNDaVc5eWNqbVBReVQvYTFjMGdhdFE0NTVYSUJvMnVBaDljMk83cVpoQlJFL0QraForZzBWVzR1aGxFalJyREs1RU5tOUtQY0tvQUVUV0k3UEpDYkVvLzR1cG1FRFZxREs5RU5oek92ZWpxSmhCUkU4SStoOGc2aGxjaUd6TExDbHpkQkNKcVF0am5FRm5IOEVwa0E4dGhFVkZEWXA5RFpCM0RLeEVSRVJGSkJzTXJFUkVSRVVrR3d5c1JFUkVSU1FiREt4RVJFUkZKQnNNckVSRVJFVWtHd3lzUkVSRVJTUWJES3hFUkVSRkpCc01yRVJFUkVVa0d3eXNSRVJFUlNRYkRLeEVSRVJGSkJzTXJFUkVSRVVrR3d5c1JFUkVSU1FiREt4RVJFUkZKQnNNckVSRVJFVWtHd3lzUkVSRVJTUWJES3hFUkVSRkpCc01yRVJFUkVVa0d3eXNSRVJFUlNRYkRLeEVSRVJGSkJzTXJFUkVSRVVrR3d5c1JFUkVSU1FiREt4RVJFUkZKQnNNckVSRVJFVWtHd3lzUkVSRVJTUWJES3hFUkVSRkpCc01yRVJFUkVVa0d3eXNSRVJFUlNRYkRLeEVSRVJGSkJzTXJFUkVSRVVrR3d5c1JFUkVSU1FiREt4RVJFUkZKQnNNckVSRVJFVWtHd3lzUkVSRVJTWWFicXh0QVJOU1l5Q0NEMnMwZEpkcHlWemZGWVI0S0pkemxiaWlzTEhWMVU1ekMyODBETVY0aEZ2Zm5WNWJnbWlhdkFWdEVSSTBCd3l0UkUvUmx6K2NzN252bDVGZEkxK1EyWUdzcysxZmNQZWdVME1Mc3ZzbEhQNjN6K1gyVW5taWhEa1lMcnhERS9QVW55aXNJZWVYRm1IenNVMVFKUXAxZm96NEZ1WHVqalY4azJ2cFcvNG54Q3NWdjJlZXhKR21ycTV2bUZORmV3WmpYYWF6Ri9mdXl6MlB4K1I4c1BuZG9lR2VzdXZRTGRFSlZmVFdSaUZ5QTRaV29DVks3cVN6dWs4dGtEZGdTNjRKVVBvajBESFQ2ZVlOVlBsalE1VkVFdVh1YjNkL01Nd0IzaGJUQjNodm5uUDdhZFRVb3ZCTTYrRVdoclY4a1FsUytKdnQ3QnJmQ3lwVGRLTmFXdWFCMXpsVmk0MnR3bDV0L0N4c1kzaEgvakxzSDduSTMrQ2c5c2ZqOFZnaG8zQjlFaU1oK25QTktSRTFPVG5tUnpkSGxmMFQxUU9PSjhYKzdJekFPZlVQYm1nMnVBS0NVSzlBM3RHMER0NnArMkpxNm9hb1JYajBVU2t4cFBReVRFb1lZZ3UxZElXM3dUUHpBZW1zakVUVThobGNpcWpkUHh3M0F4SVFoVU1vVnJtNktpZlZwaDZ6dWI2NE93aDJCY1EzVUd2dnR5dnpUNWpFRHdqbzBRRXZxbjYzd2Fqenk2cVAweER0ZEhzUGRvZTFNamh2U3JETWVqYm5MNmUwakl0ZGdlQ1dpZWpFbXVpZUdSOXlHUWVFZDhWYm5SeERxNGVmcUpvbjhXWkNLMUpJY3E4ZU1hbjVIQTdYR2ZzZnlMeUd2b3RqcU1YSGVZZlV5M2FLaGxlb3FyTTQ3VmltVWhuOFhWWmJpVkVHcXhXTWZpdXFCUWVHZG5ObytJbklOem5rbGtyRFo3Ui9FN1lFdG5Yck9aYmM5NmZCekh0aTNTUFQ0M29pdWVMaEZiOFBqT084d3ZOdjFjU3crdnhWLzVGK3VheE9kNW9lTVk1aVlNTVRpL3ZaK1VXanBIWVpMeFZrTjJDcnJxZ1FCUDJlZHhrTlJQYXdlMXllMERiNjVlcUNCV2xWL05McHllTHQ1bU4zbllSUmVBV0JseXM4SVZQbWdlMUM4MmVPZmlSK0k3UEpDbk1pLzR1eG1FbEVEWW5nbElxZnFHOW9XLzR3YllMTGQyODBEcjNWNEVOOWUvUjNmcFI2b2w5dG5vcjJDYXhXK3JYbTM2K01PUCtmaEE4dFFwcXQwYWp1TTdjbzhoZEUyNXVUMkRHcDFTNFRYRXEyMThPb3VlaXhBd09MelArQS9uUjlHbkhlWXlmRUttUnd2dDcwUE0wNThpYlJHVWxHRGlCekg4RXBFVHRNbnBBMm10Qm9HbVlWWUpZTU1yWDBqNENaWG9MSksxOEN0YTNnZUNpWFc5SmhjTCtlMmRUTlp0RmN3dnV2OWd0TmU3OTlIVmlMWHhuU0YrbEJkY2NEOGxCTlB1ZEprVzBXVkZtK2QzWWhGWFI2SHY3dmFaUCtCN0NSa2x0MTBkak9KcUFFeHZCS1JVL1FMYllmblc5MXJ0ZFRXSC9sWDhOYlpqVTBpdU9xNThtWTFwNzYyaTBxb1didHBxK2JJcTE1dWVSRVdudHVFZVozR1FpR3J2cldqb2txTGp5L3V3dTZzMC9YU1RpSnFPQXl2UkZSbkE4STZZSEtySVJaSFhBSGo0S28xMmJmOHpxZk5Qc2RmNldYeGZPYWVzODVHQlFHcXV3alBBQ3gxOHRRTWE5emtsdThybHN0a1ZrZVg1YksvbjZ1VUsvQk0vQ0E4RXo5SWRNd1RCOSt2MXlrZVJPUjhESzlFVkdlVFd3MjFlaG5iV25BRmdIQVBmNGRmMDl4ekxCV3RKK2VSeVdTTnF2U1p2VzJSb1hHMW00aHFqejA5a1lUTlA3TytWcy9iMEdlYXhYMVRqbjl1czRRVVVIM3p5OU54QXpDMFdSZXJ3ZlZnVGpJV0oyMjFHRnlKaUlnY3dmQktSQTRMY1BmQzlMYWowTVkzd3VweFAxdzdqazh2L2RKZ1MzTm1sZDNFcXllL05yc3ZXT1dERjlxTXNCcTBqK1ZkTWp2MUlNekREemNyTlhaZlhpN1hNYWdURWRVWGhsY2lja2huL3hhWTJub1kvTjB0ejBjVklPQ3pTNzlpeTdWakRkZ3lvRnhYaVhPRjE4enVtOVptcE5YZ1dsQlJndjllK0FtRmxSclJkb1ZNam1maUI4RlA2WW52MGc1aXgvV1QwQWxWVG13MUVSRTVndUdWU0VJVXN2cGZGRThPbWRuWGtjdGtHQmZkQ3c5RWRiY2FBaXVyZEZoMllSc081aVRiYkc5RGhjQk8vdEhvSGRMYTRuNEJ3SDh2L0dnU1hBSGd2c2c3ME1JckdBRHdyN2g3TUNyeURueDE5VGZzdTNITzVuaHltYTdTWkFFSFc3N3VOY1drK0w2eHB3NHRSMzVGaVVQbkpDSzZsVEM4RWtuSTJydGVyUGZYV0hMYitEbzlYeWxYWUZxYmtYWWRPK0hRY2hUVWN4QnpsN3ZoMmZqQlZvL1pldTA0L2pDejZsS0l5aGRqVy9RVWJRdno4TU1McllmamdlYmRzT2J5SHJQUHF3dHJkOWNEZ0phanZrVFV4REc4RXBITG1SdWR2RE13RHErMmY4Q2g1NWp6YUV3Zk5QTzBYTTNnY3NrTnJMbXl4MlM3RE1ERWhNRlFtU21FRHdBeFhpRm80eHZwOVBDcWtGbS9JMTdyNGhxNTF6UjVEbzhtMTBWN3YrYVkzMm1jeGYyckwrL0J4dlFqRGRZZUluSzkrcjhHU1VSVUM5MkRFK3A4ams3KzBSZ1plWnZGL2FXNkNyeHpib3ZaUlJNZWlPcU9MZ0V4RnArYlVacVB0V2tINjl4R1l3cVozT2JLV1ZxaDZTendBQUJGbFdWVzkvc29QUnVvSlVUVVdEQzhFbEdqSTVmSmNHZGdYSjNPRWVqdWpSZGFEN2U2Y01KSEYzZmllbW0reWZZMnZwRjRwRVZ2cStmLzZPSk9wNjhVWnFzT3FRQTBxZFhKQUtCUVcycDF2NDhid3l0UlU4TnBBMFRVNkxUM2k0SnZIVWJVVkhJbFpyUWJaYlVpd3M3TVU5aDc0eHdBd0UybWdFcmhCcFZjQ1crbEI2YTFHV0gxWnJOZmJwekJxWUxVV3JmUFdydXRjZldVQVZjb3FyUVJYcFVlRGRRU0ltb3NHRjZKcU5FWkVOYkI1akhESTI3RDFvempKdHZkNVc2WTJlNStKUGcwcy9yOEhrSHg2QjNTR2lxNW0wTlZITExMQzdFcTVXZTdqM2VFeWtxVkFRQk5jcUVIblZBRmphNENhb1c3MmYxK1NuVUR0NGlJWEkzaGxVaENuSDJqVE5lQVdJeU82b2IyZmxGMkhYODQ5eUpXcHV4R1RubVJVOXRoek10TmhWN0JyV3dlOTNUY0FNUjRoV0RGeFYyR2VhQytTay9NYXY4Z1d0a0lya0R0NWtwV0NRSVduOStLRW0yNXc4KzFoOHJHOHJacU54Vys3aldsWGw1YmIzMzZJWHlmNnR5NXZIVjFzMElEdGFmNThPclA4RXJVNURDOEVqVXhIZ29sK29XMnc3M051aHJxbDlxU1hWNklUMUoreHVIY2kvWGNPcUJ2YUR1NDJ3aHhlZ1BETzZLNU9oQUx6bTdDelVvTmRFSVZZcjFDNjYxdDM2WWV3SG1qUlJEY1pBcW4za0RsNWFheWVZeTFHckRPb0JQc1h3MXRmcWV4aVBRTXFyZTJURGowSVFDZ29MTEVZc1VJUHl0VFE0am8xc1R3U3RSRXhQdUVZMkJZUi9RSmFRTzFIU0VKQUNxcXROaVFmaGpyMHc2am9nRXVXY3NBREczVzJhSG50UEdOeE1JdWoyTCttZlZJMCtUaVdONGw5SEJDcFlLYVR0OU1FNDFJaG52NDR6K2RIOGFXYThldytkcFJweXk0NE9YbSt2bWI1WFl1Z1F0VWoxNzd1OWYveUtlMVJSblVDbmNvNVc1TmNrb0ZVVlBGOEVwMEMydm1HWUErSVcxd1YwZ2JSS2tkSHlGemw3dGhiSFF2akkzdVZlZTIvSjV6QVF2UGJiWjZ6SjFCY1loVzJ6Y2FiQ3pVd3c4TE9qK0NoZWMyWTIvMk9hZUgxOHl5QWl3OHR4bkNYMnRxS2VVS3ZOeDJKQUxjdmZCRWJGLzBDMjJIank3dXdQbkNqRHE5amowanIvV3Rvc3IrOE5wUThpdUtyZTRQZFBkQ1Z0bk5CbW9ORWJrYXd5dlJMU2JXS3hUZGcrUFJQU2dCTVY0aHJtNk9RMFpIOWFqMWM5VnVLcnpXWVRSV3B1eUdSbHR1OStpeUxScHRPZDQ4czBGMDEvdFRMZnVqcFhlWTRYRUxyMkQ4cC9NajJKVjVDbXN1NzBHeDFucHRVa3Y4bGE2L0JGN213TWhyUThtenNRcGJvTHMzd3l0UkU4THdTaVJ4M200ZTZPZ2ZqZHNDWXRFMU1CWkI3dDZ1YmxLdGRQQ0xzdXRHSzF1eXl3cnhlKzRGM0JQV0VWV0NnTUxLVWhSVWxxQ29zaFEzS3pVb3FpeEZvYllVZHdUR0ljNG9nSnBUSlFoWWRINEwwalc1aG0xM2g3YkQwR1pkVEk2VkFSZ1UzaEYzQnNiaHVXT2YxaXJBQmpTQytadmxqZkR5ZTA1NW9kWDlRU3FmQm1vSkVUVUdESzlFRXVQdDVvRTJ2cEZvNzljY25meWpFZXNkYXJVUXYxUThGdE9uVHM4WElHQnAwalljejcrTXBLSU1mSEY1SDI1V2xob3U5ZXZKQUR3VzI5ZG1jQlVBTEwrNFE3VDhhMGYvYUV4cU5jVHE4MzY1Y2JyV0k2OGhLdDlhUGMrWkhKbnoybEJzVmJjSVpuZ2xhbElZWG9ra0lzR25HWjV2TlJTUjZxQmJJS3FLOVFwdWpkYStFUTQ5cDBvUUlKZjkvVCt4NHVJdS9KWjlIZ0FzbHJKU3loVjR2dFc5dUN1a2pjM3pmNUt5RzdzeVR4a2VSNnVETWFQdEtMakpMSytDbFZLY2hTK3YvR2J2bDJEQzFqU1BiNjRld0xlcEIycDlmZ0JZZXR1VFZxdE1sRFhDT2ErMndtdW9oMThEdFlTSUdnT0dWeUtKU05Qa0lNVER0MDdCOVdhbEJsNXVLb3NCckxKS2l4SnRSUjFld2JKaUM0SFNUYWJBNDdHT2o3b3V1N0FOVTFzUGd3d3lmSG5sTjJ5L2Z0THE4VUh1M3BqVzlqNjBzU01rcjc2OEI5c3kvaEE5ZDNhSEI2M09veTNUVldMeCtSOXFYWFhBUTZGRU04OEFxOGVrbCtaYTNXOFBOeHNMTXBUcDdQLytUem4ydWRYOVQ4YmVqVkhONzdDNDM5NjZ4Ym5sUmRBSlZSWVhrd2hqZUNWcVVoaGVpU1NpVEZlSmd6bko2QmZhenFIbjNTaTdpVDAzenVIWEcyZVFVWnFQNVhjK2pYQVA4elV6TjEwN1dxZVJ3OXJvNUI5dHRqMENCS1JyOGl4V1NkaDc0eHpjNVc2SVVnZGhiWnIxb3ZxZC9LUHhVcHNSOExXam9QMlhWMzdEeHZRamhzZEI3dDZZMTJtc3pVdjYvNzN3SXpKSzgyMmUzNUxiQW1KRkk4bm1HTSs5clMybDNQTElNUUNVTnNKcEF6cWhDamZLQ2kzV2VyWDA4MHhFdHlhR1Z5SUorU1hyakYzaFZhTXR4LzZjQy9qMXhobWN1NWx1bVBVWm92SzEra2FmVXBUbHBKYmFMN09zd096Mkk3a3BBR0MxeEpmeFpYMXpaSkJoZEZSM1BCTFQyK2E4WUFFQ1ZsemNKUnJCRFZMNVlINm5zVGJEMGZxMFEvZzk1NExWWTJ6cEhtUzl2SmRPcUtwVE9OYXp0UVN0SXlPdkRTbXpMTjlpZUEzejhJTkNKbmRLclYwaWF2d1lYb2trNVBUTk5CUnJ5K0J0cHBpOVJsZUI0M21YOEh2T0JSekpTMEZsbGVuS1Q1MERXbGc5LzhYaVRLZTExVjdYUy9OUnBxczBXVGxxWS9vUjNOLzh6bHFmTjh6REQ4KzF1aGZ0L1pyYlBMYXlTb2NsU1Z0RkFUUlk1WVA1bmNiWnZDVDlSLzVsZkZISDBXb2ZwU2U2QjhkYlBTYTU2THJaNzZtalZITHI0Ylcwa1liWGpOSjhkQTJJTmJ0UElaTWozTk1mMXpSNURkd3FJbklGaGxjaUNkRUpWVGlhZHdsMy96WDZtbE5laENPNUYzRTRMd1duQ2xKdGpqeDE5cmNlWGxkMmU4WnBiUVdBQ1llV284QkdqVTRCUUtvbVIxUW02MExSZFp3cnZJYjdVYnZ3T3FSWlp6d1plN2RkUzZtV2FNdXg0T3hHbkw2Wlp0Z1c0eFdDMmUwZnRGbUM2WExKRGJ4emJvdEpSUU5IRFczVzJXYW9OSzU2VUZzeVdCOTUxUWxWVGduSTlTSE54cFNKRnVvUXErRzFoVmN3cnBia09MdFpST1FDREs5RUV2TnoxbW5jS0x1SlE3a1hjYW5ZL3N2OE1sU1hlbW9vbFZVNjNMUVJYUFd1bG1TTHd1c21vem1uam1qbTZZOW40Z2JaSEdIKyszVnpzT0RzUnRIVWhhNEJNWGk1N1gzd1ZMaGJmVzUyZVNIbW5WNVg1NUZLRDRVU3c1cmRadk80RTA0SXJ5cUYwdXJraWNZNjZncllEcTl4M3FFNGtKTmtjZi9zOXFOeHRTUWJuMTc2eFNuVEw0aklkUmhlaVNUbVZFRXFUaFdrT3Z5OEZsNGg4TFBqaGlWbnlTa3ZzbnM4TWxXVEkvcjM3em5KRHIyV3U5d05vNk82NDRIbTNXemVrS1QzVy9aNWZKQzhYYlNpMUtEd1RuZ21mcURGdTlyMUNpdExNZS8wT3VUYkdjNnQrVWRVRC9pN1cvKys1RllVTzJWS2g2MUEzcGpEYTZxTlVkTUVLd3RjS0dSeUJLbThFYXp5UVplQUdHek4rQVByMHc3aFpxWEcyYzBrb2diQThFclVSSFN5TVdYQTJXNlUyNzljcDNFd1dYTjVyME9YNGJzRXhPRGY4WVBzcnZXcEU2cnd2eXQ3c1NuOXFHR2JVcTdBVXkzN20xMDVxNlppYlJuZU9QV2R6WkZBZTRSNytHTmtwT1ZTVW5xN00wK2hTcWpiMUFRQU5wZk1MYTJuTW1uT1VLd3R3NDJ5bXhhL3o2MThtMW04YVN2Y3c5OXd3NTVDSnNkOWtiZGphTFBPMkpWNUNodlRqeURieGdwZVJOUzRXQjllSUtKYlJxY0duRElBQURmSzdBOEVxWDhGd2RNMzAzQXM3NUpEcjNPelFnTXZNemV3bVpPdXljWDBFMStLZ211WWh4OFdkSDdFcnVDcTBaWWo4ZFQzdUZLUzdWQWJ6VkhJNUhpaHpYQ2JJOFVDQk96TS9MUE9yd2NBWGdycjRWV2pNMStMMXhVVU1qa2lQUU54UjJBY292OWFWTUhhNkxOS3JrUTdDemZubWF1ZjZ5NTN3N0NJcmxoKzU5UHdWWG82cDlGRTFDQTQ4a3JVQk1nZ1E0Um5JQW9xbkh1WjFOcmw3aHNXU21DWlUxQlJnbUp0R1ZaZjJ1TndHeTZYM01CL3ptNUFZb2VIb0pTYjc5SUVBTnN5am1QTjViMm9xTklhdG5jUGlzZHpyZTZGbDQwUlNUMnRVQVVQRzVmZTdmVklpOTZpZWI2V0hNbE5zYm5DbEwzTVZha3dabWxsc3ZvaWd3d2hIcjVvNXVtUENNOUFSSGdFSUVJZGdHWWVBUWoxOERWTTMvam80azZrbHVUZ1F0RjE5QXB1YmZGOFBZTVN6RTZwaWJaU2JxMmlTb3ZDeXRLNmZ6RkUxR0FZWG9tYUFBRUNKaDc5eEtubmJPYnBqdy92ZU5yaS9zd3krNmNOQU1EWFYvZlhlbDduMlp2cFdKeTBGZFBiampLNUlTbXI3Q2FXSisvQXlZS3JobTFxTnhXZWFuazM3Z25yNk5EcitDbzlNYWZqUDdEcTBpLzQwV2dGTGtmMURXMkxCNks2Mnp4T2dJQ3ZyanB2MFFoL2R5K3IrNHUxWlU1N0xYdDgyM3VxWFhPVXRYOVZRRGg3ODVyVjQvcUV0c1ZubDM4MXFaZ1E0eDFxOFRrc3IwVWtQUXl2UkZRcnNWNldBd0ZRWGIvVkVkdnFFQVlCNEdCT010WmMzb1B4c2YwQVZGYzcySmgrQk4rbkhVU2wwV2hyMTRCWVRFb1liTE1NbGlVS21Sei9pcnNITVY0aCtQamlMb2NMNDk4UkdJZm5XOTFyMXpLL3YyYWRkV3A1cDBnYnk4ODZHbDRWTWptQ1ZUNElWdmtpV09XREVORy9mUkhtYVgwZXNyMDMxMVVLMVdFMHBUZ1RHbDBGMUJaR3Y3M2RQTkEzcEIxMlo0a1hyMmhwSmJ3Nll3b0lFVFVzaGxjaXFwVzJ2dGFMLzd1aUhOSEc5Q09JOWdwR29OSWJLMUoyaVFLMGw1c0s0MlB2eHFCd3gwWmJMUmtjM2duaEh2NVllRzZUM1pmYnV3WEZZVnFia1RhckdRQkFlVlVsdnI2NnY2N05OUEJRS05FbnRLM1ZZK3k1ZkI2aThzVzB0aU1Sb3ZLRnY3dVhYU0c4cnZRZkVLb0VBYWNMVXRFdHlQS0NEcU9qdXVIWEcyY016L0ZWZWlMQ005RGk4UXl2Uk5MRDhFcEVEdk4yODhEZFlaYVhxUzJvS0hGWjJhWDNML3drdWpOZkJoa0dobmZFWXpGOUhMb3hwNkJDWTdPRVZTZi9hQ3pvL0FqbW5sNW44NDcxNFJHMzRmL2krdHRjcGxidnMwdS9PdTB1K0FCM0wweHBOUXdoS2wrcng5bGFVQUtvTHFkbHoxeGRaekwrZmg3S3ZXZzF2RGJ6RE1COWtYZGdRL3BoQU5YVktLejlqeWNYWFhkV000bW9nVEM4RWpWQmJqSUZ2TnhVS05LV09sU0NTUWFnZzM4MG5va2ZhUFhtbjJRWExET3JaL3oxdFBhTndEL2o3a0djZDVqZHp5L1dsdUcvU1QvaWZGRUdaclY3QUsxOUk2d2UzMXdkaEFWZEhzSGMwMnZOWHVKWHl0M3dWTXU3N2FwbW9IY3M3eEsyWHo5cGNmK2c4STRZRm5FYnluV1ZxS2pTR3Y1VVZ1bFFLZWdNbzQ0ZWNpVkNQWHdSNXgxdTF5WDYzSXBpbThjVWE4dk1MdWRibndTajcrbmgzSXZRQ1ZWV1I2OGZqYmtMZVJYRitDUC9Na1paS1VWV1dhWEQ1WkliVG0wckVkVS9obGVpSmtncFYyQlY5MmNobDhsUnFpMUhxYTRDcGJvS2xGVlZWZ2VnS2gyMGdnNkNJS0FLQW1RQWZKVnFoS3I4Ykk1R0FzRHBnalNieDlTbmNBOS9QTnlpTi9xRXRuWG9zdmI1d2d5OGUzNkw0ZTcrMTA5OWgybHRSK0xPd0Rpcnp3dDA5OFovT2oyTU44OXV3Tm1iNllidE1WNGhlS0hOY0VTcmcrMXVRMEZGQ2Q1UDNtNzFtS3NsT1lqeENySDduUGF5dFJDQVhtNTVFU0xWbGkvRk81M1JON0ZZVzRiZmN5N2dycEEyRmc5WHlPU1kybnFZemRNbUZXVTAydVZ3aWNneWhsZWlKcWhVVjRHa3dneTA4MnNPdFp2S1p2RjZSMVJXNmJEM3hsbW5uYzhSUVNvZmpJbnVpWHZDT3RnMXIxUlBKMVJoUS9waGZIUDFnT2dHcklvcUxkNCt1d2xUV3crekdwYUE2Z29HcjNjWWpiZk9ic1RKL0t0d2w3dmh0UTZqRWVqdWJYYzd5blNWbUhkbXZjM0w5eGVMTTFHcXE3QzVZcFlqcnBiazJEMU5JYnU4c0Y3Q2EwRkZDVEpLODVGUm1vL3JmLzJ0LzJOc2E4WWZOcjhmOW5ER2tydEUxUEFZWG9tYXFMT0Y2UmFMdXRmRmpzeVRLSERCc3B2alkvdGhlRVJYaTdWZUxibFVmQU1mSlArRVM4WG1MeC9yaENvc1ByOFY1VlZhM0JQV3dlcTVWSElsWG1nOUhNOGNYb255cWtxOGMyNEw1blljWTljbGU1MVFoWGZPYmNhbDRpeWJ4MVlKQXM0WFhrUFhnRmlieDlwclI2YmxhUW8xMWFYdWJMRzJETmRMODNHOXRBRFhTdk5FUWRYZWVkTG5DNi9oU0Y2S3pSRnhXdzQ2dUF3eEVUVU9ESzlFVGRUNXdneW5uL05xU1E3V1hON3I5UFBhSTdPc3dLSGdXbG1sdzNlcEI3QWgvWWpOY2xjQ0JIencxNDFnMXFvVjZFZHF5NnNxQVZTSHJHVVh0dUdsTmlPdFRsK29FZ1M4ZitFbkhNKy9iSGY3enpreHZLYVc1RmlkWTF1VHJmQmFYbFdKNjZVRmY0MmE1djMxN3p4a2xCYWcwRWtmYkQ1TitRVWQvS0pxUGZxY1ZKaUJhNldzOFVva1JReXZSRTFVY3BGemI2cTZVSFFkYjU3WklGckJxaUZ0djM0U3pUd0NNS3E1NVJ0MDlBN2tKR0hONWIzSWNtQWhCUUhBOHVRZGNKUEwwVCswdmNsK25WQ0ZoZWMyNDF5aHVKRCsvdXdrUkhnRzRKRVdkNWs5YjJXVkZvdk8vNEREdVJmdGJndmd2QThmK1JVbGVPdnNSb2ZxMWVhVUYwRW5WQ0d6ck1Ec0pmNjg4aUxZZnh0ZzdXU1dGZUQ5QzlzeHJhMzFEd2FXclArckdnRVJTUS9ESzFFVFZWaXBRVzVGTVlJY21KTnBUckcyRE92U0R1R0hhOGVoRlZ4Nzg4dnF5M3NRN3VtUDdoWktLVjBzeXNTbmwzNHhDWmoyRWxBOVFxcVVLVVJ6TGdVSVdKYTBEY2Z5THBsOTN2ZXBCeEhwR1loK29lTHlZaHBkQmY1elpnUE8zSFQ4QnJlVW9rd0lFT3d1dldYT3FZSlVMTCs0QTVrT0xPVUxBSHV6eitLWEc2Y2RxbFJSSHc3a0pPRzlKRGRNYmpVVWNwbjkvdzk3YnB4MStNTUNFVFVlREs5RVRWaHkwWFg0QmJhRUhISzczdndGQ05Cb0s1QlJtb2NySmRrNG5uY1p4L0l2aTFhd2NpVUJBcFltYmNYYm5SOUZ0TmZmZC9pbmx1VGcrN1NEMko5OXZzNGpnbFdDZ0tWSjIrRGw1b0d1QVRFQWdJOHY3c2ErN1BOV24vZEI4ZzVFZWdZaTNpY2NRUFVVaTRYbk50VjZNUWVOcmdMWE5IbG9yZzZ5Ni9neVhTWHlLMHFRV1phUFM4VTNjRHovc3FneWdpTWEweDM2djl3NGc3VFNYRHlYTUZUMFBUZEhnSUJ0R1g5Z1Zjb3ZEZFE2SXFvUE1rRnc4VWRub2tidWdYMkxYTjJFQnFPUVZZZFlHV1NHdjJVQUlKT2hTcWhDdWE2eTNpOEhHNXZaN242TEJlbXRmVi9DUFB5d3FPdmp1RkZXaU8vVGZzZWhuR1NudDl0RG9jU2NqbU53SkRjRmE5TU8ydldjSUpVUGxuUjlBb2Z6THVMamk3dnJQTVdpbWFjLzFBclZYMStiZ0NxaCtvOU9xSUpXcUM1NVZsR2xSYW11d3VGbGJLVkdodXFsZjN1RnRFWWIzd2dFdWZ0QXBWQ2lSRnVHblBJaS9GbHdGYnN6VHlOVjQ3emxkdXZUaGo3VFhOMEVva2FMNFpYSWhxWVVYbThsQWU1ZXlMZGp4YWk2Y0plN09SeEFHNkpkSkgwTXIwU1cyVjhJa1loSVFob2lJTlptNUpUQmxZaW9iaGhlaVlpSWlFZ3lHRjZKaUlpSVNESVlYb21JaUloSU1oaGVpWWlJaUVneUdGNkppSWlJU0RJWVhvbUlpSWhJTWhoZWlZaUlpRWd5R0Y2SmlJaUlTRElZWG9tSWlJaElNaGhlaVlpSWlFZ3lHRjZKaUlpSVNESVlYb21JaUloSU1oaGVpWWlJaUVneUdGNkppSWlJU0RJWVhvbUlpSWhJTWhoZWlZaUlpRWd5R0Y2SmlJaUlTRElZWG9tSWlJaElNaGhlaVlpSWlFZ3lHRjZKaUlpSVNESVlYb21JaUloSU1oaGVpWWlJaUVneUdGNkppSWlJU0RJWVhvbUlpSWhJTWhoZWlZaUlpRWd5R0Y2SmlJaUlTRElZWG9sczhGQW9YZDBFSW1wQzJPY1FXY2Z3U21SRHVJZS9xNXRBUkUwSSt4d2k2eGhlaVd6b0ZoVHY2aVlRVVJQQ1BvZklPb1pYSWh0R05iOFRJU3BmVnplRGlKcUFFSlV2N205K3A2dWJRZFNvTWJ3UzJhQld1R05TcXlHdWJnWVJOUUdUV3cyRnA4TGQxYzBnYXRSa2dpQUlybTRFa1JTY0xMaUtEeTVzUjNaNW9hdWJRa1MzbUJDVkx5YTNHb3BPL3RHdWJncFJvOGZ3U3VRQWphNENtOUtQNEhEdVJXU1dGYUJNVitucUpoR1JSSGtvbEFqMzhFZTNvSGlNYW40bjFCeHhKYklMd3lzUlVUMUpUazZHdjc4L1FrSkNYTjBVSXFKYkJ1ZThFaEhWa3hNblR1RE1tVE91YmdZUjBTMkY0WldJaUlpSUpJUGhsWWlJaUlna2crR1ZpSWlJaUNTRDRaV0lpSWlJSklQaGxZaUlpSWdrZytHVmlJaUlpQ1NENFpXSWlJaUlKSVBobFlpSWlJZ2tnMGt3N2xJQUFDQUFTVVJCVk9HVmlJaUlpQ1NENFpXSWlJaUlKSVBobFlpSWlJZ2tnK0dWaUlpSWlDU0Q0WldJaUlpSUpJUGhsWWlJaUlna2crR1ZpSWlJaUNTRDRaV0lpSWlJSklQaGxZaUlpSWdrZytHVmlJaUlpQ1NENFpXSWlJaUlKSVBobFlpSWlJZ2tnK0dWaUlpSWlDU0Q0WldJaUlpSUpJUGhsWWlJaUlna2crR1ZpSWlJaUNTRDRaV0lpSWlJSklQaGxZaUlpSWdrZytHVmlJaUlpQ1NENFpXSWlJaUlKSVBobFlpSWlJZ2tnK0dWaUlpSWlDU0Q0WldJaUlpSUpJUGhsWWlJaUlna2crR1ZpSWlJaUNTRDRaV0lpSWlJSklQaGxZaUlpSWdrZytHVmlJaUlpQ1NENFpXSWlJaUlKSVBobFlpSWlJZ2tnK0dWaUlpSWlDU0Q0WldJaUlpSUpJUGhsWWlJaUlna3c4M1ZEU0J5bGpObnpyaTZDVVFtc3JPeitiTkpqVWI3OXUxZDNRU2lPbU40cFZ2RzJiTm5YZDBFSXJQNHMwbU5CY01yM1FvWVh1bVcwcTVkTzNiT1JFUTFuRGx6aGgraTZKYkJPYTlFUkVSRUpCa01yMFJFUkVRa0dReXZSRVJFUkNRWkRLOUVSRVJFSkJrTXIwUkVSRVFrR1F5dlJFUkVSQ1FaREs5RVJFUkVKQmtNcjBSRVJFUWtHUXl2UkVSRVJDUVpESzlFUkVSRUpCa01yMFJFUkVRa0dReXZSRVJFUkNRWkRLOUVSRVJFSkJrTXIwUkVSRVFrR1F5dlJFUkVSQ1FaREs5RVJFUkVKQmtNcjBSRVJFUWtHUXl2UkVSRVJDUVpESzlFUkVSRUpCa01yMFJFUkVRa0dReXZSRVJFUkNRWkRLOUVSRVJFSkJrTXIwUkVSRVFrR1F5dlJFUkVSQ1FaREs5RVJFUkVKQmtNcjBSRVJFUWtHUXl2UkVSRVJDUVpESzlFUkVSRUpCa01yMFJFUkVRa0dReXZSRVJFUkNRWkRLOUVSRVJFSkJrTXIwUkVSRVFrR1RKQkVBUlhONkt1dEZvdHJsNjlpdXpzYkpTV2xrS24wN202U1VUa0FncUZBcDZlbmdnSkNVR0xGaTNnNXVibTZpYTVIUHRISWdKdXJmNVI4dUUxTHk4UFo4K2VSVkJRRUNJaUl1RHQ3UTJGUXVIcVpoR1JDK2gwT2hRWEZ5TWpJd081dWJsbzE2NGRBZ01EWGQwc2wySC9TRVI2dDFML0tPbndtcGVYaHpObnpxQkRodzRJQ0Fod2RYT0lxQkhKejgvSDZkT24wYjU5ZThsMjBIWEIvcEdJTEpGNi95alpPYTlhclJabno1NWx4MHhFWmdVRUJLQkRodzQ0ZS9Zc3RGcXRxNXZUb05nL0VwRTFVdThmSlJ0ZXIxNjlpcUNnSUhiTVJHUlJRRUFBZ29LQ2NQWHFWVmMzcFVHeGZ5UWlXNlRjUDBvMnZHWm5aeU1pSXNMVnpTQ2lSaTRpSWdJNU9UbXVia2FEWXY5SVJQYVFhdjhvMmZCYVdsb0tiMjl2VnplRGlCbzViMjl2YURRYVZ6ZWpRYkYvSkNKN1NMVi9sR3g0MWVsMHZHdVdpR3hTS0JSTnJqd1UrMGNpc29kVSswZkpobGNpSWlJaWFub1lYb21JaUloSU1oaGVpWWlJaUVneUdGNkppSWlJU0RJWVhvbUlpSWhJTWhoZWlZaUlpRWd5R0Y2SmlJaUlTRElZWG9tSWlJaElNaGhlaVlpSWlFZ3lHRjZKaUlpSVNESVlYb21JaUloSU1oaGVpWWlJaUVneUdGNkppSWlJU0RJWVhvbUlpSWhJTWhoZWlZaUlpRWd5R0Y2SmlJaUlTRElZWG9tSWlJaElNaGhlaVlpSWlFZ3lHRjZKaUlpSVNESVlYb21JaUloSU1oaGVpWWlJaUVneTNGemRnS1lnUHo4ZnUzZnZ4dWpSb3lHVHlaeDZicDFPaDRNSEQ0cTJSVVZGSVRvNldyU3RyS3dNSGg0ZU5zOVhYRnlNdVhQbmlyWk5uanpaNUh5V0hEdDJETjkrKzYxbzI4S0ZDKzE2cnIwbVRwd29ldnpFRTArZ1I0OGVUbjJONHVKaUxGNjhXTFR0OWRkZnQrdTVlWGw1dUhqeElsSlNVcENTa2dJZkh4OU1tVExGcWUwamFtaXJWNjlHbXpadDBLVkxGNmhVS3B2SGYvYlpaNmlvcUVETGxpMFJGeGVINk9ob3VMblY3UzBuT1RrWmVYbDV1UDMyMngwNjE0VUxGM0Rod2dYUnRoRWpSamo4K3V3ZnE3Ri9KRmRqZUsxbk9UazVtRDU5T3RMUzBuRHUzRG04OHNvcmNIZDNkOXI1S3lzcmtaaVlLTnIyOE1NUDQ2bW5uZ0lBYUxWYWJObXlCVjkrK1NWR2pScUZ4eDkvM09yNUtpb3E4TWNmZjRpMmxaU1UyTjJlM054Y2srYzdXM0p5c3VoeFlXR2gwMStqb3FJQysvYnRjL2g1K2ZuNWVQVFJSNkhWYWczYlpESVpIbnJvSVVSR1JqcXppVVFOSmlrcENWOTg4UVVBUUtWU29XdlhycGc1Y3liVWFyWFo0ek16TS9IMTExOURFQVREdG5uejV0VTVSSDMrK2VjNGZQZ3d2THk4MExOblQvVHIxOCt1Y3g0OGVCRC8rOS8vUk50cUUxN1pQMVpqLzBpdTFxVEQ2NnhaczNEMTZ0VTZuMGZmcWRkMDVjb1Z2UGJhYThqTXpBUUE3TjI3RjluWjJaZzdkeTc4L2Yzci9Mb0FvRlFxVGJicDN6QlNVbEl3Wjg0Y1hMOStIUUN3WnMwYVJFUkU0SjU3N3FuejY2NVpzd1k1T1RudzlmV0ZqNDhQUm84ZVhlZFJsWWFRbXBxSzk5NTdEMU9uVHEyWHpqSWdJQUI5K3ZUQkw3LzhZdGdtQ0FJMmJOaUF5Wk1uTy8zMWlCckNqei8rYVBoM2VYazVLaW9xTEFaWEFGaS9mcjBvdU1iR3hxSjc5KzUxYWtONmVqcU9IRGtDb0Rvdzd0cTFDNElnT0gxVTBSbllQNXJIL3BHY3BmSC9OdFdqbkp3Y1pHVmwxY3U1OSs3ZGkwV0xGcUcwdEZTMFBUOC9YL1NwczY0VUNnVmtNcG5vamFLcXFnb0FFQjBkamNEQVFFTjRCWURGaXhjak1qSVNiZHEwcWRQcjd0aXh3L0IvcDFhck1YYnMyRHFkVCsvSEgzODB2RUhaYTlPbVRTWlRKNHpwTDJkbFpXWGhsVmRlUVU1T0RpWk9uSWpwMDZlamQrL2VkV3F2T2NPSER4ZDF6Z0N3YytkT1BQMzAwM1pOM1FDQVFZTUdPZnk2RVJFUldMMTZ0YzNqTGx5NGdKOS8vaGwvL1BFSGNuTnpvZEZvNE8vdmo0aUlDUFR1M1JzREJ3NkVqNCtQemZOVVZGVGdoeDkrd0srLy9vclUxRlJVVkZRZ01EQVF0OTEyRzhhTUdZUG16WnZiUE1lWFgzNkp6ei8vM1BCNHdvUUplT1NSUjJ3K2p4cU9ScVBCenovL0xOcjIyR09QV1R3K096c2IyN1p0RTIzVGFyVW1WNGpNU1VoSXNIanVkZXZXaWZvNWxVcUYvL3UvLzdONVRsZGcvMmdaKzBmMmo4N1FwTU5yZlNncks4TW5uM3lDVFpzMm1ld0xEZzdHTysrOGcrRGdZS2UrcHJ1N084ckx5dzJQOWVGVnFWUWlNVEVSa3laTndvMGJOd0JVLzBJdFdiSUVIMzMwVWEzbjMxWlVWQmpPQjhDcG45QXZYcnpvOE9Vb2MvUFphc3JPenNiMDZkT1JrNU1Eb1BvTk9URXhFYSsrK2lyNjkrL3ZjRHRQbno2TkR6LzgwTzdqTlJvTkprNmNhTFZ6ZHVSOHRWRmNYSXpseTVkang0NGRKdnV5czdPUm5aMk5reWRQNHF1dnZzTFVxVk90dm5IbDVPVGcxVmRmeGVYTGwwWGJzN0t5OE9PUFArTG5uMy9HN05tenJZNktYYnQyRFY5OTlaWGhjVXhNRE1hTUdWT0xyNHpxMDY1ZHUwUWZ3cnQyN1lxT0hUdGFQSDdWcWxXaS9nZ0EwdExTa0phV1p2TzFLaW9xekc3UHk4c3orYmw5OE1FSEVSSVNZbmlzbnlwbHpzMmJOMDIyV1RzZUFLWk1tWUxPblR0YlBjWWM5by9zSDlrLzFqK0dWeWM2ZnZ3NEZpOWViSFkwTnlRa0JHKy8vVGJDdzhPZC9ycEtwVkwwWm1FOE91SHY3NC9FeEVSTW5Ub1ZNcGtNRHo3NElNYU5HK2RRY0owM2J4NUdqeDZORVNOR1FLVlNJVDA5WGZRYTl0NnM0Q3FabVptWU5tMmF5ZmVsYjkrKzZOT25UNjNPV1Z4Y2JESzN6Qlo3M3J6cmkwYWp3U3V2dkdMelRRd0FDZ29LTUhmdVhMeisrdXRtTzJpZFRvZkV4RVNUamxtdFZrT2owUUNvdnJUODFsdHY0Wk5QUGhFRkRHTkxseTQxaEJXWlRJYXBVNmRLNHRKcVV5SUlBalp1M0NqYU5uNzhlSXZIbno5LzNtU1UxaG0rLy81N1ViQU5DQWpBdUhIalJNYzQrdnRsNi9pYVY4MHNZZjlvaXYwais4ZjYxcVQvSjFhc1dHSDRkODNMRUlzV0xSSjk2cmEyUHkwdERaOTk5cG5GVDhUTm16ZkhnZ1VMRUJZV1pyRXRRNFlNTVl5WTF0VzZkZXV3YnQwNnMvdSsvdnByZlAzMTF3Q0FsU3RYSWlZbUJocU5CcDZlbmhZRGJYWjJOajc2NkNOOCsrMjMrT2MvL3dtZFRpZmE3K1hsaFpTVUZBQVFqVGpvNmZmVkZCWVdCbTl2Yjd1L3J0cDY4Y1VYa1oyZExkbzJhTkFnVEpzMkRYSjVkYlc0dExRMG15TXh4ajhEOCtiTmMzNURyZkR5OHJKNWpMVTVpQXNYTGpUYk1jdGtNc2psY3BQdmFWVlZGZDU2Nnkyc1diTUdnWUdCb24wLy8vd3prcEtTREkvRHc4TXhkKzVjeE1iR0lpc3JDN05uejhhVksxZWcwV2l3YWRNbVBQMzAweWF2dTJQSERwdzRjY0x3ZVBqdzRXamZ2cjNOcjVFYTF1SERoMFdob2x1M2JtamZ2ajJPSFR1R2JkdTJZZVRJa2VqU3BRdUE2amZraFFzWGlvS2JveFFLaGNtMjNOeGNiTm15UmJSdHdvUUpVS3ZWS0M0dWhpQUlkbDNHclMzMmord2YyVDgyUGswNnZEckQxMTkvamRXclY1djhjT3UxYXRVS2I3NzVwdE51MEtvUFM1WXN3VysvL1liZzRHRE1uei9mNG5INStmbTRmdjA2Q2dvS1JOczNiOTZNelpzM1czemVzODgrYTNiN2pCa3pURzRlZSs2NTUvRGNjODlaYlcvTkR4SXZ2L3d5Qmc4ZWJITGNvVU9Ic0dEQkFwT08rZUdISDhhRUNST2NYcmFzUHRVYy9YTEUwYU5Ic1gvL2ZwUHRqejMyR01hTUdRT2xVb21kTzNkaTJiSmxvcC9qOHZKeXJGbXpCbE9uVGhVOTc5ZGZmeFU5ZnVxcHB4QWJHd3VnK2czM3FhZWVNc3lqTzNMa2lFbm5mUFBtVGRFSHg4REFRTE1kT0xtZS9vTXVVUDFHcnA5aityLy8vUTluenB6QjNyMTdFUlVWaGVlZmZ4NEhEaHd3R1Qwejl6dXVkK25TSlV5YU5FbDBENEM1Q2dDZmYvNjU2TXBTKy9idE1YVG9VQURWNWJoMjd0eUo0Y09IMS82THRJSDlZK1BIL3JIcFlYaXRvMzc5K21IZHVuVm01MVQxNzk4Zkw3MzBrbDAxRVYycHNMQVFXcTBXV1ZsWlpqK2RHdDhRTm1EQUFDeFlzS0NobStnUXJWYUwxYXRYNDl0dnZ4V05BaW1WU3J6MDBrdE9xYmJRbzBjUDdOeTUwL0E0SlNVRmt5Wk5FblZ1N3U3dWVPKzk5OUN5WlVzQTFaZm5ObS9lakgvODR4OElDQWlvY3h2c1phNGF4b2dSSTBTWGYrKzk5MTdrNXVhYTNOQ3dhOWN1L1B2Zi94YjlETmNjb2VqVXFaUG9zZkhOZ1BwS0c4WldyRmdoS3Q4emFkSWt1MFpPcUdFZFBYb1VaODZjTVR3ZU1HQUFXclpzaWVQSGo0dTJaMlZsNGVyVnEyWUR4TWNmZjR3NzdyZ0RmbjUrb3UybHBhVllzR0NCS0xoMjc5N2RaQTdnK2ZQbnNYMzdkc05qTnpjM3d4U29qSXdNYk51MkRWcXRGbXZYcm9XbnB5Y1dMVnFFVnExYW1iUmp6Wm8xSnFXeWpIOS9yV0gvNkRqMmozOWovMWcvR0Y3cktDSWlBbSsrK1NaZWZQRkZ3L3dVdVZ5T0o1OThFZzgvL0xEaE9KMU9CNTFPWjNlTjE0Q0FBTHVQTFNrcFFYRnhzZUd4VENaRGFHaW96ZWZwNTgvb2YxRzh2THpNWHJaNy9mWFhzWC8vZnFTbXBpSWdJTURodVV6MnFGbjQyeEUxNzZaTlQwODNtVzhFVkgvcTNiOS92OG1uN09EZ1lJd2NPYkxXcnk4SUFwWXNXV0l5K3Y3TU04OFlPbWFnZWdUbitQSGoyTHg1TTBhT0hJbXhZOGZXKzRoOGRuWTJ6cDQ5SzlvbWs4bk0zckg2d0FNUDRNc3Z2eFFGaXZMeWNodzllbFEwdDZ1b3FFajB2SnJCeFBnU2JzMGJjRTZjT0NGNlUrdlJvd2Y2OXUzcndGZEVEVUdyMVlwR2Y5emQzVEZod2dRQTFVSFFXTmV1WGJGcTFTcXowd1h5OHZLd2NPRkN6SjA3MTlDM2FMVmF2UG5tbTZMZlVUOC9QN3o0NG9zbWJWaThlTEhvdkE4OTlCQmlZbUlBVkkvSUd2K3Nob1dGaVg3Zm5JWDlJL3RIZ1Axalk4UHc2Z1N0VzdmR3BFbVRzR1RKRW9TRWhHRG16Sm1pdTNFRlFjQ2lSWXVRazVPRCtmUG4yelVTTzJQR0ROeDIyMjEydmY2R0RSdEVkMko2ZUhoWXJEMXJqcjV6dHZScE55Z29DSys4OGdvMEdnMU9uanpwdExtNXhtcFQ4RnJQbnJ0cGdlcE9PejA5M1dSN1ZGUVUvdm5QZitLamp6NHliTnU0Y1NOKyt1a24wWEhHKzQxOTg4MDNvamxPQU5DblR4L2NkOTk5aHNmYnRtM0Q4ZVBIQVZSM2VHdlhya1Y1ZVRtZWYvNTVtKzJ1aTk5Ly85MGtWQ1FrSkppOVNjREx5d3NkT25RUXpiVUNnRE5uem9nNlo1VktaYmp4QUtqKytUR2U5NVdmbjIvNHQ2K3ZyK0hmRlJVVldMcDBxZUd4cDZlbnpVdWc1QnJidG0zRGxTdFhESThWQ2dWbXo1Nk4wdEpTMFkwOVBqNCtTRWxKRWQzYzVPL3ZENFZDZ2R6Y1hBRFY4MllURXhNeGUvWnNWRlZWWWY3OCtUaDgrTERoZUpsTWhwZGZmdGxrN3VES2xTdk4zcTA5Yjk0OGxKYVc0dWpSbzZKenZQVFNTL1Z5UXd2N1IvYVBBUHZIeG9iaDFVbUdEUnNHclZhTEFRTUdtRXl5Ly9qamo3RnIxeTRBd015Wk0vSG1tMi9DMDlQVGFhOWQ4L1hLeXNvZ0NJSm96dEtLRlN1UWtKQ0F1KzY2eTJSRVZ6L2x3ZGFsR3JWYWJlaGc5S1pObTRZaFE0WVlIdS9Zc1FQdnZQT082Qmg3TDgrNWtsS3BSRnhjbk9IeCtmUG5UWTR4M3E5MzVzd1prMHRKa1pHUm1EWnRtdUZ4U2tvS1B2amdBOUV4L3Y3K05tK0FjSVpMbHk2WmJMTlc0emNoSWNHa2M2NjVrRWQwZExUby8rZmt5Wk9pY2pyR1B5T3RXN2MyL1B2TEw3L0V0V3ZYREkrZmZQSkp1NjRRVU1QVHo5SFRLeTB0RllWWnZjY2ZmeHp4OGZHWVBYczJOQm9ONUhJNVpzMmFCYVZTaVduVHBobEdxUTRlUElnWk0yYWd1TGpZNUR6UFB2dXMyUVVNaks4bTZkV3NENnIzNElNUDFybDJ0U1hzSDlrLzZyRi9iRHdZWHAzSStKT2szcXBWcTdCMjdWckQ0MU9uVG1IR2pCbDQ1NTEzbkxaTWJNM3dLZ2dDU2t0TERmT3pUcDA2WldpRHQ3YzNCZzBhaEhIanhpRXdNQkRGeGNXR215RnFqbnpVSkFpQ3lTV2wyMisvM1NsZlEyTnkrZkpsczIvVUdvMUdOT2N0TFMwTnI3Lyt1c25sc0Q1OSttRHYzcjBvTHk5SFdWa1p0bTdkYW5KNWFQTGt5UTdkU2Z6NDQ0OGJScmU4dmIwUkhoNk90bTNiWXNDQUFZaUtpckw2dGRRVUVSRmg4WGh6RlRHTU8xUUF1T3V1dTBTZDg4cVZLeEVjSEl6NCtIaWNQMzhlbjM3NnFXSGZ3SUVEQVZTdk52ZmRkOThadGlja0pPRCsrKyszMkE1eXJmYnQyOFBQejgvc1hINjlpSWdJakJ3NUVtNXVibGl3WUFGbXpKaUI4ZVBIRzZvUHZQRENDMWkwYUpGaFpPdjA2ZE1tNTNqa2tVZnc0SU1QbWoxLzc5Njl6ZGJjTk5lT0NSTW1vTFMwMUd3ZmJJbTFRdmV2dmZZYSt2YnR5LzdSRFBhUFl1d2ZYWVBodFo0SWdvRDMzMy9mN0YybTdkcTFzeGxjNTgyYlozYnBWMlBqeDQvSDhPSER6ZjZTRnhVVkdUb1M0emxxeGNYRjJMNTlPNTU0NGdrQU1CU2xCcW92ZjFtVGxKUWt1ak8xUllzV1RsdHd3WkhSaCt6c2JLeGZ2eDdidG0wVFhaN1JHeng0TUNaTm1tUzFOSW8xTmN2eTZFMmVQQm1KaVltSWpvN0dwVXVYOFBMTEw1dGROL3liYjc2eGV2NGhRNGFnWDc5K0RyWEplR0wvelpzM2NlM2FOUnc3ZGd4ZmZQRUYrdlRwZytlZmY5N3MvRERqNzYrZXRUZGhjNk5MTmRkdUh6bHlKTFpzMldLNGZKeWRuVzB5WHhFQXVuVHBnajU5K2tBUUJDeGR1dFF3Q2llWHkvSGlpeThheXZCUTR5T1h5OUdqUncvczNic1gvdjcrOFBMeXdzV0xGMFhIL090Zi96SmNwbS9idGkyV0wxOHVldU1mT0hBZzl1L2Zqd01IRHBoOWpkdHZ2OTFxemRqYmI3OGRLcFhLWk1FRFl6S1pETk9tVFlOS3BiSzdMcXNqMkQrYVl2OG94djdSTlpwc2VEMTM3cHpWK1RUR2x6WHMyYjkyN1ZyRHhPeXlzaks4ODg0NzJMdDNyOG56N3J2dlBqenp6RE0yMjJmdWtsbE4rcmxWNW40cEN3c0xFUllXaGxPblRwbGM1akFPdk1hL3ZMWTZXclZhalpZdFd4b3V0ZlRxMWN0bUc1MUZFQVNjT0hFQ1AvMzBFL2J1M1d0MmlkMmdvQ0JNblRxMVRtdWRhelFhN042OTIreSt0TFEwUFBmY2M1ZytmVHJpNHVKTUp1YmJJeW9xeXJDRzk5YXRXOUd0V3plTFJhcnR0Vy9mUHB3N2R3NUxsaXd4V1FURDNKdVh0U2tyNWo1VTFRd0ZhclVhOCtmUHg2dXZ2bXBTWmtldmMrZk9lT09OTnlDVHlmREREeitJN2s1LzhNRUhFUjhmYi9Wckl0ZDc2YVdYRFAzYzJyVnJSZUcxUzVjdUpnWGE5Y0UxUHo4Zk8zZnV4T2JObTYwdXYzM3MyREU4OXRoakdEaHdJUHIxNjJkeTJWbWxVdUhKSjU5RVNVa0pRa05ENGVmbmg5V3JWNHN1OVQ3d3dBTldWL3VxSy9hUFl1d2YyVDgyRmswMnZOYVh6TXhNdlBIR0cyYm4wb3dZTWNMd2kra00raHUvekgxU3pNM05SVnhjbk1sY0lxVlNpZEdqUnhzZU85STVSMGRINDhNUFA4UjMzMzJILy8zdmY3ajc3cnZyMEhyN3BLU2tZTisrZmRpNWM2ZlpBdC9HY25OejhkcHJyOWw5YnVNUEhIcnIxNjgzMjZIcGFUUWF6Smt6QnhNbVRFREhqaDN4NTU5LzJ2MTYzdDdlbURkdkhqdzhQUERMTDc5ZzZkS2w4UFQweEJOUFBJRUhIbmpBN0ozTTlzckp5Y0ZycjcyR2p6NzZTSFFlYzZOUjFrYjB6ZTJyckt3MDJSWVRFNE5QUHZrRVc3WnN3ZUhEaDVHVGt3T2xVb25vNkdqMDY5Y1BmZnYyaFV3bVExNWVIbGF0V21WNFhsaFltR0cwTFRrNUdUdDM3c1M1YytkdzgrWk5xRlFxTkd2V0ROMjZkY1Bnd1lPZE5xMkdha2MvWno0dkwwOVVaa291bDJQaXhJbWlZM055Y25EbzBDSHMyN2NQSjA2Y3NGajN1cWJzN0d6RHdpa2hJU0c0N2JiYjBMRmpSN1JyMXc1UlVWRjQ2S0dIRE1kdTJMQkIxSzlHUlVVWjZzN3EyNld2UkZCWCt0SkU3Qi9aUDlyYXgvN1JOUmhlbldqMzd0MTQ3NzMzVEM0akFOV0ZuNTA5QVYwZlhyMjh2RXd1citYazVHRGp4bzBtcTdlTUdERkNkUG1yZS9mdWVQWFZWM0hvMENHNzF1QldLQlRvMXEwYklpTWpJUWlDeWZrZFdVRW1NakxTWkMzcnNySXluRDU5R29jT0hjS0JBd2RzZHNqT1ZGSlNZbkZsTW1PQ0lHRHIxcTI0Ly83N2NmMzZkZmo3K3lNZ0lBQitmbjd3OVBURXpwMDdUVHBGTnpjM3ZQSEdHNGlNak1TbFM1ZXdlUEZpQU5XZDU0b1ZLN0Jueng0c1c3Yk1jS2xvMGFKRkNBd01oTCsvUDFRcUZSUUtCVXBLU3BDYW1vcjkrL2RqeTVZdEpwZFRyMXk1Z3UzYnQyUFlzR0dHYmVZS2pWc0xGdVk2WWtzakVXcTFHbVBIanNYWXNXTXRudS9ERHo4VVhVVjQvdm5uNGVibWhtWExsdUdISDM0d09mN0tsU3Y0L2ZmZjhmMzMzMlB1M0xsbzBhS0Z4WE5Udy9qdmYvOHJDaXpEaGcwVDNkQ1ZtSmhvdHNpN01XOXZieno2NktNb0tDakFoZzBiVE9ZNEF0VkJkdnYyN2RpK2ZUdUdEeDh1S3Y1KzRzUUpVZWt1aFVLQlYxNTVSZlFHcmxLcHNITGx5bHA5alphd2Yvd2IrMGYyajQxSmt3MnZTcVZTTlBrNk96dGJWT0xFejg5UDFISFV2UHhsWEllMXNMQVFiNy85Tm80Y09XTHlPaktaRE04Kys2ekZteEtBNm5xR05jdXIxRnllVnF2VjR0NTc3eFVkWTF4eUt5Z29DQmtaR1liSHAwK2Z4dSsvL3k0NjN0UFQwNlIrWFVCQUFQcjM3Mis0R3pJdkw4OWlPL1VzclFqajZQRkxsaXhCaHc0ZFVGUlVoTFZyMStMa3laTklTa295ZThtcklheFpzOGF1NlJyaDRlRll0R2dSd3NMQ1JDTkROMi9leEp3NWMwdzZacmxjanBrelo2SkxseTdJeXNyQ3pKa3pVVlpXSmpwbTZOQ2hvamxPeHQ5N1BWOWZYM1RvMEFFZE9uVEFvRUdETUhYcVZKUFgycnQzcjZoejl2VDBOTGw4WjY0RDFqTVhLbW83Tis3dzRjUFlzMmVQNFhHL2Z2M1FyVnMzTEZ5NDBPWWN2b3lNRE15YU5Rc3JWcXhnZ1c0WDJyRmpoeWlZZW50NzQ4a25ueFFkTTNqd1lJdmgxZFBUMDFDelUxOFc2TDc3N3NNMzMzeURIVHQyV0p6UGFuempWV3BxS3ViTW1TTUtGVTg4OFlUaFR1MmFONmc2RS92SHY3Ri9aUC9ZbURUWjhCb2ZIeStxaFhyLy9mZUxSa3luVFpzbW1odFU4ODdVV2JObW9YUG56dGl4WXdlV0xGbGlOcmlxMVdyTW5EblQ1aHlqbXIrb2dPbmxDWE9mQm8zRGE3Tm16VVRoMWR5OHBOR2pSemZLWldvOVBUMnhlZk5tcXgyalhDNUhwMDZkVUZKU1lsSUVmT2pRb2JWYXl0QjQxQ1l0TFEyYk5tMFN2VjdORHhTUFAvNDRkdTdjaVhmZmZkZWtoRWxTVWhMbXo1OXZzbUtLVENiRDlPblQwYmR2WCtUbjUyUG16SmttYjREMzNIT1B3OHRidG16WkVxTkdqVEs1K2FIbTNiTnF0ZHFrY3phdU0xaVR1VGZuMnF4MlUxWldodi8rOTcrR3g5N2UzcGc0Y1NMKytPTVBVY2NjRUJDQVYxNTVCVzNidHNYcDA2Zng5dHR2RzI3eXlNckt3dWJObTBXTGZWRERTVWxKRVgwUGdlcHlTTjkvL3oyeXNySncvZnAxWkdSazROMTMzMFg3OXUxRjgvYkN3c0l3ZlBod2pCZ3hRbFNVSFFCQ1EwUHgvUFBQNDhrbm44UlBQLzJFSFR0MmlNb050VzdkMmxDOFBpTWpBOU9uVHhmMURRcUZBc25KeVpneVpRcHljbktRbDVlSHRtM2JZdkhpeGFJcFVYVmh6d2hqUTJIL3lQNlIvYU9wSmh0ZWplbDBPcE5ML1RVN1hFdjY5KytQUFh2MmlJcHVBOVUzTDlRYzF0ZnBkR2JuN1ppYlExUnpQb3U1RVFyamtlRm16WnBaYldkSVNJalZ5eGV1NU9ibWhqNTkrdURISDM4MDJkZXVYVHYwNzk4Zi9mcjFRMEJBQUJJVEUwV2RjMFJFQkY1NjZhVTZ0eUUzTjFmMEFhRi8vLzRtSHdEMGM2K01mellFUWNDR0RSdXdjdVZLa3hFUnBWS0pHVE5tb0cvZnZzakp5Y0gwNmROTjFuNlBqbzQyV1J2YlhtM2J0alhaVnZQdTNvaUlDSk9yQnRadW9qRzNyemJ6Q0ZldlhpMDYxOU5QUDQzQXdFQXNYNzVjZE55RUNSTU01WVM2ZGV1R0NSTW1ZTm15WlliOUJ3NGNhTEtkczZzdFhiclVwTjg1ZWZJa1RwNDhLZHJXckZrempCczNEbSsvL1RaNjllcUYvdjM3dzhmSEJ6Tm16TUNSSTBjUUd4c3IrcU1mcWZMMTljV1lNV013WnN3WUpDY240N2ZmZnNQdnYvK09vVU9IQXFqK1dadzZkYXBKbU5EcGRQanR0OTlFMi9TanV1YnVicGM2OW8vc0h3SDJqelV4dkFKbTd3aXNPVkhkRXFWU2ljVEVSTXlhTlF0Ly9QRUhnT3BmN0NsVHBvaUc4N2R1M1lwMTY5Wmh6cHc1Sm5YbnpJWFhtdVd2ekgzcU5wNXJZMnMrMXJQUFBtc3lmNm94NmRXckYzNzg4VWU0dTd1alM1Y3U2TjY5TzNyMjdDbTYwMVNuMHhuK2ovVXFLeXNOODZQc0VSd2NiQ2dUWnN6NFRtZDNkM2VNR1RQRzdPaTFjY2Q4L2ZwMXZQdnV1eVp2NWtEMUovbzVjK2FnUzVjdXlNakl3SXdaTTNEOStuWFJNWDUrZmtoTVRLejE5OFhjY3B3MWYyNWlZbUpNL3Mrc0xWOXBiaVVlYzhYSHJibDQ4U0xXcjE5dmVOeWhRd2ZEcFRyajBUa0F1T09PTzBTUGF4YXJON2ZpRHpXTXRtM2JtaTFHYjh6VDB4TWVIaDdvM3IwN3Z2LytlMFBwckMrLy9CTEZ4Y1U0ZGVvVVRwMDZaVGhlSnBNaExDd01jWEZ4aGo4SkNRbUdQL29sYUlIcW4yVjdMbE1EOWc4MlNCWDdSOGV4Zjd5MU1iekN0TWl3VENaemFHVUxmWUI5OWRWWE1XellNQXdlUEZpMGYrdldyVmkyYkJrRVFjRGt5Wk5OcGhMVS9LVUZUSC9KOUVzdEdqUHVLS3lWMXJqOTl0dlJ0MjlmN04rL0gxVlZWZWpUcDQvZFg1czUxdWJqMUhZRm1hNWR1MkxldkhubzJyV3J4ZVZ6ejUwN1p4TDBzN096elk1SVdIc2RjM3g4ZkJBV0ZvYXNyQ3dNR3piTTZ2UUtyVmFMOWV2WFk4MmFOV1pIeEtPam81R1ltSWlvcUNqOCtlZWZTRXhNTkxrMHBWYXI4ZFpiYjFrdG9HMkx1VHQ1YTVhQ2FkdTJMVFpzMkdEeXZKS1NFcE81VWtWRlJTYnJmQU53cUxTT2ZoMXovU1ZGTnpjM3ZQRENDNGJMbGpWSDBXcGVjcXY1LzI1dVNnMDFqSjQ5ZTVyODdCano4UEF3akRySlpETFIwcXptcGxFQjFUOGZtWm1aeU16TUZNMlRYYjE2dFVseGVDOHZMM1RyMXMzbXpXQXFsYXBSclVURS9wSDlveVhzSDUySDRSVXdLYjV0ZkRPV3ZkUnF0V2hkWXIyTkd6Zml3dzgvTkh3SzFHZzBlUDMxMXpGdjNqekRwNmlhbDBwVUtwVkplRDEwNkpEb3NVd21FLzBnV3dxdmFyWGFVQ0Q1OHVYTFdMMTZOUklTRXZEb280K2lWNjlldFpvTFZSOVVLcFhOVHNCNE9CS3ZyUUFBSUFCSlJFRlVMZlBhc3ZZbUZ4c2JpK0xpWWp6MjJHTVc3emc5ZWZJa2xpNWRhdkVUYjkrK2ZURnQyalREUExYbHk1ZWJYQzVUcVZTWVAzOCtFaElTeko3ai9QbnppSWlJRUsxN1hkT2xTNWV3ZGV0V2srM21QcW03dTd1TGJqU29yS3pFMnJWclRRckVyMTI3MXFTdENRa0pWbGVjcVduanhvMmkwWWx4NDhZaE9qcmE4TmpkM1YzMEdzWEZ4YUtmNDVwdll0YitENmgrZGV6WUVXRmhZWWlJaUVCY1hCeWlvcUlRRVJHQjBOQlFCQWNIVyt3akJVRkFmSHc4ZERvZExsKytiSFdSQWFCNnRNL1N6MWovL3YyeGYvOStlSHQ3SXpZMkZpMWF0RUJrWkNUQ3c4TVJIaDZPc0xBd3E2T3VpWW1KSnZWb2E5cS9mejhTRXhPdEh1TnE3Qi8veHY3eGIwMjVmMlI0QlV3K1RUbWovSVJXcThVSEgzeGd0dHhGOSs3ZFJiOUVOWC9SdzhMQ3NISGpSaVFsSlNFd01CQlpXVmttQ3g2RWhJU0k1cythKzBVRnFxY0w2RHNrL1J5YjVPUmtKQ1ltWXZEZ3dYajU1WmRyOXdXNndMRmp4K3A4RGx1ZGM1Y3VYZURuNTJmeHJ1S1FrQkN6YjhacXRScVRKazNDNE1HRFVWeGNqRGx6NXBqTXk5TWJPM2FzMWNMcWh3OGZ4cnAxNnpCZ3dBRGNkZGRkYU5PbWpXRVU0TWFORy9qbGwxL3cxVmRmbWJSRHBWS1pWS1JRcTlYbzM3OC90bS9mTHRyKzFWZGZ3ZGZYRnlOR2pJQk1Kc08yYmR2TXJueFRzenFGTmRuWjJmanNzODhNajVzM2IyN3kvT2JObTRzNjczUG56cUZuejU2R3h6V1hFSzJ2OWVySk5qYzNOOUZOcmZhU3lXU0dldFpWVlZWSVRVMUZjbkl5TGw2OGlBc1hMaUE1T1ZuMHM5dXBVeWVMNStyWnN5YysrK3d6TkcvZTNQRXZvSWxoLzhqK3NTbHA4dUZWcTlXYXJFRGw2QnlXbW03ZXZJbTVjK2Vhdld6UnNXTkh6SjQ5V3hROGplZUVBZFhGdHowOFBMQnIxeTZMcjJIOHFmUzc3NzdESjU5OFl2WTQ0MDdBdUJvQllIMGxrY2JvdmZmZWMrajRvMGVQWXViTW1hSnROUzhiR2V2ZHU3Zk43MzFFUkFUZWZmZGRUSjA2MWRDQmQrdldEVk9tVEVGb2FDZ09IejZNcFV1WFdseFpCYWp1R0FNQ0FqQml4QWlMeDJnMEd2end3dytHRHo5S3BSS0NJRmd0ay9QNDQ0K2JmZk9aTUdFQzl1elpJN3JFVkZWVmhROC8vQkRMbHkrSFRDWXp1WE1ZcUY1RjZhNjc3ckw0ZWpXOTk5NTdvdEkwVTZaTU1hbWEwYWRQSDFIbi9Na25uNkJGaXhhSWlJaEFlbnE2YU4xdkFDWlRjTWoxc3JPemtacWFpdFRVVkZ5NWNnVStQajU0K3Vtbm9kRm9VRnBhS3FvanJWODRJQ1lteGxDeHBhcXFDbGV1WEVGU1VoSXVYTGhnTWhwbXpOM2RYUlJjQlVGQVRrNE9ybDI3aHZUMGRGeTdkczN3NTRVWFhxaS9MMW9DMkQreWYyeEttbng0UFhEZ2dNazhvWGJ0MnRYNmZBY1BIc1NTSlV2TWZqSk5TRWpBL1BuelJYT1dNakl5VEVaZVkyTmpiWFlTK2pxSWE5ZXV0VnFZKzZ1dnZzTDA2ZE1oQ0lKSm1SRGpRdU8zb2l0WHJwaHNzMWFWUVY4MzBwWm16WnJocmJmZXdvSUZDekIrL0hqMDd0MGJoWVdGZHRYbkE2by9NQzFidGd5WEwxL0d4SWtUN1ZvNXhscnRRYUM2MUp1bGFoSkJRVUdZT1hNbTVzNmRhM0s1VHhBRXN6YzJSRVZGT2JRYWovNU9jYjBoUTRhZ1M1Y3VKc2ZkZDk5OTJMWnRtMkdlZDJwcUtzYVBIdzh2THkrVGloL2R1M2UzZWNtWDZrZEZSUVd1WGJ1R3RMUTBwS2VuSXpVMTFmRHZtdjFsMzc1OUFRRGJ0Mi9IaHg5K0NCOGZIOFRHeGlJbUpnWXRXN1pFeTVZdEVSc2JhN2p4Umk2WEc3YlhIQWt6bHBTVWhGT25UdUg2OWV2SXpNdzAvRzNwZDhIU1hGQXlqLzFqTmZhUDB0VGt3K3ZHalJ0RmoyVXltZFhMV0pZVUZ4Zmpndzgrc0RoYTJybHpaOHlkTzlla29ISE5oUVNBNmtuazF1YlJQUHJvbytqYXRTdFdyVnBsOWxLR3NWMjdkcUZuejU3dzkvYzNtUzlqcnBTSUxkWStNUU9tYzNKc1BVY3VsNHRHYXB6cHdJRURKdHZzV1NYSEhpMWJ0c1RISDM4TW5VNkhEUnMyV0MzZ2ZmdnR0Nk93c05Ea0x0Yk5temZqMnJWcmVPT05OMFNqNE1iRnVHMEpEQXpFczg4K2F5aWlia212WHIyUW1KaUlwVXVYbXIzNXoxaVBIajN3d2dzdjJEMmZTcVBSNFAzMzN6Yzg5dlB6dzcvKzlTK3p4NnJWYXZ6blAvL0JyRm16UkZjQ2FuYk1QWHIwTUJrVm9vYXpmZnQya3hxdmx1aERxZjZ5ZFZGUkVmNzg4MC9SbFNlWlRJWm16Wm9oTGk0TzhmSHhoa29EMXBaYzNiOS9QNzcrK211NzIyenVydlMzM25wTGRDT1pPYzRzK3MvK3NScjd4Nyt4ZjZ3ZlRUcThIajU4Mk9TU2ZmdjI3ZTB1a3dWVWQzeGJ0MjdGRjE5OGdZS0NBclBIOU83ZEc3Tm16VEs1UkZCVlZZWE5temVMdGlrVUNuVG8wQUZxdFJwUlVWSEl6OCtIWEM2SGw1Y1hJaU1qTVhEZ1FIVHIxZzJ2dnZxcTJRbjZibTV1b3M1WUVBVE1uVHZYNU1Zcy9laUlveHlaNDJQUGM3eTh2RXcrUU5oeStmSmxwS1dsd2MvUER6NCtQdkR3OElCQ29ZQlNxWVJNSmtOMmRqWTJidHhvOHIwTkNncENZR0NndyswM1J4QUU3TnUzRDU5Ly9ybkpEWGQ2Q29VQzQ4ZVB4N2h4NDFCYVdvclhYMy9kcEd6TXNXUEhNSDM2ZEx6NTVwdUd6bkRjdUhHSWk0dkQwYU5Ia1p5Y2pLeXNMQlFYRjBPcjFVS3RWaU1nSUFCdDJyVEJIWGZjZ2I1OSs5cDhjOWJyMGFNSFB2MzBVK3pldlJzSERoeEFhbW9xQ2dvS29GUXFFUmdZaUE0ZE9tREFnQUZtUndTc1diVnFsYWpELy9lLy8yMjFZMi9ldkRrKyt1Z2piTm15QmZ2MjdVTnFhaW9xS2lyZzUrZUhObTNhWU1pUUlhSjVYdFR3SEFreENvVUNXcTNXNmpyMmdpQWdJeU1ER1JrWjJMZHZuMkc3djc4L0VoSVNFQjhmajg2ZE94dHFXZ0lRM2NoaUQzTy9CK1hsNVRadkdITW05by9WMkQvK2pmMWovV2l5NGJXd3NGQlU3RmZQMWljMFk3LysraXMrL2ZSVHM2V3U5RWFOR29XSkV5ZWEvYlM0ZS9kdWszbW9uVHQzTm96TzFwemZBbFJmNnBrNGNhTEpTaVZBOVJ2T3ZIbnpNSFBtVEpOaXlqVXZmWFRyMXEzUlZCcHdWSFoyTnViTm0rZnc4K3BhSWt6ditQSGpXTEZpQlM1ZHVtVHhtSll0VytLbGwxNUNxMWF0QVB4ZCttWCsvUGttSXg3bno1L0hqQmt6OE1FSEh4aEtEdlhzMmJOZU9paTFXbzJSSTBkaTVNaVJUanZuYzg4OWgrZWVlODZoNTNoNmVob0sxRlBqWTA5NGRYTnpRL1BtelJFZkg0L016RXdFQkFTZ3JLek03R1ZXU3dvS0NuRGt5QkVjT1hJRXVibTVvdkJxVDVta3dNQkFSRVpHb25uejVyZDhyVmQ3c1grc1BmYVAwdEZrdyt1SkV5ZE1MdGVvMWYvZjNwM0hSVlV1L2dQL0RBemJpS0FzbXJpQXVKTTdWdzBKRWt5dFRNdUZ4T3k2WmQxeUxURVZSVk9VVW5GSnJVd3p6SHZOdE1TcmxjbTEzTERVTXIyV0VDYmdobUYrQVRlUWRaYmZIL3lZeStHY0dXWmpPZmg1djE2K1hwNW56cHh6QnBoblB2T2NaMUhoeVNlZk5Qa1l1Ym01Qm9PcnM3TXpacytlYlRRTWUzaDR3TTNOVGJEcVIzWGh1ZUxiZE5YdzZ1Zm5oNVVyVjhMRHd3TXhNVEdJaW9xU1hJZTVRc1VxTm5MVXJWczN5ZVVKalhGMWRVVmtaS1JOenUvaDRZSGMzRnpKeDV5ZG5mSGlpeThpSWlKQzlJM2Z3Y0VCYjcvOU5tSmpZd1Z6VjFhMFFNajF5d1ExUE0yYU5kUGZ4YW00NWUvdjd3OC9Qejk5ZjlhV0xWc0sraU51Mzc0ZGhZV0Z5TWpJME04dWtKR1JnZXZYcjV2MFh1M2F0YXRndXlLOEtwVksrUGo0d05mWEY3Nit2bWpUcGcxYXRXcUZsaTFiV3J5dWZFUEcrcEVlQmc5dGVBME5EVVZVVkJUV3JGbWpieWtZTVdLRVdaWGg2TkdqY2UzYU5TUWxKUW5LMjdScGc4V0xGMWM3NVZaZ1lDQTJiOTZNdUxnNHBLU2t3TTNOcmRydzJyUnBVNnhkdXhhTEZpM1N6NUxRdTNkdnhNVEU2RnNlT25mdWpOallXQ3hidGt6VVZ3WW83OFpnN3EyUCtzVEZ4UVd0VzdjV3JJZHVUTk9tVGJGMDZWS2I5UjN6OC9QRGloVXJNR2ZPSFAzZ0ZZVkNnY0dEQjJQeTVNbEdiNzNaMmRraEppWUdNVEV4T0h2MkxCUUtCZWJObXlkYU9ZV29MbFdzT2YvSUk0OElCbHRWUjZWU29YdjM3b0p4QXlVbEpiaHk1UW91WGJxa24ySGcyclZyb2hiYXF0TWpxVlFxSkNRa29FV0xGaWJmK3EycW9jenphZzdXai9Rd2VHakRLMUErNGsrcjFXTHQyclh3OVBRME9CclJtSmt6WnlJek14UHA2ZWxRS3BVWU0yWU14bzBiSityZmFvaVhseGZpNCtPeGJ0MDYrUG41bVRSaTF0blpHYkd4c1pnN2R5NjZkdTJLVjE1NVJkUXRJVEF3RUZ1M2JzV3VYYnR3K3ZScDVPWGxvWG56NWhneVpBZ2lJaUxNZnAwVjl1elpZL0Z6cFpqVCtiNnlUcDA2NGZyMTZ3WnZVYnE0dU1EZjN4OUJRVUVZT25Tb2FORUhhM1hvMEFGTGx5N0Zva1dMRUJJU2dyRmp4NXE4R294U3FjVFNwVXNSSFIyTnNMQXdzN3FxRU5VV1cvMWRPams1b1hQbnpvSTVLWXVLaXBDUmthRVBzemR2M3BTY3k5WGNGWmFxOWlVMHBSNTJjSEN3MldUdnJCL0xzWDZrbXFiUW1kTkJxUjc1L3Z2dnpickZiMHhpWWlMOC9mME5MbzBIQUVlUEhoVnM5K3JWUzcveXhhMWJ0N0J4NDBhODhzb3JWaTF3b05Gb1RKb1dwSUphcmJhNFJhS2gwT2wwMEdnMDBHcTErbWxObEVwbHJmMWNpb3VMTFY1NzI5emZOMW5PbHZXRkhEeHNyNWVrc1g0a1U4aXh2bmk0azgvL04yclVxR3IzTWZidHIzbno1bGkrZkxuVjEySHVHL1ZoRDY2QWVFMzEybVpweFF5WS8vc21JaklINjBkcXFDeTdKMEZFUkVSRVZBY1lYb21JaUloSU5oaGVpWWlJaUVnMkdGNkppSWlJU0RZWVhvbUlpSWhJTmhoZWlZaUlpRWcyR0Y2SmlJaUlTRFlZWG9tSWlJaElOaGhlaVlpSWlFZzJHRjZKaUlpSVNEWVlYb21JaUloSU5oaGVpWWlJaUVnMkdGNkppSWlJU0RZWVhvbUlpSWhJTmhoZWlZaUlpRWcyWkJ0ZTdlM3RvZEZvNnZveWlLaWUwMmcwc0xlM3IrdkxxRldzSDRuSUZIS3RIMlViWGwxY1hGQlFVRkRYbDBGRTlWeEJRUUZVS2xWZFgwYXRZdjFJUkthUWEvMG8yL0RxN2UyTjdPenN1cjRNSXFybnNyT3o0ZVhsVmRlWFVhdFlQeEtSS2VSYVA4bzJ2UHI2K2lJdkx3OTM3dHlwNjBzaG9ucnF6cDA3eU12TGc1K2ZYMTFmU3ExaS9VaEUxWkZ6L1NqYjhLcFVLaEVRRUlDVWxCUlcwRVFrY3VmT0hhU2twQ0FnSUVDV2ZicXN3ZnFSaUl5UmUvMm8wT2wwdXJxK0NHdmN2bjBidi8vK096dzlQZUhqNHdOWFYxZFovaUtJeUhvYWpRWUZCUVhJenM1R1hsNGVBZ0lDNE9IaFVkZVhWV2RZUHhKUmhZWlVQOG8rdkFLQVdxM0d0V3ZYa0p1Ymk4TENRbzZ5SlhwSTJkdmJRNlZTd2N2TEM3Nit2bEFxbFhWOVNYV085U01SQVEycmZtd1E0WldJaUlpSUhnNnk3Zk5LUkVSRVJBOGZobGNpSWlJaWtnMkdWMm93N3Q2OWk1U1VsTHErRENLaWVvZjFJelVrREsvVVlLU2xwZUUvLy9sUFhWOEdFVkc5dy9xUkdoS0dWMm93T1BhUWlFZ2E2MGRxU0JoZWlZaUlpRWcyR0Y2SmlJaUlTRFlZWG9tSWlJaElOaGhlaVlpSWlFZzJHRjZKaUlpSVNEWVlYb21JaUloSU5oaGVpWWlJaUVnMkdGNkppSWlJU0RZWVhvbUlpSWhJTmhoZWlZaUlpRWcyR0Y2SmlJaUlTRFlZWG9tSWlJaElOaGhlaVlpSWlFZzJHRjZKaUlpSVNEWVlYb21JaUloSU5oaGVpWWlJaUVnMkdGNkppSWlJU0RZWVhvbUlpSWhJTmhoZWlZaUlpRWcyR0Y2SmlJaUlTRFlZWG9tSWlJaElOaGhlaVlpSWlFZzJHRjZKaUlpSVNEWVlYb21JaUloSU5oaGVpWWlJaUVnMkdGNkppSWlJU0RZWVhvbUlpSWhJTmhoZWlZaUlpRWcyR0Y2SmlJaUlTRFlZWG9tSWlJaElOaGhlaVlpSWlFZzJHRjZKaUlpSVNEWVlYb21JaUloSU5oaGVpWWlJaUVnMkdGNkppSWlJU0RZWVhvbUlpSWhJTmhoZWlZaUlpRWcyR0Y2SmlJaUlTRFlZWG9tSWlJaElOaGhlaVlpSWlFZzJHRjZKaUlpSVNEWVlYb21JaUloSU5oaGVpWWlJaUVnMkdGNkppSWlJU0RZWVhvbUlpSWhJTmhoZWlZaUlpRWcyR0Y2SmlJaUlTRFlZWG9tSWlJaElOaGhlaVlpSWlFZzJHRjZKaUlpSVNEWVlYcW5CVUNnVWRYMEpSRVQxRXV0SGFraVVkWDBCUkxiU3BVc1hORzdjdUs0dmc0aW8zbUg5U0EySlFxZlQ2ZXI2SW9pSWlJaUlUTUZ1QTBSRVJFUWtHd3l2UkVSRVJDUWJESzlFUkVSRUpCc01yMFJFUkVRa0d3eXZSRVJFUkNRYkRLOUVSRVJFSkJzTXIwUkVSRVFrR3d5dlJFUkVSQ1FiREs5RVJFUkVKQnNNcjBSRVJFUWtHd3l2UkVSRVJDUWJESzlFUkVSRUpCc01yMFJFUkVRa0d3eXZSRVJFUkNRYkRLOUVSRVJFSkJzTXIwUkVSRVFrR3d5dlJFUkVSQ1FieXJxK2dJWXVQejhmczJiTmdrYWowWmNwbFVxc1g3OGVycTZ1TlhydWYvN3puNEx0aUlnSXVMaTQxT2c1NVN3MU5SV3BxYWxvM2JvMVdyVnFoUll0V2tDcHJQOXZrVHQzN3VEdzRjTVlOV29VRkFxRnhjZVpPbldxWUh2OCtQRjQ3TEhIckwwOElsa29LQ2pBRHovOGdLQ2dJTGk3dTlmYWVVdEtTdkR0dDk5aTJMQmhCdXVielpzM0l6TXpVNzhkRkJTRUVTTkdTTzY3Zi85KzlPL2ZIOTdlM2phNXZ0cW9GN1JhTGV6c0xHOUx1M256Smk1Y3VDQW9HelJvRUJRS0JVcEtTdURrNUdUdEpWSTlVLzgvbVdVdUtTa0pXVmxaZ3JMdzhQQWFENjRBOEs5Ly9VdXcvZXl6ejFvY1h0VnFOUjQ4ZUlEOC9Iems1K2ZqM3IxN3VIUG5qdjdmMkxGajRlSGhZWXZMdGltZFRvZmJ0Mi9EMDlPejJuMTM3ZHFGMDZkUDY3ZmQzZDN4NVpkZldoVUlhMXB1Ymk3bXpwMkxyS3dzcEtXbFlkNjhlWEIwZExUb1dPbnA2WUx0Ky9mdjIrSVNpZXF0d3NKQy9QREREemgrL0RqT25Uc0h0VnFOcDU5K0dyTm56NjZWODVlV2x1THR0OS9HMmJObmtaU1VoUG56NTZOdDI3YWkvUTRmUG93N2QrN290NE9EZzBYN2xKU1VJRDQrSHNlUEg4Zk9uVHV4Yk5reWRPelkwZXByck1sNm9iUzBGRjk4OFFVT0hUcUVEUnMyb0VtVEpoWWQ1K0xGaTRpUGp4ZVVoWWVINDg4Ly84U1NKVXN3WU1BQVRKZ3d3UmFYVFBVRXcyc04wdWwwK09hYmIwVGxvMGVQcm9PckVUdHk1QWd1WExpQTB0SlNsSldWb2F5c0RLV2xwU2dxS2hMOEt5d3NSSEZ4c2RGajllelpVMUNoSGo1OHVLWXZYMlRnd0lHQzdheXNMS3hac3dhNXVibjQ4TU1QNGVibVp2QzVkKy9leFprelp3UmxnWUdCVmdYWGhRc1g0dHExYXhZL3Y4S09IVHNreTY5ZXZZcEZpeGJocjcvK0FnQWtKeWNqSnljSHNiR3hGbjhJV09yNjlldll1SEVqM25qakRiUnMyYkpXejAxa3FhS2lJcnovL3Zzb0tpclNseVVsSldIbzBLSG8xS2tUQUdESWtDSFFhclZXbldmZHVuWG8ycldyb0t5c3JBeExsaXpCMmJObkFRQ1hMMS9HOU9uVE1YUG1UQXdaTWtTL1gwVkRRV1h0MnJVVGJOKzhlUk94c2JISXlNZ0FBTnkrZlJ1elo4L0dnZ1VMMEw5L2Y2dXUzUnJHNm9YVHAwL2p3dzgveE0yYk53RUFxMWF0UWx4Y25FVjFyb09EZzZqczJMRmoyTEJoQTRxS2lyQmp4dzZvVkNwRVJFUlk5a0tvM21GNHJVR25UcDFDZG5hMnFMenFiUmhMclYyN0Z0MjZkYlA0K1ZsWldaTGgyaExwNmVtQzhMcGl4UXFiSE5jY0ZlRlZxOVhpeXkrL3hELy8rVStVbHBZQ0FONTU1eDI4Kys2N0JpdkdJMGVPQ0xwMkFFQklTSWhWMTVPYm00dGJ0MjVaZFF4RGtwT1RzWHIxYXNHSExsRGVoVUN0Vm92MlAzandvQ2ljVjJmLy92MkNsdWlxRmk5ZURBQzRkZXNXNXMyYmg5emNYRXlkT2hWejU4NlZiQmtpcW04OFBUM3g0b3N2NHBOUFB0R1g2WFE2Yk5xMENlKzk5MTZObnR2ZTNoNGRPblRBTDcvOEFwMU9CNkM4SlhMMTZ0VklTMHZEdEduVDRPRGdnSlNVRk1IekhCd2MwS0ZEQi8xMmNuSXkxcXhaZzhMQ1FzRitqenp5Q05xMGFXUDBHdXF5WGpoejVvdyt1RlpzSnlZbVd0UzRJOVhkNHY3OSs0TDZjY3VXTGZEdzhCQTFjcEE4TWJ6V0VKMU9oKzNidDlmb09lenQ3YTE2Zm9zV0xXeDBKZUpiUzNYcDd0MjcyTFZybHo2NEFzRFpzMmVSa0pDQWwxOStXYlMvVHFmRC92MzdCV1VxbFFwOSsvYXQ4V3MxVjNGeE1iWnUzU3E2WGdEdzh2SkNmSHc4dkx5OFJJOWxaR1RneElrVFpwM3IwcVZMdUhUcGt0Rjljbkp5TUhmdVhPVG01Z0lvdncyN1pNa1NMRml3QUdGaFlXYWRqNmltNWVmbjQ3ZmZmaE9VRFJvMENBY1BIaFEwTktTbXB1TEVpUk5XZjRFMXhzN09EcE1tVFVLUEhqMndmUGx5NU9mbjZ4L0x5OHZUZjlIKzVaZGZCTThMQ0FqUTkrRzhkKzhlTm16WUlBcXVJU0VoZU91dHQ2cnRKbGFYOWNJcnI3eUNuMy8rV1gvbkNBQVNFaExRcDA4ZitQcjZtblZOVXArRmd3Y1B4cTFidDdCMzcxNTkyZXJWcS9ISUk0L2cwVWNmTmV2NFZQOHd2TmFRRXlkTzRQTGx5elY2RG1zSEV6VnIxa3hVNXVUa0JHZG5aN2k0dUFncUZRRHc5ZlZGUUVBQUdqVnFoTWFORzhQVjFSVnVibTV3ZDNlWERFeDF4Y1BEQTdObXpVSmNYSnlnZlBmdTNRZ0lDRUJRVUpDZy9PVEprNklXOHNMQ1Fnd2RPdFRzYzNmdjNoMXIxcXd4LzZKTmNPN2NPYXhkdTFheU5kZmIyeHNyVjY3RUk0ODhVaVBubHZMWFgzOWh6cHc1b3VzSkRRMnQwUTk5SWt0ZHUzWU5TNVlzRVpTdFhyMGE0OGVQRjkwdCtzOS8vb09Ra0JDNHVMaUk3c29ZbzlWcUJWK2NwV3pkdWxXdzNidDNieHcvZmh4QWVjdHF5NVl0OGVtbm53SW9yNThxS3lvcUVqeS9vdlcyZ3FlbkozeDhmUERaWjU4Snlnd044TEkxVStzRloyZG5SRVZGWWU3Y3VmcVc1N0t5TXF4ZXZScnIxNjgzYXdDWDFHZWhWcXZGcTYrK2l2VDBkUDFncnZEd2NMUnYzOTZTbDBYMURNTnJEU2dySzBOQ1FrS05uNmZxdDgzYnQyOWp6Smd4QnZldi9OaDMzMzJIcmwyNzRyUFBQb09UazVQK1grWGI2b01HRFJJOFB6ZzRHSk1tVGJMUjFkZXNBUU1HNE5TcFV6aHk1SWkrVEtmVElUNCtIcHMzYnhhTXhFMU1US3lSYTlpOGViUCsvMVYvbHF0WHIwYVBIajFNZWp3ckt3dmJ0bTB6MkVMU3FsVXJyRml4QXMyYk43ZlZwWnRrOXV6WnlNbkpFWlFOR2pRSWMrYk1zV3JrTUZGdEN3OFB4KzdkdTVHVmxZWCsvZnRqMkxCaDZObXpKd0JnMzc1OVpoM3IxMTkveFp3NWM0enVzM3YzYm9PUGxaV1ZHYTJUcW12NXpNdkxFeDNmMzkrLzFzS3JPZlZDejU0OU1YRGdRSHovL2ZmNnNvc1hMK0xBZ1FQbzJMR2p5WDJOLy96elQxSFp4WXNYMGJoeFk0d2NPUkpwYVdrWU1tUUloZ3daZ3N1WEw2TkxseTRXdkRLcVR4aGVhOEN1WGJ0RWI2WStmZnBnMXF4WkZoL3ppeSsrd0ZkZmZTVW9zN2JiZ0ZLcGxHeDlyUWtoSVNINnZsQ0FkQVgvM1hmZkFRQ3lzN05GSTBOMzd0d3BDSnl4c2JIVjN1NmFNV01HTGx5NElLaEk4L1B6RVJjWGh6VnIxc0RlM2g3bno1OFhUYkZTbjN6KytlZll2bjI3d1phZmpoMDdJaTR1cnRvQldqTm16TUNNR1RPTTdsTTFRTC8xMWxzWVBIaXdhTCtmZnZvSksxYXNFSDFBalIwN0ZwTW1UYXJYc3pNUVNWRW9GRmk0Y0NFYU4yNWM3YXdwbGIrVUFzQ2tTWk1zbnVHanJ0V0hlbUhLbENuNDhjY2ZVVlJVQkNjbkowUkdSdUxwcDUvR2lCRWpxaDBvYk16Q2hRc0Yyd2NPSE1DQkF3Y0EvTyt6aHVTTDRkWEdzck96c1d2WExsSDUrUEhqcldvWmE5U29rYWpNMnZEYTBMbTZ1bUw2OU9sNCsrMjNCZVdwcWFrNGV2UW9ubnp5U2NrV2NxVlNhWElBVTZ2VitsdGVnTzEvSjA4ODhRUVNFeE54Nzk0OTBXTmhZV0dJaW9xcXRUa00xV28xdG0vZmp0Mjdkd3RlczRPREE2S2lvamdRZ21UTjFINldlL2JzRVd5UEd6ZE90dUhWRnF5dEZ5b0d6VjI0Y0FIVHAwKzM2VmdNYXJnWVhtMUlxOVVpUGo1ZTFOL3BzY2NlUStmT25hMDZkdVZLb1FMRGEvWDY5KytQb0tBZ25EcDFDa0I1bjk3WFhuc05Uejc1SkU2ZVBJbTB0RFRCL3E2dXJ0aTVjNmRKOCtFV0ZCUmczTGh4Z3NFU3RwNld4c2ZIQjNGeGNaZzllN2IrNzhyT3pnNFRKMDdFMkxGajlmdHBOQnBvTkJyUmgyaHNiS3pGNTY0NnF2akdqUnU0Y3VXS2FML216WnZqeHg5L3hJOC8vaWdvOS9MeXN0bk1Ha1FOaVNrdGYydlhyc1hCZ3dmMTIwNU9UdGkxYTVkTjVnaXZiL1hDbURGakVCa1phZkUxMGNPSDRkV0dkdXpZSVpyV0JQamZyV3B6L08xdmZ4UE05U2NWWHF0MlV2Znc4RUJTVXBKKys2bW5uaEk4L3Zubm42TnAwNllBeWtlcG1qc2x5YzZkTzdGejUwNmorOVRIMnpIVHBrM0R1WFBuMExwMWF5eFlzQUN0VzdkR2FXbXA2UFlmQUR6Ly9QUDY0SnFibXl1NFhlL201aVlJdGZ2Mzd4Y0VWNVZLSlhrN3pWcWRPblhDdEduVHNHN2RPbmg3ZXlNNk9sb3dSWnBPcDhQcTFhdVJtNXVMNWN1WEMxcGl6UjFKWEprcG80cUI4Zyt2R3pkdWlNcGJ0MjV0OGJtSkhtWlhyMTdGb1VPSEJHV0RCdysyMmVJMmRWMHZaR2RuaTZiNXErRGo0OE9WSUtsYURLODJjdkhpUmNIb3pzcFNVMVBOUHA2Ym01c2d2RXAxWEpjYVlXbXNOZGJPenU2aGJLMXQzcnc1M24zM1hYVHAwa1gvTS92ODg4OUZNd3c0T3p0ajVNaVIrdTNYWDM4ZGQrL2UxVy9Qbno5ZmZ3dXNwS1FFLy83M3Z3WFBIeng0TUZRcVZZMjhobWVlZVFacXRWcHlkYll0Vzdib0J6eEVSMGNqTGk2T2xUK1JtYXIyN1RSVjVZRlFQajQrUmxmbit2enp6MDFhb2VyY3VYT2lmdTc1K2ZtU1g3ak44WTkvL01PcTU5dktlKys5aC8vKzk3K1NqNjFjdVJLOWUvZkczcjE3SlJ0dHBGeTZkQWx2dnZtbW9PeGYvL3BYdlZ6MWtXeUQ0ZFZHSEJ3Y3JGNkZ4UmlwTi9IRDNNL0tYSlZiS3UvZnZ5L3F0d1lBSTBlT1JPUEdqUUdVLzd3cno3c0lRQkFhazVLU0JQMVFGUW9Gbm4vK2VWdGZ0c0R3NGNORlpaOTg4b25ndFZ5NGNBSHo1ODlIZkh3OC96Nkk2cGtEQnc1WXZIREpzV1BIckQ1L2ZRbXZwcEJhTmN1UWlucTdNclZhelRxd0FXTjR0WkYyN2RyQno4OFBWNjllclpIalN3VmphOTZZOXZiMjhQUHpNN3BQMWRmaTd1NnU3M1pncmFyOWdtdHpoTHFibXh1MmJ0MktYYnQySVNrcENXcTFHazJiTmhWTUpmYmd3UU5SeTRlbnB5ZUE4bUJiTmZ6MjZkT25WcGRGMWVsMGVQLzk5MFV6VUFEbGs1aFgvRzJZMDQwakp5Y0hlL2Z1eGJmZmZpdWE5QndvYjFtZU5tMWFqYlV1RTFIdHFPdDZZZTdjdVNidmF3cXBjeHZxbGtBTkE4T3JEWVdIaCt0SHIzdDdlNHVtRERGV1lWUjN5MG9xdkpyenpiU3llL2Z1d2NIQkFSOS8vTEhSL2FwZTA5Q2hRMjAyejJ2Rnlpc1Zhdm8yZDNaMk50TFMwaEFXRmdZN096czBiOTRjczJiTlFrUkVCQklTRXRDN2QyOUJCWGo5K25YUk1TcW02bElvRlBqb280K1FrWkdCakl3TXBLZW5pL29YcDZXbFllYk1tUWF2cDdwNUlLcyt2bWZQSHJpN3V3TW9YMlVyUGo0ZXljbkpvdWNOSHo3Y3JOWVZuVTZIOCtmUEl5a3BDY25KeVpKTHkzcDZldUtOTjk3QVk0ODladkp4aWVURzBNSWFKU1VsK1Bubm53MCtMeWdvU044ZHFhSGNwcTRQOVVMVkFXdkdTSzA0V0ZCUVlPdExvbnFFNGRXR0JnNGNpRzNidHVuN1BsYnRFMm1OcXEyQWpvNk9acmRXYnRteUJabVptYmgyN1JyV3JGa2p1SlZlMjM3Ly9YZkJkblh6elZyYkplUFFvVVA0N0xQUDhObG5ueUV5TWhMaDRlRlFLcFh3OGZGQlRFeU1hSCtwNVc0ek1qSVFHQmdJb0h6cXNoNDllZ2dXR3FnTmYvMzFGOTUrKzIzSjFkdWVmZlpaVEo4KzNhVGpaR1ptNHNTSkUvanV1Ky93Zi8vM2YwYjN6Y3ZMdzZKRmkweSt4c3BCbTBndUtzOURYZG02ZGV2MC8xY29GS0l1WEhQbnpoVjBLZnIxMTE4Tm5tUEhqaDJTNWVucDZaZzNiNTZvcTlLNGNlTXdjZUpFeWVkY3VYSUZyNy8rdXY2endkSFJFZk1US1g4YkFBQVVIa2xFUVZUbno3ZHFkYnZhcWhkV3JWcWxMN2UwcjNGbExpNHVvdDlOMVo4bE5Td01yemJVckZrelJFWkdZdno0OGRpeVpZdE5qMTFXVmliWU50UmxJRDgvSHhjdlhoU0ZRd0E0ZlBpd1RhL0pVZzhlUEJDTmRtM1hycDNSNXh3NWNnUVJFUkVXTDRsYjhkcXpzcklRSHgrUGJkdTJZZDI2ZFFhWFUvM2pqejlFWlljT0hkS0gxN3B3K1BCaGJOeTRFUThlUEJBOU5uYnNXRXllUE5uZ2M0dUxpNUdTa29LZmZ2b0pKMCtlclBhRGlZaktSK1YvKysyMyt1MUJnd2FKWmdHd1ZtcHFLbUppWWtRdGhZR0JnUmcvZnJ6QjU3VnQyeFpqeDQ3VkIrTFMwbElzVzdZTXI3NzZLa2FOR21WUzQwWkRxUmNVQ2dWY1hWMEZnZFdVZ1hFa1h3eXZObVlzUUZpamFsOGpxZkNha3BJaUduRnBpRWFqUVZGUkVhS2lva3kraHFTa0pKdzVjMGJ5c1RmZmZCTWRPblF3NlRpZmZQS0pLSUQxN2R0WC8zK3BnSnFRa0NCWVVNQ2MvcVdwcWFuNDY2Ky9CR1dPam80R0Y0MVFxOVdDZVF3ci9QampqN2gzNzU1SnJZb09EZzZDNCtmazVBaGFqOTNkM2VIczdLemZyanFJbzJuVHB2cmY4ZjM3OTdGeTVVckpuNzFDb2NCcnI3MG1tQ1doUW41K1B2YnMyWU5mZi8wVmYvenhoK1N0UHlLU2xwbVppVFZyMXVpM25aeWNNSEhpUkp1RzE0TUhEMkxEaGcyaTk2YWRuUjA2ZCs1YzdkTFZ6czdPY0hKeVFrbEpDWUR5Mi8yYk4yL0dxVk9uRUJVVkJSOGZIOUZ6R21xOTBMaHhZMEY0clR4VEREVThESysxYU1XS0ZSWS85K2JObTRKdHFmbitLb2NoWTF4ZFhlSGk0Z0tOUmlONWU5eVEyN2R2NC9idDI1S1BTWFhrbDdKejUwNTgvZlhYZ2pKM2QzYzgvdmpqK20wdkx5OG9sVXFEbFdxalJvM2c1K2NudVo2MUZLa1BtMkhEaGhsc21UaDc5cXprTGFlSzZiRU0zY2FyckgzNzlvSmJoTTgvLzd3Z3NNK1pNMGZRVjZ6cXJiT0ZDeGVpUjQ4ZU9IVG9FTmF0V3ljWlhGVXFGYUtqb3czMk9YTnhjY0ZYWDMxbHRPK1huWjBkdW5mdmpnY1BIb2orRnA1NjZpbUxCdEp4aEMvSlhWWldGdWJQbnk5NHo0NGNPVkt3UkxVMUNnc0w4Y0VISHhnTXdscXQxdURVaTZiNDdiZmY4UExMTHlNOFBCd3Z2UENDWVBVd3VkUUxmLy83My9IY2M4OEJLSjhLYSszYXRZTEhQL3JvSThHMnU3dTdZUHBEUTU5VjFEQXd2TllpYzI3YjUrWGw0ZmZmZjRlOXZUMVNVbEpFRllqVTdXNnA2VUlxR3pGaUJFSkRReEVRRUFBN083dGE3ZENlbDVlSGhRc1hTZzU4R0Q5K3ZLQmlzN096UTNCd01JNGZQeTU1ckE0ZE9zRE96czZrOHhZWEY0dW1tSEZ5Y2hJTnNLcnNtMisrTWZqWS92MzdNWHIwYUxNbUM5ZG9OS0tXNXVwK1Z4WEN3c0p3L1BoeDBjL054OGNIc2JHeGdnOGxqVVlqbU1kWHFWUWlKQ1JFY3RCRFFFQUF3c0xDOE1RVFQ2QnAwNlpZc21TSjRHL014OGZIckZaNW9vYmk4dVhMaUltSkViVGN0VzdkR2krKytLSk5qbi82OUdsczNMalI1cmZvVzdac0tmaENyMWFyY2VqUUlSdzZkQWdkT25SQS8vNzlNWExrU0toVUtsblVDOTdlM3ZvdkMxS2ZWVlc3bWxXZENhZnFvR0JxV0JoZTZ5bXBaZlVxNjlxMXE2aXNjcUJ5ZEhRVVRVY1ZHUmxaWjZOaFhWeGNKQU5idjM3OU1HellNRkg1dEduVFVGUlVKQmwyZlgxOVRmNVdmZno0Y1ZHcjhCTlBQR0V3ZkY2OGVGSFVaYUJ5SzNCQlFRRzJiZHVHR1RObW1IUitBS0paSndDWVBLREp3Y0VCUzVZc3djS0ZDL1dUZW9lRmhXSFdyRmxvMUtpUmZyOERCdzRnTVRFUlM1Y3VGYXhzMWI5L2Z4dzhlQkNPam83bzJiTW4rdlhyaDZDZ0lFRUxra2FqRVUwWVhsWldKbXJwTU1iTHk4dG8vendpT1RoeDRnUldyVnFGNHVKaWZabVRreE1XTDE1czhwMHRRelFhRFJZdlhteDA1Z0pydlBQT08vajY2NitSbUpnb0dsU1ducDRPcFZLSmNlUEdBV2lZOVVMVnp6Wkw1OU1sZVdCNGxTR2xVb20vL2Uxdm9uS1ZTb1crZmZ2aWlTZWV3T09QUDY2LzVXS09qejc2cU5yQlU0RDVJMFJWS2hYbXo1K1BmdjM2NGIzMzNrTmhZU0Y2OWVxRm1KZ1l5VnRRVFpzMlJWeGNITzdldll1Yk4yOEtnbmlMRmkxRXQ0d01rV3Bka0FyTFFIbC9zVTgrK1VSVXZtREJBaXhidGt6L2dmRE5OOTlneUpBaDZOaXhvMG5YVUxWN2cwS2hxSFoyaGNvcUF1eUNCUXZ3ekRQUGlKYWdQWERnQU5hdlh3K2RUb2ZwMDZjTHVoTDA2dFVMeTVZdFE2OWV2UVRMeGxhV2xwWW1Ddmc1T1RrbVQxTlRjUjRpdVNvc0xNUzJiZHV3Zi85K1VmQ2JObTFhdFhOaW04TGUzbDZ5cjc2RGd3TW1UNTRzV2oxcnc0WU42TktsaStTeDFHbzFubjc2YVVGWmt5Wk44STkvL0FPaG9hRll2MzQ5TWpNejlZOHBGQXJNbkRsVFg5ZktwVjZvZWpmSm1JcDV1Q3RVN21xblZxc3RIdXhMOVJOL203WElsSW1oNCtMaXFsMUpaZUxFaWZqb280OVFVRkNBZ1FNSFlzQ0FBV2pXckJrVUNnWGk0dUpzZExVMUl5d3NESjA2ZFVKeWNqSWlJaUtxclppYU5HbUNKazJhV0hTdXpNeE0wZEs4N2RxMVErZk9uU1gzVDB4TXhQbno1d1ZsZmZ2MlJVaElDRUpEUS9YZEdMUmFMZUxpNHJCcDB5YVRKdWJPeU1nUWJGY2VqR1VxbFVxRjk5NTdUMVMrYjk4K2ZQamhoL29QM01MQ1FpeGV2QmpMbGkxRHYzNzk0T1RrVk8wOGpMLzg4b3RaMXlMRm5EQk9WSitjUG4wYUsxYXNrTHpOUEc3Y09GRkl0TWJreVpOeDh1UkpmYXVndjc4LzVzK2ZqN1p0MnhwYytyVzR1QmhxdFJyT3pzNnd0N2VIVnF2RmtTTkhCUHZZMjl2cjU4cnUwcVVMTm0zYWhHUEhqbUhYcmwyNGZQa3lubm5tR2JSdjMxNi9mMzJ2RjRxTGk3RnAweWIwNnRVTEF3WU1NT2s1VlFmZ0ZoVVZJU2NuQjk3ZTN2ajY2Njl4K1BCaERCNDhHQ0VoSVRaYmJJZnFEc05yUGRPalJ3OVJlSzJZQnNUWDF4ZlBQZmNjQmd3WWdQMzc5eU1uSndlWEwxL0cxcTFic1dyVkt2VHMyYk51THRwTVBqNCtpSXlNclBIelNFMWMvZXl6ejBydW01YVdKbXAxVlNnVStrVVpYbnJwSlNRbkordERZbloyTnQ1NTV4MHNYYnEwMmdCZWRkcXl5djFVTGFWV3EvSEJCeDlJOXMvdDE2K2ZaTXU4SVdmUG5yWDZlaGhlU2E0eU1qSWtnK3RMTDcyRUNSTW0yUFJjenM3T2VQWFZWN0Y2OVdxTUh6OGVJMGFNcUxiKytPbW5uN0I4K1hLaisvajQrRUNoVU9EbzBhTndkblpHbno1OUVCWVdockN3TUtTbXBxSlZxMVptWDJ0ZDFRdVptWm5ZdUhFamJ0eTRJVGxiZ2lFdFdyUVFsVjI1Y2dYZTN0N0l6YzNGSDMvOGdULysrQVB2di84K29xT2pFUllXWnZhMVVmM0I4RnFMdEZwdHRRT05ubnJxS1lTR2hrS2hVTURlM2g0T0RnNmlsYlFLQ3dzRmxhMU9weFAwYzZUeXZxbFZXeWRjWEZ3UUhoNHUyamM5UFIwTEZpd1F6VzR3ZVBCZ2ZXdUZuNStmYUk3SG4zNzZDYXRXcmNMY3VYTU5mZ0NwMVdwUmE2NHAzVEtNdVhmdkhtSmpZL0hiYjcrSkh1dldyUnRpWW1KTXZ0VUdBQnMzYmpUci9MLzg4Z3VpbzZNRlpZYm15eVdxNzhhT0hZdkN3a0pjdW5RSlFQbVgxb2tUSjBvTzBLcTZXSXdsUWtORDBiVnJWNVBISHhpNlUxVFp3SUVEQVFESnljbjQ0WWNmMEtoUkl3UUdCbUw0OE9FV0w2UlNWL1ZDNVRuU2pmVmJ2WFhyRm03Y3VJRS8vL3dUQlFVRmtnMFRhV2xwNk51M3IyQ3FSSjFPWi9LQVdhcS9HRjVyaUZRL3p0emMzR3EvaVNxVlNyaTV1Um5kSnowOVhkQXZ5OHZMUzlUZnA3NjVmZnUyNU55cDFoelBtRysrK1VZLzkyR0ZBUU1HaUc3ekc1b2czTVBEQTYrOTlwcWdiTnEwYWZqMTExOEZGZXFSSTBkdzkrNWRMRnEwU0hJUTJNbVRKMFg5eGdJQ0FveGV1ekduVDUvR3VuWHJKRjkvaHc0ZHNIejVjb045Mkd6bDZ0V3JvaktwVmc4aU9iQzN0OGYwNmRNeGMrWk11THU3SXpvNldyOFlTY1ZBSjVWS0JYdDdlNXc2ZFVyMGZFdW1qVEpuNEd6ejVzM2g0dUtDb3FJaXljZERRME14WnN3WUFQOGJIUHJnd1FNa0p5ZWpjK2ZPdGJZS1lFM1VDMWV2WHNYNTgrY2xXNEZmZXVrbC9mOTlmWDN4NG9zdm9sbXpab0paSE02ZlA0OEpFeWFJbHZ0bVk0LzhNYnpXRUtrQWtaeWNqTkdqUjF0OTdLb1Y2S09QUG1yMU1XdGFhbXFxV1VzSldrT3RWbVBmdm4yaThxRkRod3EyOSt6Wmc2MWJ0NHBhVSt6czdMQmd3UUpSR0ZXcFZKZzNieDZpb3FJRVh4N09uVHVIS1ZPbVlNYU1HUWdPRGhZOHArcDFLQlFLZE8vZTNlelhWRkJRZ0E4KytBRGZmLys5NU9NOWV2UkFiR3lzU1gxd3JYWHk1RWxSbVRtTFJoRFZOMTI2ZE1HcnI3Nks4UEJ3UVVQQTd0MjdEVTdaQjVUWEZWWGZjMUpkRU15NUUxS2g4bHpUVTZaTVFXNXVMclJhcmY0T1hwTW1UZENqUncvOTRqQWxKU1dpa0dhTExrcW1zcVJlcUc0SjF3c1hMdUN0dDk2cTl0d1ZkeWU3ZGVzbW1KTHk5OTkveDhXTEYzSHQyalY5V2VQR2pRMHVVRVB5d2ZCYVE2UmFXRC85OUZOb3RWcjA2ZFBIN0xYZk5Sb043dHk1ZzVNblQ0cjZjbGJ1NjZyVDZhQlFLUFMzd014VnRiVlJqbzRlUFlxOHZEeEJtYisvUHpwMTZnU2cvTnY4cGsyYmNPN2NPY25udi83NjZ3WmJLN3AxNjRaSmt5WUpWdnNDeXVleFhiSmtDVHAzN294cDA2YWhjK2ZPK1Bubm4zSGh3Z1hCZm84KytxaFp2M3UxV28wREJ3NWd4NDRkQmxlTUNRNE94c0tGQzBYZFM4eDE1Y29WWkdWbHdkM2RIWTBiTjlZUEVIRndjSUJDb1VCT1RnNzI3ZHNuZWsyZW5wNTFOZ1Via2ExRVJFU0l5bnIzN20wMHZQcjQrQ0FqSTBQL0h2bnp6eit4ZmZ0MjBYN216QXRkNGVEQmd3Z01ESVM5dlQyR0R4OXVkRitOUm9PRWhBUlI2MnhGbldlTm1xd1hqSDFPMmRuWkNWWWxOS2FpTzE1Z1lLQWd2R3ExV3RHMGhxWjB3NkQ2aitHMWhrZ05uaW9wS2NISEgzK01qei8rMkdiblVTZ1U2TmV2SDREeTREcHMyRENVbHBhS3Buc0JZSFc0a1l2ZzRHQzgvUExMMkx0M0wrN2N1UU1BK2hIRGlZbUoyTEpsaThGSzhhV1hYc0x6eno5djlQaGp4NDVGY1hFeGR1N2NLWHJzeG8wYjhQTHl3djM3OTdGKy9YclI0K1lNRWpoMjdCZ1NFaEpFcTZ0Vjl0eHp6MkhxMUtrbUw5cGdURTVPRHBZdFcyYjI4MEpDUXF3K04xRjlaQ3o4T1RnNDRNR0RCNWc2ZGFyUll6ZzZPcHAwKzd6cThxWS8vUEFESmt5WWdMWnQyeHF0dTR1TGk1R1ptU25xU3VUbjUyZDJJNG1VbXF3WHFxNjJDSlQvdktaT25Zb3paODRZbmV1OHNvbzVlSU9DZ3VEZzRJQ3lzaktEKy9icDA4ZWtZMUw5eHZCYVExcTFhb1hnNEdDVDMzeVdDZzBOMVU4c3JWQW8wS1pORzhrbFg1MmNuQjZhVHVvcWxRcVJrWkVZT1hJa2twS1NzRy9mUHYyQWh0RFFVT3pkdTFkeWRadEpreWFadklyT3BFbVRvTkZvc0h2M2JrSDU5T25UNGVYbGhlVGtaTkhpQkNxVkNrOCsrYVRKcnlNM045ZGdjSFYyZHNiczJiTnRPbUsyVzdkdVpyVjJBT1V0U3JVeGN3UlJYV2pUcG8xK2VpcWxVZ2tuSnllNHVibWhmZnYyaUlpSXdMRmp4NUNZbUdqMEdNSEJ3U2JOTWRxelowK2NPSEZDVUhicjFpMkxKOXNmTW1TSVJjK3JxaWJyaFlpSUNKdytmVnJmZGN2YjJ4dExsaXhCeDQ0ZGNmLytmY0huWjhYODJMNit2bWpUcG8zZ1g4Vm5tNnVyS3dZTkdvUnZ2LzFXOG53VnF3NlMvREc4MXFBNWMrWWdMeThQRnk5ZXJKSGpCd1lHWXZiczJZSXlQejgveWZCcWFzang5ZlUxYVE1U3FYTVlFeHdjakhuejVwbjFIR05Xcmx4WjdSY0RSMGRIREI4K1hIREx6ZHZiRysrKyt5Nm1UNSt1djhYbTVPU0VOOTk4VXg5d1RUVmx5aFMwYk5rU0gzNzRJWXFMaTlHMWExZEJTSTZLaXNLYU5XdjByZUFqUm93d3EwL3E2TkdqY2UzYU5TUWxKUW5LMjdScGc4V0xGOXU4UDV1TGl3dGF0MjR0NkI5bVROT21UYkYwNmRKNlAxaVF5RklPRGc2aTkxOWxPVGs1UnNPcmg0Y0hwa3laWXRLNUprK2VqTjkrK3czMzd0MHorenFyQ2dzTHc2aFJvNncrRGxDejljS2pqejZLQ1JNbUlDRWhRVC9ndEtLclFkKytmVkZVVkNRSXE2WU1ScDAwYVJMT25Ea2p1YkxocUZHajRPWGxaZExyb1BxTjRiVUd1YnE2WXQyNmRmaisrKzl4L1BoeFpHWm1JajgvWHpRbGt5bnM3T3pnN095TVpzMmFvVk9uVGhnd1lJRGtYSjVWQTQyN3V6c2VmL3h4ay91eVJrZEgxOGdLVzNaMmR2cEp0RzNCbXR2a2JkcTB3UnR2dklGMzMzMFhmbjUraUk2T2hyKy92MFhIZXZycHA5RzllM2VzV0xFQ3I3Lyt1dUN4SVVPR1FLdlZZdTNhdGZEMDlOU1BDRGJIekpremtabVpxUi8xUEdiTUdJd2JONjdHdW9CMDZ0UUoxNjlmbCt4MkFwUi9rUG43K3lNb0tBaERodzYxcUM4ZlVVTlJlZUwvQ25aMmRtamV2RGtDQXdNeGJ0dzRrOE5TcTFhdHNIbnpadXpldlJ0bno1N0ZyVnUzUkRPbVNGRW9GSEJ4Y1VHVEprMFFFQkNBOFBCd205OGFyOGw2SVRJeUVpVWxKWGpoaFJjRVgrN2J0V3RuMGJTQ1RabzB3ZnIxNi9IeHh4L2o1TW1US0NrcGdVcWx3c2lSSS9IM3YvL2Q3T05SL2FUUUdmcHJKRmtxTEN6RS9mdjM5Vk51R1d0RjFXcTFvZ24wMjdkdmI5SWEzaWtwS1lMdHRtM2JvbEdqUnZydHF0OTZuWjJkYmRwdG9iQ3dVTlN2eWR6K1hjbkp5ZWpmdjc5TmxnMnNHQ2duSlRFeEVmNysva2FYU2p4NjlLaGd1MWV2WHZxVnhXN2R1b1dOR3pmaWxWZGVxYlhSd3pxZERocU5CbHF0RmpxZERqcWREa3Fsa2tzc2txeVZscGFLWmdQdzlQUzBhbnE1eTVjdnc4SEJBWTZPamxDcFZIQjFkYlZvK2l3NWtGdTlvTlZxOGVEQmd3YjlPM2xZTWJ3U0VSRVJrV3hZUDBTWmlJaUlpS2lXTUx3U0VSRVJrV3d3dkJJUkVSR1JiREM4RWhFUkVaRnNNTHdTRVJFUmtXd3d2QklSRVJHUmJEQzhFaEVSRVpGc01Md1NFUkVSa1d3d3ZCSVJFUkdSYkRDOEVoRVJFWkZzTUx3U0VSRVJrV3d3dkJJUkVSR1JiREM4RWhFUkVaRnNNTHdTRVJFUmtXd3d2QklSRVJHUmJEQzhFaEVSRVpGc01Md1NFUkVSa1d3d3ZCSVJFUkdSYkRDOEVoRVJFWkZzTUx3U0VSRVJrV3d3dkJJUkVSR1JiREM4RWhFUkVaRnNNTHdTRVJFUmtXd3d2QklSRVJHUmJEQzhFaEVSRVpGc01Md1NFUkVSa1d3d3ZCSVJFUkdSYkRDOEVoRVJFWkZzTUx3U0VSRVJrV3d3dkJJUkVSR1JiREM4RWhFUkVaRnNNTHdTRVJFUmtXd3d2QklSRVJHUmJEQzhFaEVSRVpGc01Md1NFUkVSa1d3d3ZCSVJFUkdSYkRDOEVoRVJFWkZzTUx3U0VSRVJrV3d3dkJJUkVSR1JiREM4RWhFUkVaRnNNTHdTRVJFUmtXd3d2QklSRVJHUmJEQzhFaEVSRVpGc01Md1NFUkVSa1d3d3ZCSVJFUkdSYkRDOEVoRVJFWkZzTUx3U0VSRVJrV3d3dkJJUkVSR1JiREM4RWhFUkVaRnNNTHdTRVJFUmtXd3d2QklSRVJHUmJEQzhFaEVSRVpGc01Md1NFUkVSa1d3d3ZCSVJFUkdSYkRDOEVoRVJFWkZzTUx3U0VSRVJrV3d3dkJJUkVSR1JiUHcvT0NjZDY1REc1d1lBQUFBQVNVVk9SSzVDWUlJPSIsCgkiVGhlbWUiIDogIiIsCgkiVHlwZSIgOiAibWluZCIsCgkiVmVyc2lvbiIgOiAiMTEiCn0K"/>
    </extobj>
  </extobjs>
</s:customData>
</file>

<file path=customXml/itemProps2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WPS 演示</Application>
  <PresentationFormat>宽屏</PresentationFormat>
  <Paragraphs>162</Paragraphs>
  <Slides>18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思源黑体 CN Bold</vt:lpstr>
      <vt:lpstr>思源黑体</vt:lpstr>
      <vt:lpstr>黑体</vt:lpstr>
      <vt:lpstr>微软雅黑</vt:lpstr>
      <vt:lpstr>Source Han Sans CN Normal</vt:lpstr>
      <vt:lpstr>Calibri</vt:lpstr>
      <vt:lpstr>Source Han Sans CN</vt:lpstr>
      <vt:lpstr>Yu Gothic UI</vt:lpstr>
      <vt:lpstr>Montserrat</vt:lpstr>
      <vt:lpstr>思源黑体 CN Normal</vt:lpstr>
      <vt:lpstr>FZHei-B01S</vt:lpstr>
      <vt:lpstr>阿里巴巴普惠体 M</vt:lpstr>
      <vt:lpstr>Arial Unicode MS</vt:lpstr>
      <vt:lpstr>Yu Gothic UI Semilight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M19162</dc:creator>
  <cp:lastModifiedBy>ZCX</cp:lastModifiedBy>
  <cp:revision>117</cp:revision>
  <dcterms:created xsi:type="dcterms:W3CDTF">2022-06-07T07:57:00Z</dcterms:created>
  <dcterms:modified xsi:type="dcterms:W3CDTF">2023-11-23T08:06:37Z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1D1DF0B1D3294CD491F77D2824D6C913_11</vt:lpwstr>
  </property>
  <property fmtid="{D5CDD505-2E9C-101B-9397-08002B2CF9AE}" pid="3" name="KSOProductBuildVer">
    <vt:lpwstr>2052-12.1.0.15712</vt:lpwstr>
  </property>
  <property fmtid="{D5CDD505-2E9C-101B-9397-08002B2CF9AE}" pid="4" name="KSOTemplateUUID">
    <vt:lpwstr>v1.0_mb_yLpHW7NDqDQGI0dhjKS5eg==</vt:lpwstr>
  </property>
</Properties>
</file>