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4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微信图片_202302170834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269875"/>
            <a:ext cx="9144000" cy="1592580"/>
          </a:xfrm>
        </p:spPr>
        <p:txBody>
          <a:bodyPr>
            <a:normAutofit fontScale="90000"/>
          </a:bodyPr>
          <a:p>
            <a:br>
              <a:rPr lang="zh-CN" altLang="en-US">
                <a:sym typeface="+mn-ea"/>
              </a:rPr>
            </a:br>
            <a:r>
              <a:rPr lang="zh-CN" altLang="en-US" sz="4445">
                <a:sym typeface="+mn-ea"/>
              </a:rPr>
              <a:t>《学前卫生学基础》导学方案</a:t>
            </a:r>
            <a:br>
              <a:rPr lang="zh-CN" altLang="en-US" sz="4445">
                <a:sym typeface="+mn-ea"/>
              </a:rPr>
            </a:br>
            <a:br>
              <a:rPr lang="zh-CN" altLang="en-US" sz="4445">
                <a:sym typeface="+mn-ea"/>
              </a:rPr>
            </a:br>
            <a:r>
              <a:rPr lang="zh-CN" altLang="en-US" sz="2800">
                <a:sym typeface="+mn-ea"/>
              </a:rPr>
              <a:t>绥德继续教育服务中心  高晓瑞</a:t>
            </a:r>
            <a:endParaRPr lang="zh-CN" altLang="en-US" sz="2800">
              <a:sym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2078990"/>
            <a:ext cx="9144000" cy="4041140"/>
          </a:xfrm>
        </p:spPr>
        <p:txBody>
          <a:bodyPr/>
          <a:p>
            <a:pPr algn="l"/>
            <a:r>
              <a:rPr lang="en-US" altLang="zh-CN" sz="3600">
                <a:sym typeface="+mn-ea"/>
              </a:rPr>
              <a:t>1</a:t>
            </a:r>
            <a:r>
              <a:rPr lang="zh-CN" altLang="en-US" sz="3600">
                <a:sym typeface="+mn-ea"/>
              </a:rPr>
              <a:t>、</a:t>
            </a:r>
            <a:r>
              <a:rPr lang="en-US" altLang="zh-CN" sz="3600">
                <a:sym typeface="+mn-ea"/>
              </a:rPr>
              <a:t>“</a:t>
            </a:r>
            <a:r>
              <a:rPr lang="zh-CN" altLang="en-US" sz="3600">
                <a:sym typeface="+mn-ea"/>
              </a:rPr>
              <a:t>一网一平台</a:t>
            </a:r>
            <a:r>
              <a:rPr lang="en-US" altLang="zh-CN" sz="3600">
                <a:sym typeface="+mn-ea"/>
              </a:rPr>
              <a:t>”</a:t>
            </a:r>
            <a:r>
              <a:rPr lang="zh-CN" altLang="en-US" sz="3600">
                <a:sym typeface="+mn-ea"/>
              </a:rPr>
              <a:t>登录步骤</a:t>
            </a:r>
            <a:endParaRPr lang="zh-CN" altLang="en-US" sz="3600"/>
          </a:p>
          <a:p>
            <a:pPr algn="l"/>
            <a:r>
              <a:rPr lang="en-US" altLang="zh-CN" sz="3600">
                <a:sym typeface="+mn-ea"/>
              </a:rPr>
              <a:t>2</a:t>
            </a:r>
            <a:r>
              <a:rPr lang="zh-CN" altLang="en-US" sz="3600">
                <a:sym typeface="+mn-ea"/>
              </a:rPr>
              <a:t>、课程考核方式</a:t>
            </a:r>
            <a:endParaRPr lang="zh-CN" altLang="en-US" sz="3600"/>
          </a:p>
          <a:p>
            <a:pPr algn="l"/>
            <a:r>
              <a:rPr lang="en-US" altLang="zh-CN" sz="3600">
                <a:sym typeface="+mn-ea"/>
              </a:rPr>
              <a:t>3</a:t>
            </a:r>
            <a:r>
              <a:rPr lang="zh-CN" altLang="en-US" sz="3600">
                <a:sym typeface="+mn-ea"/>
              </a:rPr>
              <a:t>、学习方法步骤</a:t>
            </a:r>
            <a:endParaRPr lang="zh-CN" altLang="en-US" sz="3600"/>
          </a:p>
          <a:p>
            <a:pPr algn="l"/>
            <a:r>
              <a:rPr lang="en-US" altLang="zh-CN" sz="3600">
                <a:sym typeface="+mn-ea"/>
              </a:rPr>
              <a:t>4</a:t>
            </a:r>
            <a:r>
              <a:rPr lang="zh-CN" altLang="en-US" sz="3600">
                <a:sym typeface="+mn-ea"/>
              </a:rPr>
              <a:t>、查看</a:t>
            </a:r>
            <a:r>
              <a:rPr lang="en-US" altLang="zh-CN" sz="3600">
                <a:sym typeface="+mn-ea"/>
              </a:rPr>
              <a:t>“</a:t>
            </a:r>
            <a:r>
              <a:rPr lang="zh-CN" altLang="en-US" sz="3600">
                <a:sym typeface="+mn-ea"/>
              </a:rPr>
              <a:t>导学助学</a:t>
            </a:r>
            <a:r>
              <a:rPr lang="en-US" altLang="zh-CN" sz="3600">
                <a:sym typeface="+mn-ea"/>
              </a:rPr>
              <a:t>”</a:t>
            </a:r>
            <a:r>
              <a:rPr lang="zh-CN" altLang="en-US" sz="3600">
                <a:sym typeface="+mn-ea"/>
              </a:rPr>
              <a:t>资料方法</a:t>
            </a:r>
            <a:endParaRPr lang="zh-CN" altLang="en-US" sz="3600"/>
          </a:p>
          <a:p>
            <a:pPr algn="l"/>
            <a:r>
              <a:rPr lang="en-US" altLang="zh-CN" sz="3600">
                <a:sym typeface="+mn-ea"/>
              </a:rPr>
              <a:t>5</a:t>
            </a:r>
            <a:r>
              <a:rPr lang="zh-CN" altLang="en-US" sz="3600">
                <a:sym typeface="+mn-ea"/>
              </a:rPr>
              <a:t>、导学教师联系方式</a:t>
            </a:r>
            <a:endParaRPr lang="zh-CN" altLang="en-US"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微信图片_202302170834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64515" y="357505"/>
            <a:ext cx="10103485" cy="1302385"/>
          </a:xfrm>
        </p:spPr>
        <p:txBody>
          <a:bodyPr>
            <a:normAutofit/>
          </a:bodyPr>
          <a:p>
            <a:pPr algn="l"/>
            <a:r>
              <a:rPr lang="zh-CN" altLang="en-US" sz="4000">
                <a:sym typeface="+mn-ea"/>
              </a:rPr>
              <a:t>五、辅导教师联系方式</a:t>
            </a:r>
            <a:endParaRPr lang="zh-CN" altLang="en-US" sz="4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64515" y="1659890"/>
            <a:ext cx="10103485" cy="3597910"/>
          </a:xfrm>
        </p:spPr>
        <p:txBody>
          <a:bodyPr>
            <a:normAutofit/>
          </a:bodyPr>
          <a:p>
            <a:pPr algn="l"/>
            <a:r>
              <a:rPr lang="zh-CN" altLang="en-US" sz="3600">
                <a:sym typeface="+mn-ea"/>
              </a:rPr>
              <a:t>辅 导 教 师：高晓瑞</a:t>
            </a:r>
            <a:endParaRPr lang="zh-CN" altLang="en-US" sz="3600"/>
          </a:p>
          <a:p>
            <a:pPr algn="l"/>
            <a:r>
              <a:rPr lang="zh-CN" altLang="en-US" sz="3600">
                <a:sym typeface="+mn-ea"/>
              </a:rPr>
              <a:t>电 话：15929195184（微信同号）</a:t>
            </a:r>
            <a:endParaRPr lang="zh-CN" altLang="en-US" sz="3600"/>
          </a:p>
          <a:p>
            <a:pPr algn="l"/>
            <a:r>
              <a:rPr lang="zh-CN" altLang="en-US" sz="3600">
                <a:sym typeface="+mn-ea"/>
              </a:rPr>
              <a:t>Q Q号：469954345</a:t>
            </a:r>
            <a:endParaRPr lang="zh-CN" altLang="en-US" sz="3600"/>
          </a:p>
          <a:p>
            <a:pPr algn="l"/>
            <a:r>
              <a:rPr lang="zh-CN" altLang="en-US" sz="3600">
                <a:sym typeface="+mn-ea"/>
              </a:rPr>
              <a:t>邮　箱：469954345@qq.com</a:t>
            </a:r>
            <a:endParaRPr lang="zh-CN" altLang="en-US"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微信图片_202302170834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一、登录“国家开放大学一网一平台”步骤</a:t>
            </a:r>
            <a:br>
              <a:rPr lang="zh-CN" altLang="en-US">
                <a:sym typeface="+mn-ea"/>
              </a:rPr>
            </a:br>
            <a:r>
              <a:rPr lang="zh-CN" altLang="en-US" sz="3110">
                <a:sym typeface="+mn-ea"/>
              </a:rPr>
              <a:t>1、登录国家开放大学网站，网址：http://one.ouchn.cn/</a:t>
            </a:r>
            <a:endParaRPr lang="zh-CN" altLang="en-US" sz="3110"/>
          </a:p>
        </p:txBody>
      </p:sp>
      <p:pic>
        <p:nvPicPr>
          <p:cNvPr id="4" name="内容占位符 3" descr="微信图片_2023021708341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7580" y="1825625"/>
            <a:ext cx="7735570" cy="4351655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13765" y="1690370"/>
            <a:ext cx="10804525" cy="47574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微信图片_2023021708341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68670"/>
          </a:xfrm>
        </p:spPr>
        <p:txBody>
          <a:bodyPr>
            <a:normAutofit/>
          </a:bodyPr>
          <a:p>
            <a:r>
              <a:rPr lang="zh-CN" altLang="en-US" sz="4000">
                <a:sym typeface="+mn-ea"/>
              </a:rPr>
              <a:t>二、课程考核方式</a:t>
            </a:r>
            <a:br>
              <a:rPr lang="zh-CN" altLang="en-US" sz="4000">
                <a:sym typeface="+mn-ea"/>
              </a:rPr>
            </a:br>
            <a:r>
              <a:rPr lang="zh-CN" altLang="en-US" sz="3600">
                <a:sym typeface="+mn-ea"/>
              </a:rPr>
              <a:t>本课程的考核包括形成性考核和终结性考试两个部分。</a:t>
            </a:r>
            <a:br>
              <a:rPr lang="zh-CN" altLang="en-US" sz="3600">
                <a:sym typeface="+mn-ea"/>
              </a:rPr>
            </a:br>
            <a:r>
              <a:rPr lang="zh-CN" altLang="en-US" sz="3600">
                <a:sym typeface="+mn-ea"/>
              </a:rPr>
              <a:t>（一）形成性考核形成性考核成绩占课程总成绩的50%。形成性考核采用在线形式，若不具备在线条件，可下载纸质文件。共计四次作业。各作业分为选择题、判断题两个部分。</a:t>
            </a:r>
            <a:br>
              <a:rPr lang="zh-CN" altLang="en-US" sz="3600">
                <a:sym typeface="+mn-ea"/>
              </a:rPr>
            </a:br>
            <a:r>
              <a:rPr lang="zh-CN" altLang="en-US" sz="3600">
                <a:sym typeface="+mn-ea"/>
              </a:rPr>
              <a:t>（二）终结性考试终结性考试为闭卷笔试，考试成绩占总成绩的50%。</a:t>
            </a:r>
            <a:br>
              <a:rPr lang="zh-CN" altLang="en-US" sz="3600">
                <a:sym typeface="+mn-ea"/>
              </a:rPr>
            </a:br>
            <a:endParaRPr lang="zh-CN" altLang="en-US" sz="3600"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微信图片_202302170834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20345"/>
            <a:ext cx="10515600" cy="1470660"/>
          </a:xfrm>
        </p:spPr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三、学习方法步骤</a:t>
            </a:r>
            <a:br>
              <a:rPr lang="zh-CN" altLang="en-US">
                <a:sym typeface="+mn-ea"/>
              </a:rPr>
            </a:br>
            <a:r>
              <a:rPr lang="en-US" altLang="zh-CN" sz="3555">
                <a:sym typeface="+mn-ea"/>
              </a:rPr>
              <a:t>1</a:t>
            </a:r>
            <a:r>
              <a:rPr lang="zh-CN" altLang="en-US" sz="3555">
                <a:sym typeface="+mn-ea"/>
              </a:rPr>
              <a:t>、选择《学前卫生学基础》点击“去学习，就可以进行网上学习了</a:t>
            </a:r>
            <a:endParaRPr lang="zh-CN" altLang="en-US" sz="3555"/>
          </a:p>
        </p:txBody>
      </p:sp>
      <p:pic>
        <p:nvPicPr>
          <p:cNvPr id="8" name="图片 7" descr="微信图片_202311161635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80" y="1615440"/>
            <a:ext cx="10862945" cy="47415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微信图片_202302170834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600">
                <a:sym typeface="+mn-ea"/>
              </a:rPr>
              <a:t>2</a:t>
            </a:r>
            <a:r>
              <a:rPr lang="zh-CN" altLang="en-US" sz="3600">
                <a:sym typeface="+mn-ea"/>
              </a:rPr>
              <a:t>、点击</a:t>
            </a:r>
            <a:r>
              <a:rPr lang="en-US" altLang="zh-CN" sz="3600">
                <a:sym typeface="+mn-ea"/>
              </a:rPr>
              <a:t>“</a:t>
            </a:r>
            <a:r>
              <a:rPr lang="zh-CN" altLang="en-US" sz="3600">
                <a:sym typeface="+mn-ea"/>
              </a:rPr>
              <a:t>目录</a:t>
            </a:r>
            <a:r>
              <a:rPr lang="en-US" altLang="zh-CN" sz="3600">
                <a:sym typeface="+mn-ea"/>
              </a:rPr>
              <a:t>”</a:t>
            </a:r>
            <a:r>
              <a:rPr lang="zh-CN" altLang="en-US" sz="3600">
                <a:sym typeface="+mn-ea"/>
              </a:rPr>
              <a:t>进入学习环节</a:t>
            </a:r>
            <a:endParaRPr lang="zh-CN" altLang="en-US" sz="3600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265" y="1419225"/>
            <a:ext cx="10211435" cy="49707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微信图片_202302170834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 sz="3555">
                <a:sym typeface="+mn-ea"/>
              </a:rPr>
              <a:t>3</a:t>
            </a:r>
            <a:r>
              <a:rPr lang="zh-CN" altLang="en-US" sz="3555">
                <a:sym typeface="+mn-ea"/>
              </a:rPr>
              <a:t>、在国开平台中，进入课程学习后，点击页面区“形考任务”。依次完成形成性考核一、形成性考核二、形成性考核三、形成性考核四。</a:t>
            </a:r>
            <a:endParaRPr lang="zh-CN" altLang="en-US" sz="3555">
              <a:sym typeface="+mn-ea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835" y="1825625"/>
            <a:ext cx="10407650" cy="45834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微信图片_202302170834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42975" y="192405"/>
            <a:ext cx="10480040" cy="2573655"/>
          </a:xfrm>
        </p:spPr>
        <p:txBody>
          <a:bodyPr>
            <a:normAutofit/>
          </a:bodyPr>
          <a:p>
            <a:pPr algn="l"/>
            <a:r>
              <a:rPr lang="en-US" altLang="zh-CN" sz="3110">
                <a:sym typeface="+mn-ea"/>
              </a:rPr>
              <a:t>4</a:t>
            </a:r>
            <a:r>
              <a:rPr lang="zh-CN" altLang="en-US" sz="3110">
                <a:sym typeface="+mn-ea"/>
              </a:rPr>
              <a:t>、在</a:t>
            </a:r>
            <a:r>
              <a:rPr lang="en-US" altLang="zh-CN" sz="3110">
                <a:sym typeface="+mn-ea"/>
              </a:rPr>
              <a:t>“</a:t>
            </a:r>
            <a:r>
              <a:rPr lang="zh-CN" altLang="en-US" sz="3110">
                <a:sym typeface="+mn-ea"/>
              </a:rPr>
              <a:t>讨论</a:t>
            </a:r>
            <a:r>
              <a:rPr lang="en-US" altLang="zh-CN" sz="3110">
                <a:sym typeface="+mn-ea"/>
              </a:rPr>
              <a:t>”</a:t>
            </a:r>
            <a:r>
              <a:rPr lang="zh-CN" altLang="en-US" sz="3110">
                <a:sym typeface="+mn-ea"/>
              </a:rPr>
              <a:t>区发布帖子，内容包括但不限于发布本科程的知识、对所学知识的疑问以及学习平台操作中存在的问题，不要发布例如：“好好学习”、“加油”、“努力”等无效帖子。期末评阅作业时，根据发帖质量酌情考虑增减适量形考分数。</a:t>
            </a:r>
            <a:endParaRPr lang="zh-CN" altLang="en-US" sz="311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545" y="2652395"/>
            <a:ext cx="10582275" cy="37528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微信图片_202302170834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96925" y="201930"/>
            <a:ext cx="9871075" cy="2058670"/>
          </a:xfrm>
        </p:spPr>
        <p:txBody>
          <a:bodyPr>
            <a:normAutofit fontScale="90000"/>
          </a:bodyPr>
          <a:p>
            <a:pPr algn="l"/>
            <a:r>
              <a:rPr lang="zh-CN" altLang="en-US" sz="4445">
                <a:sym typeface="+mn-ea"/>
              </a:rPr>
              <a:t>四、在“榆林市开放大学”网站查看导学助学资料（作业参考答案）</a:t>
            </a:r>
            <a:br>
              <a:rPr lang="zh-CN" altLang="en-US" sz="3110">
                <a:sym typeface="+mn-ea"/>
              </a:rPr>
            </a:br>
            <a:r>
              <a:rPr lang="zh-CN" altLang="en-US" sz="3110">
                <a:sym typeface="+mn-ea"/>
              </a:rPr>
              <a:t>1、登录榆林市开放大学网站：http://yl.sxrtvu.edu/index.htm。点击主页面区的“导学助学”模块。</a:t>
            </a:r>
            <a:endParaRPr lang="zh-CN" altLang="en-US" sz="3110">
              <a:sym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-2147482591" descr="f0f32b844ca200c01bb83117885364b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67690" y="2527935"/>
            <a:ext cx="10745470" cy="4191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微信图片_202302170834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1355" y="144145"/>
            <a:ext cx="9986645" cy="897255"/>
          </a:xfrm>
        </p:spPr>
        <p:txBody>
          <a:bodyPr>
            <a:normAutofit/>
          </a:bodyPr>
          <a:p>
            <a:r>
              <a:rPr lang="zh-CN" altLang="en-US" sz="3600">
                <a:sym typeface="+mn-ea"/>
              </a:rPr>
              <a:t>2、“信息搜索栏”输入课程名称或者课程ID号</a:t>
            </a:r>
            <a:endParaRPr lang="zh-CN" altLang="en-US" sz="36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-2147482590" descr="26ba0daf805d82d24bc5d414656c57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41325" y="1257935"/>
            <a:ext cx="10506710" cy="5060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OWVhY2FkNTY0NzAwOGUzMTI1NTZiZGEzZjNlZjFlZDc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700</Words>
  <Application>WPS 演示</Application>
  <PresentationFormat>宽屏</PresentationFormat>
  <Paragraphs>31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Arial Unicode MS</vt:lpstr>
      <vt:lpstr>Calibri</vt:lpstr>
      <vt:lpstr>微软雅黑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33123</dc:creator>
  <cp:lastModifiedBy>一路有你</cp:lastModifiedBy>
  <cp:revision>9</cp:revision>
  <dcterms:created xsi:type="dcterms:W3CDTF">2023-11-16T07:53:00Z</dcterms:created>
  <dcterms:modified xsi:type="dcterms:W3CDTF">2023-11-16T08:46:36Z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3C3FCDA8AD5944019FF5754312700BD3_12</vt:lpwstr>
  </property>
  <property fmtid="{D5CDD505-2E9C-101B-9397-08002B2CF9AE}" pid="3" name="KSOProductBuildVer">
    <vt:lpwstr>2052-12.1.0.15712</vt:lpwstr>
  </property>
</Properties>
</file>