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07770" y="135255"/>
            <a:ext cx="9460230" cy="1937385"/>
          </a:xfrm>
        </p:spPr>
        <p:txBody>
          <a:bodyPr>
            <a:normAutofit fontScale="90000"/>
          </a:bodyPr>
          <a:p>
            <a:br>
              <a:rPr lang="zh-CN" altLang="en-US" sz="4890">
                <a:sym typeface="+mn-ea"/>
              </a:rPr>
            </a:br>
            <a:br>
              <a:rPr lang="zh-CN" altLang="en-US" sz="4890">
                <a:sym typeface="+mn-ea"/>
              </a:rPr>
            </a:br>
            <a:r>
              <a:rPr lang="zh-CN" altLang="en-US" sz="4445">
                <a:sym typeface="+mn-ea"/>
              </a:rPr>
              <a:t>《学前儿童科学教育活动指导》导学方案</a:t>
            </a:r>
            <a:br>
              <a:rPr lang="zh-CN" altLang="en-US" sz="4445">
                <a:sym typeface="+mn-ea"/>
              </a:rPr>
            </a:br>
            <a:br>
              <a:rPr lang="zh-CN" altLang="en-US">
                <a:sym typeface="+mn-ea"/>
              </a:rPr>
            </a:br>
            <a:r>
              <a:rPr lang="zh-CN" altLang="en-US" sz="3110">
                <a:sym typeface="+mn-ea"/>
              </a:rPr>
              <a:t>绥德继续教育服务中心  高晓瑞</a:t>
            </a:r>
            <a:endParaRPr lang="zh-CN" altLang="en-US" sz="311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18130" y="2283460"/>
            <a:ext cx="7849870" cy="2974340"/>
          </a:xfrm>
        </p:spPr>
        <p:txBody>
          <a:bodyPr>
            <a:noAutofit/>
          </a:bodyPr>
          <a:p>
            <a:pPr algn="l"/>
            <a:r>
              <a:rPr lang="en-US" altLang="zh-CN" sz="4000">
                <a:sym typeface="+mn-ea"/>
              </a:rPr>
              <a:t>1</a:t>
            </a:r>
            <a:r>
              <a:rPr lang="zh-CN" altLang="en-US" sz="4000">
                <a:sym typeface="+mn-ea"/>
              </a:rPr>
              <a:t>、</a:t>
            </a:r>
            <a:r>
              <a:rPr lang="en-US" altLang="zh-CN" sz="4000">
                <a:sym typeface="+mn-ea"/>
              </a:rPr>
              <a:t>“</a:t>
            </a:r>
            <a:r>
              <a:rPr lang="zh-CN" altLang="en-US" sz="4000">
                <a:sym typeface="+mn-ea"/>
              </a:rPr>
              <a:t>一网一平台</a:t>
            </a:r>
            <a:r>
              <a:rPr lang="en-US" altLang="zh-CN" sz="4000">
                <a:sym typeface="+mn-ea"/>
              </a:rPr>
              <a:t>”</a:t>
            </a:r>
            <a:r>
              <a:rPr lang="zh-CN" altLang="en-US" sz="4000">
                <a:sym typeface="+mn-ea"/>
              </a:rPr>
              <a:t>登录步骤</a:t>
            </a:r>
            <a:endParaRPr lang="zh-CN" altLang="en-US" sz="4000"/>
          </a:p>
          <a:p>
            <a:pPr algn="l"/>
            <a:r>
              <a:rPr lang="en-US" altLang="zh-CN" sz="4000">
                <a:sym typeface="+mn-ea"/>
              </a:rPr>
              <a:t>2</a:t>
            </a:r>
            <a:r>
              <a:rPr lang="zh-CN" altLang="en-US" sz="4000">
                <a:sym typeface="+mn-ea"/>
              </a:rPr>
              <a:t>、课程考核方式</a:t>
            </a:r>
            <a:endParaRPr lang="zh-CN" altLang="en-US" sz="4000"/>
          </a:p>
          <a:p>
            <a:pPr algn="l"/>
            <a:r>
              <a:rPr lang="en-US" altLang="zh-CN" sz="4000">
                <a:sym typeface="+mn-ea"/>
              </a:rPr>
              <a:t>3</a:t>
            </a:r>
            <a:r>
              <a:rPr lang="zh-CN" altLang="en-US" sz="4000">
                <a:sym typeface="+mn-ea"/>
              </a:rPr>
              <a:t>、学习方法步骤</a:t>
            </a:r>
            <a:endParaRPr lang="zh-CN" altLang="en-US" sz="4000"/>
          </a:p>
          <a:p>
            <a:pPr algn="l"/>
            <a:r>
              <a:rPr lang="en-US" altLang="zh-CN" sz="4000">
                <a:sym typeface="+mn-ea"/>
              </a:rPr>
              <a:t>4</a:t>
            </a:r>
            <a:r>
              <a:rPr lang="zh-CN" altLang="en-US" sz="4000">
                <a:sym typeface="+mn-ea"/>
              </a:rPr>
              <a:t>、查看</a:t>
            </a:r>
            <a:r>
              <a:rPr lang="en-US" altLang="zh-CN" sz="4000">
                <a:sym typeface="+mn-ea"/>
              </a:rPr>
              <a:t>“</a:t>
            </a:r>
            <a:r>
              <a:rPr lang="zh-CN" altLang="en-US" sz="4000">
                <a:sym typeface="+mn-ea"/>
              </a:rPr>
              <a:t>导学助学</a:t>
            </a:r>
            <a:r>
              <a:rPr lang="en-US" altLang="zh-CN" sz="4000">
                <a:sym typeface="+mn-ea"/>
              </a:rPr>
              <a:t>”</a:t>
            </a:r>
            <a:r>
              <a:rPr lang="zh-CN" altLang="en-US" sz="4000">
                <a:sym typeface="+mn-ea"/>
              </a:rPr>
              <a:t>资料方法</a:t>
            </a:r>
            <a:endParaRPr lang="zh-CN" altLang="en-US" sz="4000"/>
          </a:p>
          <a:p>
            <a:pPr algn="l"/>
            <a:r>
              <a:rPr lang="en-US" altLang="zh-CN" sz="4000">
                <a:sym typeface="+mn-ea"/>
              </a:rPr>
              <a:t>5</a:t>
            </a:r>
            <a:r>
              <a:rPr lang="zh-CN" altLang="en-US" sz="4000">
                <a:sym typeface="+mn-ea"/>
              </a:rPr>
              <a:t>、导学教师联系方式</a:t>
            </a:r>
            <a:endParaRPr lang="zh-CN" altLang="en-US" sz="4000"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30217083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6100" y="328930"/>
            <a:ext cx="10121900" cy="1098550"/>
          </a:xfrm>
        </p:spPr>
        <p:txBody>
          <a:bodyPr/>
          <a:p>
            <a:pPr algn="l"/>
            <a:r>
              <a:rPr lang="zh-CN" altLang="en-US" sz="4000">
                <a:sym typeface="+mn-ea"/>
              </a:rPr>
              <a:t>五、辅导教师联系方式</a:t>
            </a:r>
            <a:endParaRPr lang="zh-CN" altLang="en-US" sz="4000">
              <a:sym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115" y="1427480"/>
            <a:ext cx="9239885" cy="3830320"/>
          </a:xfrm>
        </p:spPr>
        <p:txBody>
          <a:bodyPr>
            <a:normAutofit/>
          </a:bodyPr>
          <a:p>
            <a:pPr algn="l"/>
            <a:r>
              <a:rPr lang="zh-CN" altLang="en-US" sz="3200">
                <a:sym typeface="+mn-ea"/>
              </a:rPr>
              <a:t>辅 导 教 师：高晓瑞</a:t>
            </a:r>
            <a:endParaRPr lang="zh-CN" altLang="en-US" sz="3200"/>
          </a:p>
          <a:p>
            <a:pPr algn="l"/>
            <a:r>
              <a:rPr lang="zh-CN" altLang="en-US" sz="3200">
                <a:sym typeface="+mn-ea"/>
              </a:rPr>
              <a:t>电 话：15929195184（微信同号）</a:t>
            </a:r>
            <a:endParaRPr lang="zh-CN" altLang="en-US" sz="3200"/>
          </a:p>
          <a:p>
            <a:pPr algn="l"/>
            <a:r>
              <a:rPr lang="zh-CN" altLang="en-US" sz="3200">
                <a:sym typeface="+mn-ea"/>
              </a:rPr>
              <a:t>Q Q号：469954345</a:t>
            </a:r>
            <a:endParaRPr lang="zh-CN" altLang="en-US" sz="3200"/>
          </a:p>
          <a:p>
            <a:pPr algn="l"/>
            <a:r>
              <a:rPr lang="zh-CN" altLang="en-US" sz="3200">
                <a:sym typeface="+mn-ea"/>
              </a:rPr>
              <a:t>邮　箱：469954345@qq.com</a:t>
            </a:r>
            <a:endParaRPr lang="zh-CN" altLang="en-US"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 descr="微信图片_2023021708373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7989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一、登录“国家开放大学一网一平台”步骤</a:t>
            </a:r>
            <a:br>
              <a:rPr lang="zh-CN" altLang="en-US">
                <a:sym typeface="+mn-ea"/>
              </a:rPr>
            </a:br>
            <a:r>
              <a:rPr lang="zh-CN" altLang="en-US" sz="3110">
                <a:sym typeface="+mn-ea"/>
              </a:rPr>
              <a:t>1、登录国家开放大学网站，网址：http://one.ouchn.cn/</a:t>
            </a:r>
            <a:endParaRPr lang="zh-CN" altLang="en-US" sz="3110"/>
          </a:p>
        </p:txBody>
      </p:sp>
      <p:pic>
        <p:nvPicPr>
          <p:cNvPr id="5" name="图片 4" descr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92785" y="1575435"/>
            <a:ext cx="10804525" cy="4996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微信图片_20230217083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ym typeface="+mn-ea"/>
              </a:rPr>
              <a:t>二、课程考核方式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本课程的考核包括形成性考核和终结性考试两个部分。形成性考核成绩占课程总成绩的50%，学员必须达到60分及格线，才具有参加终结性考试的资格。形成性考核采用在线形式，共计四次任务。各任务分为客观题和主观题两个部分。客观题部分可多次练习，取最好成绩。主观题只可提交一次，需辅导教师评阅。 终结性考试为闭卷笔试，考试成绩占总成绩的50%，须达60分及格线，否则课程成绩为不合格，不能取得课程学分。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295" y="0"/>
            <a:ext cx="1226629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zh-CN" altLang="en-US">
                <a:sym typeface="+mn-ea"/>
              </a:rPr>
              <a:t>三、学习方法步骤</a:t>
            </a:r>
            <a:br>
              <a:rPr lang="zh-CN" altLang="en-US">
                <a:sym typeface="+mn-ea"/>
              </a:rPr>
            </a:br>
            <a:r>
              <a:rPr lang="en-US" altLang="zh-CN" sz="3110">
                <a:sym typeface="+mn-ea"/>
              </a:rPr>
              <a:t>1</a:t>
            </a:r>
            <a:r>
              <a:rPr lang="zh-CN" altLang="en-US" sz="3110">
                <a:sym typeface="+mn-ea"/>
              </a:rPr>
              <a:t>、选择《学前儿童科学教育活动指导》点击“去学习，就可以进行网上学习了</a:t>
            </a:r>
            <a:endParaRPr lang="zh-CN" altLang="en-US" sz="311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430" y="1691005"/>
            <a:ext cx="9942830" cy="46043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z="3600">
                <a:sym typeface="+mn-ea"/>
              </a:rPr>
              <a:t>2</a:t>
            </a:r>
            <a:r>
              <a:rPr lang="zh-CN" altLang="en-US" sz="3600">
                <a:sym typeface="+mn-ea"/>
              </a:rPr>
              <a:t>、下拉进入学习环节</a:t>
            </a:r>
            <a:endParaRPr lang="zh-CN" altLang="en-US" sz="360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410" y="1247775"/>
            <a:ext cx="8197215" cy="18040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980" y="3051810"/>
            <a:ext cx="7978140" cy="3599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 altLang="zh-CN" sz="3110">
                <a:sym typeface="+mn-ea"/>
              </a:rPr>
              <a:t>3</a:t>
            </a:r>
            <a:r>
              <a:rPr lang="zh-CN" altLang="en-US" sz="3110">
                <a:sym typeface="+mn-ea"/>
              </a:rPr>
              <a:t>、在国开平台中，进入课程学习后，点击页面区“形考任务”。依次完成形成性考核一、形成性考核二、形成性考核三、形成性考核四。</a:t>
            </a:r>
            <a:endParaRPr lang="zh-CN" altLang="en-US" sz="3110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860" y="1825625"/>
            <a:ext cx="9301480" cy="45446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微信图片_20230217083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0050" y="298450"/>
            <a:ext cx="11071860" cy="1798320"/>
          </a:xfrm>
        </p:spPr>
        <p:txBody>
          <a:bodyPr>
            <a:normAutofit fontScale="90000"/>
          </a:bodyPr>
          <a:p>
            <a:pPr algn="l"/>
            <a:r>
              <a:rPr lang="en-US" altLang="zh-CN" sz="3110">
                <a:sym typeface="+mn-ea"/>
              </a:rPr>
              <a:t>4</a:t>
            </a:r>
            <a:r>
              <a:rPr lang="zh-CN" altLang="en-US" sz="3110">
                <a:sym typeface="+mn-ea"/>
              </a:rPr>
              <a:t>、在</a:t>
            </a:r>
            <a:r>
              <a:rPr lang="en-US" altLang="zh-CN" sz="3110">
                <a:sym typeface="+mn-ea"/>
              </a:rPr>
              <a:t>“</a:t>
            </a:r>
            <a:r>
              <a:rPr lang="zh-CN" altLang="en-US" sz="3110">
                <a:sym typeface="+mn-ea"/>
              </a:rPr>
              <a:t>讨论</a:t>
            </a:r>
            <a:r>
              <a:rPr lang="en-US" altLang="zh-CN" sz="3110">
                <a:sym typeface="+mn-ea"/>
              </a:rPr>
              <a:t>”</a:t>
            </a:r>
            <a:r>
              <a:rPr lang="zh-CN" altLang="en-US" sz="3110">
                <a:sym typeface="+mn-ea"/>
              </a:rPr>
              <a:t>区发布帖子，内容包括但不限于发布本科程的知识、对所学知识的疑问以及学习平台操作中存在的问题，不要发布例如：“好好学习”、“加油”、“努力”等无效帖子。期末评阅作业时，根据发帖质量酌情考虑增减适量形考分数。</a:t>
            </a:r>
            <a:endParaRPr lang="zh-CN" altLang="en-US" sz="311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30" y="2096770"/>
            <a:ext cx="10346690" cy="4589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4950" y="85090"/>
            <a:ext cx="11014710" cy="1982470"/>
          </a:xfrm>
        </p:spPr>
        <p:txBody>
          <a:bodyPr>
            <a:normAutofit fontScale="90000"/>
          </a:bodyPr>
          <a:p>
            <a:pPr algn="l"/>
            <a:br>
              <a:rPr lang="zh-CN" altLang="en-US" sz="3110">
                <a:sym typeface="+mn-ea"/>
              </a:rPr>
            </a:br>
            <a:br>
              <a:rPr lang="zh-CN" altLang="en-US" sz="3110">
                <a:sym typeface="+mn-ea"/>
              </a:rPr>
            </a:br>
            <a:br>
              <a:rPr lang="zh-CN" altLang="en-US" sz="3110">
                <a:sym typeface="+mn-ea"/>
              </a:rPr>
            </a:br>
            <a:br>
              <a:rPr lang="zh-CN" altLang="en-US" sz="3110">
                <a:sym typeface="+mn-ea"/>
              </a:rPr>
            </a:br>
            <a:br>
              <a:rPr lang="zh-CN" altLang="en-US" sz="3110">
                <a:sym typeface="+mn-ea"/>
              </a:rPr>
            </a:br>
            <a:br>
              <a:rPr lang="zh-CN" altLang="en-US" sz="3110">
                <a:sym typeface="+mn-ea"/>
              </a:rPr>
            </a:br>
            <a:r>
              <a:rPr lang="zh-CN" altLang="en-US" sz="4445">
                <a:sym typeface="+mn-ea"/>
              </a:rPr>
              <a:t>四、在“榆林市开放大学”网站查看导学助学资料（作业参考答案）</a:t>
            </a:r>
            <a:br>
              <a:rPr lang="zh-CN" altLang="en-US" sz="3110">
                <a:sym typeface="+mn-ea"/>
              </a:rPr>
            </a:br>
            <a:r>
              <a:rPr lang="zh-CN" altLang="en-US" sz="3110">
                <a:sym typeface="+mn-ea"/>
              </a:rPr>
              <a:t>1、登录榆林市开放大学网站：http://yl.sxrtvu.edu/index.htm。点击主页面区的“导学助学”模块。</a:t>
            </a:r>
            <a:endParaRPr lang="zh-CN" altLang="en-US" sz="311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-2147482591" descr="f0f32b844ca200c01bb83117885364b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7690" y="2179320"/>
            <a:ext cx="10745470" cy="4540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微信图片_202302170837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58470" y="125095"/>
            <a:ext cx="10209530" cy="885190"/>
          </a:xfrm>
        </p:spPr>
        <p:txBody>
          <a:bodyPr>
            <a:normAutofit/>
          </a:bodyPr>
          <a:p>
            <a:pPr algn="l"/>
            <a:r>
              <a:rPr lang="zh-CN" altLang="en-US" sz="2800">
                <a:sym typeface="+mn-ea"/>
              </a:rPr>
              <a:t>2、“信息搜索栏”输入课程名称或者课程ID号</a:t>
            </a:r>
            <a:endParaRPr lang="zh-CN" altLang="en-US" sz="28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-2147482590" descr="26ba0daf805d82d24bc5d414656c57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41325" y="1257935"/>
            <a:ext cx="10506710" cy="5060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OWVhY2FkNTY0NzAwOGUzMTI1NTZiZGEzZjNlZjFlZDc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WPS 演示</Application>
  <PresentationFormat>宽屏</PresentationFormat>
  <Paragraphs>33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Calibri</vt:lpstr>
      <vt:lpstr>微软雅黑</vt:lpstr>
      <vt:lpstr>Arial Unicode MS</vt:lpstr>
      <vt:lpstr>WPS</vt:lpstr>
      <vt:lpstr>  《学前儿童科学教育活动指导》导学方案  绥德继续教育服务中心  高晓瑞</vt:lpstr>
      <vt:lpstr>一、登录“国家开放大学一网一平台”步骤 1、登录国家开放大学网站，网址：http://one.ouchn.cn/</vt:lpstr>
      <vt:lpstr>二、课程考核方式</vt:lpstr>
      <vt:lpstr>三、学习方法步骤 1、选择《学前儿童科学教育活动指导》点击“去学习，就可以进行网上学习了</vt:lpstr>
      <vt:lpstr>2、下拉进入学习环节</vt:lpstr>
      <vt:lpstr>3、在国开平台中，进入课程学习后，点击页面区“形考任务”。依次完成形成性考核一、形成性考核二、形成性考核三、形成性考核四。</vt:lpstr>
      <vt:lpstr>4、在“讨论”区发布帖子，内容包括但不限于发布本科程的知识、对所学知识的疑问以及学习平台操作中存在的问题，不要发布例如：“好好学习”、“加油”、“努力”等无效帖子。期末评阅作业时，根据发帖质量酌情考虑增减适量形考分数。</vt:lpstr>
      <vt:lpstr>      四、在“榆林市开放大学”网站查看导学助学资料（作业参考答案） 1、登录榆林市开放大学网站：http://yl.sxrtvu.edu/index.htm。点击主页面区的“导学助学”模块。</vt:lpstr>
      <vt:lpstr>2、“信息搜索栏”输入课程名称或者课程ID号</vt:lpstr>
      <vt:lpstr>五、辅导教师联系方式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33123</dc:creator>
  <cp:lastModifiedBy>一路有你</cp:lastModifiedBy>
  <cp:revision>13</cp:revision>
  <dcterms:created xsi:type="dcterms:W3CDTF">2023-11-17T00:50:00Z</dcterms:created>
  <dcterms:modified xsi:type="dcterms:W3CDTF">2023-11-17T02:56:22Z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32B88E5E73CF4AEDA78BB8AB37E39AA0_12</vt:lpwstr>
  </property>
  <property fmtid="{D5CDD505-2E9C-101B-9397-08002B2CF9AE}" pid="3" name="KSOProductBuildVer">
    <vt:lpwstr>2052-12.1.0.15712</vt:lpwstr>
  </property>
</Properties>
</file>