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439" r:id="rId14"/>
    <p:sldId id="294" r:id="rId15"/>
    <p:sldId id="296" r:id="rId16"/>
    <p:sldId id="297" r:id="rId17"/>
    <p:sldId id="298" r:id="rId18"/>
    <p:sldId id="299" r:id="rId19"/>
    <p:sldId id="300" r:id="rId20"/>
    <p:sldId id="303" r:id="rId21"/>
    <p:sldId id="306" r:id="rId22"/>
    <p:sldId id="307" r:id="rId23"/>
    <p:sldId id="308" r:id="rId24"/>
    <p:sldId id="309" r:id="rId25"/>
    <p:sldId id="440" r:id="rId26"/>
    <p:sldId id="310" r:id="rId27"/>
    <p:sldId id="311" r:id="rId28"/>
    <p:sldId id="339" r:id="rId29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25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939F-7794-4A37-A992-C47A38D6DE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31F2-CEF1-476B-8F07-AEF9AE1D92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3F2FB4-74CD-44AB-91B2-2FBEB54DD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D09A72-2F34-4681-A4C6-79949233F0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9.xml"/><Relationship Id="rId2" Type="http://schemas.openxmlformats.org/officeDocument/2006/relationships/image" Target="../media/image13.png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tags" Target="../tags/tag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tags" Target="../tags/tag21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3505200" y="1144905"/>
            <a:ext cx="5029200" cy="26003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81000" y="4653136"/>
            <a:ext cx="8367464" cy="862912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四史通讲</a:t>
            </a:r>
            <a:endParaRPr lang="zh-CN" altLang="en-US" sz="48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67464" cy="768350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主讲教师：霍彩琴</a:t>
            </a:r>
            <a:endParaRPr lang="en-US" altLang="zh-CN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1900" dirty="0">
                <a:solidFill>
                  <a:srgbClr val="FF0000"/>
                </a:solidFill>
                <a:latin typeface="+mj-ea"/>
                <a:ea typeface="+mj-ea"/>
              </a:rPr>
              <a:t>2023</a:t>
            </a:r>
            <a:r>
              <a:rPr lang="zh-CN" altLang="en-US" sz="1900" dirty="0">
                <a:solidFill>
                  <a:srgbClr val="FF0000"/>
                </a:solidFill>
                <a:latin typeface="+mj-ea"/>
                <a:ea typeface="+mj-ea"/>
              </a:rPr>
              <a:t>秋季</a:t>
            </a:r>
            <a:endParaRPr lang="zh-CN" altLang="en-US" sz="19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" y="188595"/>
            <a:ext cx="9091930" cy="451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专题六：中国改革开放和社会主义现代化建设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资本主义从自由到垄断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垄断资本主义的发展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经济全球化及其影响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第二次世界大战后资本主义新变化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国际金融危机以来资本主义的矛盾与冲突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dirty="0"/>
              <a:t>资本主义的历史地位和发展趋势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0U6}98~O~F_X4QMIIH)~3XW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6830" y="2162175"/>
            <a:ext cx="9168130" cy="471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/>
              <a:t>专题七：新时代中国特色社会主义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十月革命的胜利</a:t>
            </a:r>
            <a:r>
              <a:rPr lang="en-US" altLang="zh-CN" dirty="0"/>
              <a:t>——</a:t>
            </a:r>
            <a:r>
              <a:rPr lang="zh-CN" altLang="en-US" dirty="0"/>
              <a:t>社会主义从理想到现实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苏俄新生政权的“内忧外患”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社会主义在苏联一国的实践</a:t>
            </a:r>
            <a:r>
              <a:rPr lang="en-US" altLang="zh-CN" dirty="0"/>
              <a:t>——</a:t>
            </a:r>
            <a:r>
              <a:rPr lang="zh-CN" altLang="en-US" dirty="0"/>
              <a:t>实行战时共产主义政策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社会主义在苏联一国的实践</a:t>
            </a:r>
            <a:r>
              <a:rPr lang="en-US" altLang="zh-CN" dirty="0"/>
              <a:t>——</a:t>
            </a:r>
            <a:r>
              <a:rPr lang="zh-CN" altLang="en-US" dirty="0"/>
              <a:t>实行新经济政策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苏联社会主义建设的奇迹和宣布建成社会主义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dirty="0"/>
              <a:t>社会主义建设的长期性和发展道路的多样性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en-US" dirty="0"/>
              <a:t>科学社会主义一般原则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MMW55C3U{~ZMUEXR3U~AP~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2060575"/>
            <a:ext cx="9182735" cy="474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二，考核方式</a:t>
            </a:r>
            <a:endParaRPr lang="zh-CN" altLang="zh-CN" b="1" dirty="0" smtClean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     </a:t>
            </a:r>
            <a:r>
              <a:rPr lang="zh-CN" altLang="en-US"/>
              <a:t>考核方式及计分方法本课程考核采用100%形成性考核的方式。课程考核成绩须达到60分及以上（及格），方可获得本课程相应学分。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      三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+mn-ea"/>
                <a:ea typeface="+mn-ea"/>
              </a:rPr>
              <a:t>、学习方法引导：</a:t>
            </a:r>
            <a:endParaRPr lang="zh-CN" altLang="en-US" sz="3200" b="1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 smtClean="0"/>
              <a:t>        为了</a:t>
            </a:r>
            <a:r>
              <a:rPr lang="zh-CN" altLang="en-US" sz="2000" dirty="0"/>
              <a:t>便于学员顺利完成任务，特做如下导学方案，供学生学习参考。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      （</a:t>
            </a:r>
            <a:r>
              <a:rPr lang="zh-CN" altLang="en-US" sz="2000" dirty="0">
                <a:solidFill>
                  <a:srgbClr val="FF0000"/>
                </a:solidFill>
              </a:rPr>
              <a:t>一）、网上学习登录方法：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 smtClean="0"/>
              <a:t>         1</a:t>
            </a:r>
            <a:r>
              <a:rPr lang="zh-CN" altLang="en-US" sz="2000" dirty="0"/>
              <a:t>、登录国家开放大学学习网：</a:t>
            </a:r>
            <a:r>
              <a:rPr lang="zh-CN" altLang="zh-CN" sz="2000">
                <a:sym typeface="+mn-ea"/>
              </a:rPr>
              <a:t>https://menhu.pt.ouchn.cn</a:t>
            </a:r>
            <a:r>
              <a:rPr lang="zh-CN" altLang="en-US" sz="2000" dirty="0"/>
              <a:t>，输入用户名（学号）、密码</a:t>
            </a:r>
            <a:r>
              <a:rPr lang="zh-CN" altLang="zh-CN" sz="2000" dirty="0">
                <a:solidFill>
                  <a:srgbClr val="4E3B30"/>
                </a:solidFill>
                <a:latin typeface="+mn-ea"/>
                <a:sym typeface="+mn-ea"/>
              </a:rPr>
              <a:t>（</a:t>
            </a:r>
            <a:r>
              <a:rPr lang="en-US" altLang="zh-CN" sz="2000" dirty="0" err="1" smtClean="0">
                <a:solidFill>
                  <a:srgbClr val="4E3B30"/>
                </a:solidFill>
                <a:latin typeface="+mn-ea"/>
                <a:sym typeface="+mn-ea"/>
              </a:rPr>
              <a:t>Ouchn</a:t>
            </a:r>
            <a:r>
              <a:rPr lang="en-US" altLang="zh-CN" sz="2000" dirty="0">
                <a:solidFill>
                  <a:srgbClr val="4E3B30"/>
                </a:solidFill>
                <a:latin typeface="+mn-ea"/>
                <a:sym typeface="+mn-ea"/>
              </a:rPr>
              <a:t>@+8</a:t>
            </a:r>
            <a:r>
              <a:rPr lang="zh-CN" altLang="en-US" sz="2000" dirty="0" smtClean="0">
                <a:solidFill>
                  <a:srgbClr val="4E3B30"/>
                </a:solidFill>
                <a:latin typeface="+mn-ea"/>
                <a:sym typeface="+mn-ea"/>
              </a:rPr>
              <a:t>位出生年月</a:t>
            </a:r>
            <a:r>
              <a:rPr lang="zh-CN" altLang="en-US" sz="2000" dirty="0">
                <a:solidFill>
                  <a:srgbClr val="4E3B30"/>
                </a:solidFill>
                <a:latin typeface="+mn-ea"/>
                <a:sym typeface="+mn-ea"/>
              </a:rPr>
              <a:t>日</a:t>
            </a:r>
            <a:r>
              <a:rPr lang="zh-CN" altLang="zh-CN" sz="2000" dirty="0" smtClean="0">
                <a:solidFill>
                  <a:srgbClr val="4E3B30"/>
                </a:solidFill>
                <a:latin typeface="+mn-ea"/>
                <a:sym typeface="+mn-ea"/>
              </a:rPr>
              <a:t>）</a:t>
            </a:r>
            <a:r>
              <a:rPr lang="zh-CN" altLang="en-US" sz="2000" dirty="0" smtClean="0">
                <a:solidFill>
                  <a:srgbClr val="4E3B30"/>
                </a:solidFill>
                <a:latin typeface="+mn-ea"/>
                <a:sym typeface="+mn-ea"/>
              </a:rPr>
              <a:t>和验证码</a:t>
            </a:r>
            <a:r>
              <a:rPr lang="zh-CN" altLang="en-US" sz="2000" dirty="0"/>
              <a:t>、点击</a:t>
            </a:r>
            <a:r>
              <a:rPr lang="zh-CN" altLang="en-US" sz="2000" dirty="0" smtClean="0"/>
              <a:t>“登录”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0235" y="2636520"/>
            <a:ext cx="7943215" cy="3763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" y="2636520"/>
            <a:ext cx="9056370" cy="425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3100" dirty="0" smtClean="0">
                <a:latin typeface="+mn-ea"/>
                <a:ea typeface="+mn-ea"/>
              </a:rPr>
            </a:br>
            <a:br>
              <a:rPr lang="en-US" altLang="zh-CN" sz="3100" dirty="0" smtClean="0">
                <a:latin typeface="+mn-ea"/>
                <a:ea typeface="+mn-ea"/>
              </a:rPr>
            </a:br>
            <a:r>
              <a:rPr lang="zh-CN" altLang="en-US" sz="2000" cap="none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（二）、课程学习方法：</a:t>
            </a:r>
            <a:br>
              <a:rPr lang="zh-CN" altLang="en-US" sz="3100" dirty="0">
                <a:effectLst/>
                <a:latin typeface="+mn-ea"/>
                <a:ea typeface="+mn-ea"/>
              </a:rPr>
            </a:br>
            <a:r>
              <a:rPr lang="en-US" altLang="zh-CN" sz="3100" dirty="0">
                <a:effectLst/>
                <a:latin typeface="+mn-ea"/>
                <a:ea typeface="+mn-ea"/>
              </a:rPr>
              <a:t>1</a:t>
            </a:r>
            <a:r>
              <a:rPr lang="zh-CN" altLang="en-US" sz="3100" dirty="0">
                <a:effectLst/>
                <a:latin typeface="+mn-ea"/>
                <a:ea typeface="+mn-ea"/>
              </a:rPr>
              <a:t>、点击</a:t>
            </a:r>
            <a:r>
              <a:rPr lang="en-US" altLang="zh-CN" sz="3100" dirty="0">
                <a:effectLst/>
                <a:latin typeface="+mn-ea"/>
                <a:ea typeface="+mn-ea"/>
              </a:rPr>
              <a:t>《</a:t>
            </a:r>
            <a:r>
              <a:rPr lang="zh-CN" altLang="en-US" sz="3100" dirty="0">
                <a:effectLst/>
                <a:latin typeface="+mn-ea"/>
                <a:ea typeface="+mn-ea"/>
              </a:rPr>
              <a:t>四史通讲</a:t>
            </a:r>
            <a:r>
              <a:rPr lang="en-US" altLang="zh-CN" sz="3100" dirty="0">
                <a:effectLst/>
                <a:latin typeface="+mn-ea"/>
                <a:ea typeface="+mn-ea"/>
              </a:rPr>
              <a:t>》</a:t>
            </a:r>
            <a:r>
              <a:rPr lang="zh-CN" altLang="en-US" sz="3100" dirty="0">
                <a:effectLst/>
                <a:latin typeface="+mn-ea"/>
                <a:ea typeface="+mn-ea"/>
              </a:rPr>
              <a:t>的课程名称或者</a:t>
            </a:r>
            <a:r>
              <a:rPr lang="zh-CN" altLang="en-US" sz="3100" dirty="0" smtClean="0">
                <a:effectLst/>
                <a:latin typeface="+mn-ea"/>
                <a:ea typeface="+mn-ea"/>
              </a:rPr>
              <a:t>“去学习”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7515" y="1844675"/>
            <a:ext cx="8420100" cy="4807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br>
              <a:rPr lang="en-US" altLang="zh-CN" dirty="0" smtClean="0">
                <a:effectLst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2</a:t>
            </a:r>
            <a:r>
              <a:rPr lang="zh-CN" altLang="zh-CN" dirty="0">
                <a:effectLst/>
                <a:latin typeface="+mn-ea"/>
                <a:ea typeface="+mn-ea"/>
              </a:rPr>
              <a:t>、学习任务包括专题</a:t>
            </a:r>
            <a:r>
              <a:rPr lang="en-US" altLang="zh-CN" dirty="0">
                <a:effectLst/>
                <a:latin typeface="+mn-ea"/>
                <a:ea typeface="+mn-ea"/>
              </a:rPr>
              <a:t>1 </a:t>
            </a:r>
            <a:r>
              <a:rPr lang="zh-CN" altLang="zh-CN" dirty="0">
                <a:effectLst/>
                <a:latin typeface="+mn-ea"/>
                <a:ea typeface="+mn-ea"/>
              </a:rPr>
              <a:t>–专题</a:t>
            </a:r>
            <a:r>
              <a:rPr lang="en-US" altLang="zh-CN" dirty="0">
                <a:effectLst/>
                <a:latin typeface="+mn-ea"/>
                <a:ea typeface="+mn-ea"/>
              </a:rPr>
              <a:t>8</a:t>
            </a:r>
            <a:r>
              <a:rPr lang="zh-CN" altLang="zh-CN" dirty="0">
                <a:effectLst/>
                <a:latin typeface="+mn-ea"/>
                <a:ea typeface="+mn-ea"/>
              </a:rPr>
              <a:t>，逐一点开资料进行学习。</a:t>
            </a:r>
            <a:br>
              <a:rPr lang="zh-CN" altLang="zh-CN" dirty="0">
                <a:effectLst/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800" y="1672590"/>
            <a:ext cx="8686800" cy="42875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4" y="1556281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556385"/>
            <a:ext cx="9185275" cy="536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3</a:t>
            </a:r>
            <a:r>
              <a:rPr lang="zh-CN" altLang="zh-CN" dirty="0">
                <a:effectLst/>
                <a:latin typeface="+mn-ea"/>
                <a:ea typeface="+mn-ea"/>
              </a:rPr>
              <a:t>、每个专题均包含“课程视频”“学习材料”“自测练习”“拓展学习”“推荐阅读”。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96481"/>
            <a:ext cx="79928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2C@7DHST178N7XSYKLG9{)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290" y="1553845"/>
            <a:ext cx="9171305" cy="529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4</a:t>
            </a:r>
            <a:r>
              <a:rPr lang="zh-CN" altLang="en-US" dirty="0"/>
              <a:t>、其他专题依次类推。温馨提示：每个</a:t>
            </a:r>
            <a:r>
              <a:rPr lang="zh-CN" dirty="0"/>
              <a:t>专题有一个视频</a:t>
            </a:r>
            <a:r>
              <a:rPr lang="zh-CN" altLang="en-US" dirty="0"/>
              <a:t>，必须挨个学习完才能进入下一阶段的学习。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5</a:t>
            </a:r>
            <a:r>
              <a:rPr lang="zh-CN" altLang="en-US" dirty="0"/>
              <a:t>、日常行为表现：完成分部组织的面授课程、专题讨论及其他任务，</a:t>
            </a:r>
            <a:r>
              <a:rPr dirty="0"/>
              <a:t>自测练习成绩</a:t>
            </a:r>
            <a:r>
              <a:rPr lang="zh-CN" dirty="0"/>
              <a:t>占总成绩的</a:t>
            </a:r>
            <a:r>
              <a:rPr dirty="0"/>
              <a:t>70%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6</a:t>
            </a:r>
            <a:r>
              <a:rPr lang="zh-CN" altLang="en-US" dirty="0" smtClean="0">
                <a:effectLst/>
                <a:latin typeface="+mn-ea"/>
                <a:ea typeface="+mn-ea"/>
              </a:rPr>
              <a:t>、</a:t>
            </a:r>
            <a:r>
              <a:rPr lang="en-US" altLang="zh-CN" dirty="0" smtClean="0">
                <a:effectLst/>
                <a:latin typeface="+mn-ea"/>
                <a:ea typeface="+mn-ea"/>
              </a:rPr>
              <a:t>完成形成性考核任务方法：</a:t>
            </a:r>
            <a:br>
              <a:rPr lang="en-US" altLang="zh-CN" dirty="0" smtClean="0">
                <a:effectLst/>
                <a:latin typeface="+mn-ea"/>
                <a:ea typeface="+mn-ea"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   共有6次专题测验，每个专题进入均需依次学完视频，方可进入“自测练习”。</a:t>
            </a:r>
            <a:br>
              <a:rPr lang="zh-CN" altLang="zh-CN" dirty="0">
                <a:effectLst/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9280" y="1553845"/>
            <a:ext cx="8117205" cy="452628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9" y="1556534"/>
            <a:ext cx="8136904" cy="453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556385"/>
            <a:ext cx="9116060" cy="5300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r>
              <a:rPr lang="en-US" altLang="zh-CN" sz="3110" dirty="0" smtClean="0">
                <a:effectLst/>
                <a:latin typeface="+mn-ea"/>
                <a:ea typeface="+mn-ea"/>
              </a:rPr>
              <a:t>7</a:t>
            </a:r>
            <a:r>
              <a:rPr lang="zh-CN" altLang="zh-CN" sz="3110" dirty="0">
                <a:effectLst/>
                <a:latin typeface="+mn-ea"/>
                <a:ea typeface="+mn-ea"/>
              </a:rPr>
              <a:t>、</a:t>
            </a:r>
            <a:r>
              <a:rPr lang="zh-CN" sz="3110" dirty="0">
                <a:effectLst/>
                <a:latin typeface="+mn-ea"/>
                <a:ea typeface="+mn-ea"/>
              </a:rPr>
              <a:t>登陆分校官网， http://www.ylrtvu.net.cn  点击“导学助学”，通过课程ID号或课程名称查找“导学方案”和课程“参考答案”</a:t>
            </a:r>
            <a:r>
              <a:rPr lang="zh-CN" dirty="0">
                <a:effectLst/>
                <a:latin typeface="+mn-ea"/>
                <a:ea typeface="+mn-ea"/>
              </a:rPr>
              <a:t>。</a:t>
            </a:r>
            <a:br>
              <a:rPr lang="zh-CN" altLang="zh-CN" dirty="0">
                <a:effectLst/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1628775"/>
            <a:ext cx="9109075" cy="549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CN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教学实施方案</a:t>
            </a:r>
            <a:endParaRPr lang="zh-CN" altLang="zh-CN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   一、课程性质及课程内容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</a:t>
            </a:r>
            <a:r>
              <a:rPr lang="zh-CN" altLang="en-US" dirty="0">
                <a:solidFill>
                  <a:srgbClr val="FF0000"/>
                </a:solidFill>
              </a:rPr>
              <a:t>二、考核方式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r>
              <a:rPr lang="zh-CN" altLang="en-US" dirty="0">
                <a:solidFill>
                  <a:srgbClr val="FF0000"/>
                </a:solidFill>
              </a:rPr>
              <a:t>三、学习方法</a:t>
            </a:r>
            <a:r>
              <a:rPr lang="zh-CN" altLang="en-US" dirty="0" smtClean="0">
                <a:solidFill>
                  <a:srgbClr val="FF0000"/>
                </a:solidFill>
              </a:rPr>
              <a:t>引导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</a:rPr>
              <a:t> 四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教师联系方式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 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8</a:t>
            </a:r>
            <a:r>
              <a:rPr lang="zh-CN" altLang="zh-CN" dirty="0">
                <a:effectLst/>
                <a:latin typeface="+mn-ea"/>
                <a:ea typeface="+mn-ea"/>
              </a:rPr>
              <a:t>、自测题点进入测验页面，逐一完成</a:t>
            </a:r>
            <a:r>
              <a:rPr lang="zh-CN" altLang="zh-CN">
                <a:effectLst/>
                <a:latin typeface="+mn-ea"/>
                <a:ea typeface="+mn-ea"/>
              </a:rPr>
              <a:t>测验</a:t>
            </a:r>
            <a:r>
              <a:rPr lang="zh-CN" altLang="zh-CN" smtClean="0">
                <a:effectLst/>
                <a:latin typeface="+mn-ea"/>
                <a:ea typeface="+mn-ea"/>
              </a:rPr>
              <a:t>。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1595" y="1628775"/>
            <a:ext cx="9020175" cy="5206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8</a:t>
            </a:r>
            <a:r>
              <a:rPr lang="zh-CN" altLang="zh-CN" dirty="0">
                <a:effectLst/>
                <a:latin typeface="+mn-ea"/>
                <a:ea typeface="+mn-ea"/>
              </a:rPr>
              <a:t>、测验全部做完后点击</a:t>
            </a:r>
            <a:r>
              <a:rPr lang="zh-CN" altLang="zh-CN" dirty="0" smtClean="0">
                <a:effectLst/>
                <a:latin typeface="+mn-ea"/>
                <a:ea typeface="+mn-ea"/>
              </a:rPr>
              <a:t>“</a:t>
            </a:r>
            <a:r>
              <a:rPr lang="zh-CN" altLang="en-US" dirty="0" smtClean="0">
                <a:effectLst/>
                <a:latin typeface="+mn-ea"/>
                <a:ea typeface="+mn-ea"/>
              </a:rPr>
              <a:t>交卷</a:t>
            </a:r>
            <a:r>
              <a:rPr lang="zh-CN" altLang="zh-CN" dirty="0" smtClean="0">
                <a:effectLst/>
                <a:latin typeface="+mn-ea"/>
                <a:ea typeface="+mn-ea"/>
              </a:rPr>
              <a:t>”</a:t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" y="1048385"/>
            <a:ext cx="9089390" cy="5809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9</a:t>
            </a:r>
            <a:r>
              <a:rPr lang="zh-CN" altLang="zh-CN" dirty="0">
                <a:effectLst/>
                <a:latin typeface="+mn-ea"/>
                <a:ea typeface="+mn-ea"/>
              </a:rPr>
              <a:t>、点击</a:t>
            </a:r>
            <a:r>
              <a:rPr lang="zh-CN" altLang="zh-CN" dirty="0" smtClean="0">
                <a:effectLst/>
                <a:latin typeface="+mn-ea"/>
                <a:ea typeface="+mn-ea"/>
              </a:rPr>
              <a:t>“</a:t>
            </a:r>
            <a:r>
              <a:rPr lang="zh-CN" altLang="en-US" dirty="0" smtClean="0">
                <a:effectLst/>
                <a:latin typeface="+mn-ea"/>
                <a:ea typeface="+mn-ea"/>
              </a:rPr>
              <a:t>确定</a:t>
            </a:r>
            <a:r>
              <a:rPr lang="zh-CN" altLang="zh-CN" dirty="0" smtClean="0">
                <a:effectLst/>
                <a:latin typeface="+mn-ea"/>
                <a:ea typeface="+mn-ea"/>
              </a:rPr>
              <a:t>”</a:t>
            </a:r>
            <a:r>
              <a:rPr lang="zh-CN" altLang="zh-CN" dirty="0">
                <a:effectLst/>
                <a:latin typeface="+mn-ea"/>
                <a:ea typeface="+mn-ea"/>
              </a:rPr>
              <a:t>。</a:t>
            </a:r>
            <a:br>
              <a:rPr lang="zh-CN" altLang="zh-CN" dirty="0">
                <a:effectLst/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9225" y="1101725"/>
            <a:ext cx="8968105" cy="575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br>
              <a:rPr lang="en-US" altLang="zh-CN" dirty="0">
                <a:effectLst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10</a:t>
            </a:r>
            <a:r>
              <a:rPr lang="zh-CN" altLang="zh-CN" dirty="0" smtClean="0">
                <a:effectLst/>
                <a:latin typeface="+mn-ea"/>
                <a:ea typeface="+mn-ea"/>
              </a:rPr>
              <a:t>、</a:t>
            </a:r>
            <a:r>
              <a:rPr lang="zh-CN" altLang="zh-CN" dirty="0">
                <a:effectLst/>
                <a:latin typeface="+mn-ea"/>
                <a:ea typeface="+mn-ea"/>
              </a:rPr>
              <a:t>完成所有形成性考核学习任务，点击页面最下端“期末大作业”，按要求完成。</a:t>
            </a:r>
            <a:br>
              <a:rPr lang="zh-CN" altLang="zh-CN" dirty="0">
                <a:effectLst/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95" y="1556385"/>
            <a:ext cx="9133205" cy="5331460"/>
          </a:xfrm>
          <a:prstGeom prst="rect">
            <a:avLst/>
          </a:prstGeom>
        </p:spPr>
      </p:pic>
      <p:sp>
        <p:nvSpPr>
          <p:cNvPr id="6" name="内容占位符 5"/>
          <p:cNvSpPr/>
          <p:nvPr>
            <p:ph idx="1"/>
          </p:nvPr>
        </p:nvSpPr>
        <p:spPr>
          <a:xfrm>
            <a:off x="127000" y="1615440"/>
            <a:ext cx="9007475" cy="4464685"/>
          </a:xfrm>
        </p:spPr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 dirty="0">
                <a:effectLst/>
                <a:latin typeface="+mn-ea"/>
                <a:ea typeface="+mn-ea"/>
              </a:rPr>
              <a:t>11、查看大作业说明，按要求认真完成！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800" y="1979930"/>
            <a:ext cx="8686800" cy="44596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r>
              <a:rPr lang="en-US" altLang="zh-CN" dirty="0" smtClean="0">
                <a:effectLst/>
                <a:latin typeface="+mn-ea"/>
                <a:ea typeface="+mn-ea"/>
              </a:rPr>
              <a:t>12</a:t>
            </a:r>
            <a:r>
              <a:rPr lang="zh-CN" altLang="zh-CN" dirty="0" smtClean="0">
                <a:effectLst/>
                <a:latin typeface="+mn-ea"/>
                <a:ea typeface="+mn-ea"/>
              </a:rPr>
              <a:t>、</a:t>
            </a:r>
            <a:r>
              <a:rPr lang="zh-CN" altLang="zh-CN" dirty="0">
                <a:effectLst/>
                <a:latin typeface="+mn-ea"/>
                <a:ea typeface="+mn-ea"/>
              </a:rPr>
              <a:t>给出</a:t>
            </a:r>
            <a:r>
              <a:rPr lang="en-US" altLang="zh-CN" dirty="0">
                <a:effectLst/>
                <a:latin typeface="+mn-ea"/>
                <a:ea typeface="+mn-ea"/>
              </a:rPr>
              <a:t>3</a:t>
            </a:r>
            <a:r>
              <a:rPr lang="zh-CN" altLang="zh-CN" dirty="0">
                <a:effectLst/>
                <a:latin typeface="+mn-ea"/>
                <a:ea typeface="+mn-ea"/>
              </a:rPr>
              <a:t>个题目任选一题作答。</a:t>
            </a:r>
            <a:br>
              <a:rPr lang="zh-CN" altLang="zh-CN" dirty="0">
                <a:effectLst/>
                <a:latin typeface="+mn-ea"/>
                <a:ea typeface="+mn-ea"/>
              </a:rPr>
            </a:b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9690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 descr="9WNL_O2E$9U}_RSQD]HTCH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560" y="1553845"/>
            <a:ext cx="9144000" cy="512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 smtClean="0">
                <a:effectLst/>
              </a:rPr>
            </a:br>
            <a:r>
              <a:rPr lang="zh-CN" altLang="zh-CN" dirty="0" smtClean="0">
                <a:effectLst/>
                <a:latin typeface="+mn-ea"/>
                <a:ea typeface="+mn-ea"/>
              </a:rPr>
              <a:t>（</a:t>
            </a:r>
            <a:r>
              <a:rPr lang="zh-CN" altLang="zh-CN" dirty="0">
                <a:effectLst/>
                <a:latin typeface="+mn-ea"/>
                <a:ea typeface="+mn-ea"/>
              </a:rPr>
              <a:t>四）、论坛发帖方法及要求：</a:t>
            </a:r>
            <a:br>
              <a:rPr lang="zh-CN" altLang="zh-CN" dirty="0">
                <a:effectLst/>
                <a:latin typeface="+mn-ea"/>
                <a:ea typeface="+mn-ea"/>
              </a:rPr>
            </a:br>
            <a:r>
              <a:rPr lang="en-US" altLang="zh-CN" dirty="0">
                <a:effectLst/>
                <a:latin typeface="+mn-ea"/>
                <a:ea typeface="+mn-ea"/>
              </a:rPr>
              <a:t>1</a:t>
            </a:r>
            <a:r>
              <a:rPr lang="zh-CN" altLang="zh-CN" dirty="0">
                <a:effectLst/>
                <a:latin typeface="+mn-ea"/>
                <a:ea typeface="+mn-ea"/>
              </a:rPr>
              <a:t>、本课程</a:t>
            </a:r>
            <a:r>
              <a:rPr lang="zh-CN" dirty="0">
                <a:effectLst/>
                <a:latin typeface="+mn-ea"/>
                <a:ea typeface="+mn-ea"/>
              </a:rPr>
              <a:t>点开</a:t>
            </a:r>
            <a:r>
              <a:rPr lang="zh-CN" altLang="zh-CN" dirty="0" smtClean="0">
                <a:effectLst/>
                <a:latin typeface="+mn-ea"/>
                <a:ea typeface="+mn-ea"/>
              </a:rPr>
              <a:t>“</a:t>
            </a:r>
            <a:r>
              <a:rPr lang="zh-CN" altLang="en-US" dirty="0" smtClean="0">
                <a:effectLst/>
                <a:latin typeface="+mn-ea"/>
                <a:ea typeface="+mn-ea"/>
              </a:rPr>
              <a:t>讨论</a:t>
            </a:r>
            <a:r>
              <a:rPr lang="zh-CN" altLang="zh-CN" dirty="0" smtClean="0">
                <a:effectLst/>
                <a:latin typeface="+mn-ea"/>
                <a:ea typeface="+mn-ea"/>
              </a:rPr>
              <a:t>”后，发现不需要发帖</a:t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07950" y="1536065"/>
            <a:ext cx="8971915" cy="5212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CN" sz="32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</a:b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    </a:t>
            </a:r>
            <a:r>
              <a:rPr lang="zh-CN" sz="32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四</a:t>
            </a:r>
            <a:r>
              <a:rPr lang="zh-CN" altLang="zh-CN" sz="3200" b="1" dirty="0">
                <a:solidFill>
                  <a:srgbClr val="FF0000"/>
                </a:solidFill>
                <a:effectLst/>
                <a:latin typeface="+mn-ea"/>
                <a:ea typeface="+mn-ea"/>
              </a:rPr>
              <a:t>、教师联系方式：</a:t>
            </a:r>
            <a:br>
              <a:rPr lang="zh-CN" altLang="zh-CN" sz="3200" b="1" dirty="0">
                <a:solidFill>
                  <a:srgbClr val="FF0000"/>
                </a:solidFill>
                <a:effectLst/>
                <a:latin typeface="+mn-ea"/>
                <a:ea typeface="+mn-ea"/>
              </a:rPr>
            </a:br>
            <a:endParaRPr lang="zh-CN" altLang="en-US" sz="3200" b="1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      霍彩琴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zh-CN" alt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rgbClr val="FF0000"/>
                </a:solidFill>
              </a:rPr>
              <a:t> 电话</a:t>
            </a:r>
            <a:r>
              <a:rPr lang="en-US" altLang="zh-CN" dirty="0">
                <a:solidFill>
                  <a:srgbClr val="FF0000"/>
                </a:solidFill>
              </a:rPr>
              <a:t>:18392273351 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                 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</a:rPr>
              <a:t>  QQ:190872112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br>
              <a:rPr lang="en-US" altLang="zh-CN" b="1" dirty="0" smtClean="0">
                <a:effectLst/>
              </a:rPr>
            </a:br>
            <a:r>
              <a:rPr lang="en-US" altLang="zh-CN" b="1" dirty="0" smtClean="0">
                <a:effectLst/>
              </a:rPr>
              <a:t>       </a:t>
            </a:r>
            <a:r>
              <a:rPr lang="zh-CN" altLang="zh-CN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一</a:t>
            </a:r>
            <a:r>
              <a:rPr lang="zh-CN" altLang="zh-CN" b="1" dirty="0">
                <a:solidFill>
                  <a:srgbClr val="FF0000"/>
                </a:solidFill>
                <a:effectLst/>
                <a:latin typeface="+mn-ea"/>
                <a:ea typeface="+mn-ea"/>
              </a:rPr>
              <a:t>、课程性质及主要内容：</a:t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   1</a:t>
            </a:r>
            <a:r>
              <a:rPr lang="zh-CN" altLang="en-US" dirty="0">
                <a:solidFill>
                  <a:srgbClr val="FF0000"/>
                </a:solidFill>
              </a:rPr>
              <a:t>、课程性质：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rgbClr val="FF0000"/>
              </a:solidFill>
            </a:endParaRPr>
          </a:p>
          <a:p>
            <a:pPr marL="0" algn="l">
              <a:buNone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“四史通讲”是国家开放大学开设的一门通识性思想政治理论课，国家开放大学开放教育所有专业的学生均可学习。和其他思政课相比，“四史通讲”涉及的范围广、内容多，但它同时又是通识课程，所以更加简明扼要、通俗易懂。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    2</a:t>
            </a:r>
            <a:r>
              <a:rPr lang="zh-CN" altLang="en-US" dirty="0">
                <a:solidFill>
                  <a:srgbClr val="FF0000"/>
                </a:solidFill>
              </a:rPr>
              <a:t>、课程内容：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algn="l">
              <a:buNone/>
            </a:pPr>
            <a:r>
              <a:rPr lang="zh-CN" altLang="en-US" dirty="0" smtClean="0"/>
              <a:t>       本课程要求学生了解和掌握学习“四史通讲”在自己工作和生活中的重要意义，了解和掌握“四史”中的基本知识、重大事件及其背后的相关理论与原理，并能结合“四史”学习将相关知识和原理应用于自己身边事情的分析和研判，增强爱党爱国意识，增强中国特色社会主义自信。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各专题学习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专题一：社会主义从空想到科学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马克思主义产生的社会根源和阶级基础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马克思主义的思想来源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马克思恩格斯对新世界观的探索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4.《</a:t>
            </a:r>
            <a:r>
              <a:rPr lang="zh-CN" altLang="en-US" dirty="0"/>
              <a:t>共产党宣言</a:t>
            </a:r>
            <a:r>
              <a:rPr lang="en-US" altLang="zh-CN" dirty="0"/>
              <a:t>》</a:t>
            </a:r>
            <a:r>
              <a:rPr lang="zh-CN" altLang="en-US" dirty="0"/>
              <a:t>的诞生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5. </a:t>
            </a:r>
            <a:r>
              <a:rPr lang="zh-CN" altLang="en-US" dirty="0"/>
              <a:t>马克思主义的首次完整、系统阐述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2132965"/>
            <a:ext cx="9122410" cy="462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/>
              <a:t>专题二：社会主义从理论到现实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物质及其存在形态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世界的物质统一性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事物的普遍联系与永恒发展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联系和发展的基本环节（一）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联系和发展的基本环节（二）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dirty="0"/>
              <a:t>对立统一规律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en-US" dirty="0"/>
              <a:t>质量互变规律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en-US" dirty="0"/>
              <a:t>否定之否定规律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Y7J9_LJFQ_C}AB3`X%9_HT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2057400"/>
            <a:ext cx="9113520" cy="483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专题三：社会主义从一国到多国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实践及其基本结构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实践对认识的决定作用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认识的过程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真理及其检验标准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价值及价值观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dirty="0"/>
              <a:t>实事求是的思想路线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YK]NISTD[X%6AYN]H0{NQ2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204720"/>
            <a:ext cx="9192895" cy="462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专题四：中国新民主主义革命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五种社会形态的演进变化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社会基本矛盾是社会发展的根本动力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阶级斗争、社会革命和改革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人民群众在历史中的作用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5. </a:t>
            </a:r>
            <a:r>
              <a:rPr lang="zh-CN" altLang="en-US" dirty="0"/>
              <a:t>群众史观与英雄史观的本质区别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 descr="~DY@DP8DUN%_55VVY{V]3E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" y="2061210"/>
            <a:ext cx="9069070" cy="4878070"/>
          </a:xfrm>
          <a:prstGeom prst="rect">
            <a:avLst/>
          </a:prstGeom>
        </p:spPr>
      </p:pic>
      <p:pic>
        <p:nvPicPr>
          <p:cNvPr id="7" name="图片 6" descr="Z~Q%RL0V1KZ$MQQKV]7Z(J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35" y="2780665"/>
            <a:ext cx="3863340" cy="80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dirty="0"/>
              <a:t>专题五：中国社会主义革命及建设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商品的二因素与劳动的二重性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价值规律理论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以私有制为基础的商品经济的基本矛盾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商品拜物教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资本原始积累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dirty="0"/>
              <a:t>剩余价值产生及转化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en-US" dirty="0"/>
              <a:t>生产剩余价值的方法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en-US" dirty="0"/>
              <a:t>资本积累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9.</a:t>
            </a:r>
            <a:r>
              <a:rPr lang="zh-CN" altLang="en-US" dirty="0"/>
              <a:t>资本主义基本矛盾与经济危机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10.</a:t>
            </a:r>
            <a:r>
              <a:rPr lang="zh-CN" altLang="en-US" dirty="0"/>
              <a:t>资本主义民主制度的实质及其局限性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11.</a:t>
            </a:r>
            <a:r>
              <a:rPr lang="zh-CN" altLang="en-US" dirty="0"/>
              <a:t>资本主义意识形态及其本质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814N8RARIPXLEK8BZQP}OZJ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1916430"/>
            <a:ext cx="9063990" cy="501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PP_MARK_KEY" val="420099ff-7105-4df3-9717-5ab04791f76c"/>
  <p:tag name="COMMONDATA" val="eyJoZGlkIjoiMGM4YTJjZDg3ZDAzYWIxMjg4MjQwNWVjMjE3NmI1N2UifQ=="/>
  <p:tag name="commondata" val="eyJoZGlkIjoiMjRiMDIwODMyZDQ0OWVlNWUyZjIwMjgxN2QyOTg3Nz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WPS 演示</Application>
  <PresentationFormat>全屏显示(4:3)</PresentationFormat>
  <Paragraphs>142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Wingdings 2</vt:lpstr>
      <vt:lpstr>楷体</vt:lpstr>
      <vt:lpstr>隶书</vt:lpstr>
      <vt:lpstr>微软雅黑</vt:lpstr>
      <vt:lpstr>Arial Unicode MS</vt:lpstr>
      <vt:lpstr>华文楷体</vt:lpstr>
      <vt:lpstr>Franklin Gothic Book</vt:lpstr>
      <vt:lpstr>Franklin Gothic Medium</vt:lpstr>
      <vt:lpstr>Calibri</vt:lpstr>
      <vt:lpstr>跋涉</vt:lpstr>
      <vt:lpstr>四史通讲</vt:lpstr>
      <vt:lpstr>教学实施方案</vt:lpstr>
      <vt:lpstr>        一、课程性质及主要内容： </vt:lpstr>
      <vt:lpstr>PowerPoint 演示文稿</vt:lpstr>
      <vt:lpstr>各专题学习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二，考核方式</vt:lpstr>
      <vt:lpstr>      三、学习方法引导：</vt:lpstr>
      <vt:lpstr>  （二）、课程学习方法： 1、点击《四史通讲》的课程名称或者“去学习” </vt:lpstr>
      <vt:lpstr>  2、学习任务包括专题1 –专题8，逐一点开资料进行学习。 </vt:lpstr>
      <vt:lpstr> 3、每个专题均包含“课程视频”“学习材料”“自测练习”“拓展学习”“推荐阅读”。</vt:lpstr>
      <vt:lpstr>PowerPoint 演示文稿</vt:lpstr>
      <vt:lpstr> 6、完成形成性考核任务方法：    共有6次专题测验，每个专题进入均需依次学完视频，方可进入“自测练习”。 </vt:lpstr>
      <vt:lpstr> 7、登陆分校官网， http://www.ylrtvu.net.cn  点击“导学助学”，通过课程ID号或课程名称查找“导学方案”和课程“参考答案”。 </vt:lpstr>
      <vt:lpstr> 8、自测题点进入测验页面，逐一完成测验。</vt:lpstr>
      <vt:lpstr> 8、测验全部做完后点击“交卷” </vt:lpstr>
      <vt:lpstr> 9、点击“确定”。 </vt:lpstr>
      <vt:lpstr>  10、完成所有形成性考核学习任务，点击页面最下端“期末大作业”，按要求完成。 </vt:lpstr>
      <vt:lpstr>11、查看大作业说明，按要求认真完成！</vt:lpstr>
      <vt:lpstr> 12、给出3个题目任选一题作答。 </vt:lpstr>
      <vt:lpstr> （四）、论坛发帖方法及要求： 1、本课程要求发10个帖子，点击课程首页的“讨论” </vt:lpstr>
      <vt:lpstr>     四、教师联系方式：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马克思主义基本原理概论 主讲教师：任静文</dc:title>
  <dc:creator>yllc</dc:creator>
  <cp:lastModifiedBy>芹菜</cp:lastModifiedBy>
  <cp:revision>124</cp:revision>
  <dcterms:created xsi:type="dcterms:W3CDTF">2021-06-15T07:14:00Z</dcterms:created>
  <dcterms:modified xsi:type="dcterms:W3CDTF">2023-10-19T02:25:22Z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1BC5007E0ED049C1BD7C01A9BB71E115_13</vt:lpwstr>
  </property>
  <property fmtid="{D5CDD505-2E9C-101B-9397-08002B2CF9AE}" pid="3" name="KSOProductBuildVer">
    <vt:lpwstr>2052-12.1.0.15712</vt:lpwstr>
  </property>
</Properties>
</file>