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3" r:id="rId4"/>
    <p:sldId id="264" r:id="rId5"/>
    <p:sldId id="262" r:id="rId6"/>
    <p:sldId id="258" r:id="rId7"/>
    <p:sldId id="256" r:id="rId8"/>
    <p:sldId id="283" r:id="rId9"/>
    <p:sldId id="259" r:id="rId10"/>
    <p:sldId id="260" r:id="rId11"/>
    <p:sldId id="265" r:id="rId12"/>
    <p:sldId id="266" r:id="rId13"/>
    <p:sldId id="272" r:id="rId14"/>
    <p:sldId id="269" r:id="rId15"/>
    <p:sldId id="270" r:id="rId16"/>
    <p:sldId id="279" r:id="rId17"/>
    <p:sldId id="26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F14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0" y="276"/>
      </p:cViewPr>
      <p:guideLst>
        <p:guide orient="horz" pos="2242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2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330" y="608330"/>
            <a:ext cx="10968990" cy="253682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00504《公共关系学》导学方案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2049145" y="3664585"/>
            <a:ext cx="7314565" cy="97345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fontAlgn="auto" latinLnBrk="0" hangingPunct="1">
        <a:lnSpc>
          <a:spcPct val="100000"/>
        </a:lnSpc>
        <a:spcBef>
          <a:spcPct val="0"/>
        </a:spcBef>
        <a:buNone/>
        <a:defRPr sz="4000" b="1" u="none" strike="noStrike" kern="1200" cap="none" spc="300" normalizeH="0" baseline="0">
          <a:solidFill>
            <a:schemeClr val="bg1"/>
          </a:solidFill>
          <a:uFillTx/>
          <a:latin typeface="+mj-lt"/>
          <a:ea typeface="+mj-ea"/>
          <a:cs typeface="+mj-cs"/>
        </a:defRPr>
      </a:lvl1pPr>
    </p:titleStyle>
    <p:bodyStyle>
      <a:lvl1pPr marL="0" indent="0" algn="ctr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1pPr>
      <a:lvl2pPr marL="4572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>
          <a:tab pos="1609725" algn="l"/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2pPr>
      <a:lvl3pPr marL="9144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3pPr>
      <a:lvl4pPr marL="13716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4pPr>
      <a:lvl5pPr marL="1828800" indent="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u="none" strike="noStrike" kern="1200" cap="none" spc="150" normalizeH="0" baseline="0">
          <a:solidFill>
            <a:schemeClr val="bg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9.xml"/><Relationship Id="rId3" Type="http://schemas.openxmlformats.org/officeDocument/2006/relationships/image" Target="../media/image15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6.xml"/><Relationship Id="rId6" Type="http://schemas.openxmlformats.org/officeDocument/2006/relationships/image" Target="../media/image20.png"/><Relationship Id="rId5" Type="http://schemas.openxmlformats.org/officeDocument/2006/relationships/tags" Target="../tags/tag10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0.xml"/><Relationship Id="rId5" Type="http://schemas.openxmlformats.org/officeDocument/2006/relationships/image" Target="../media/image22.png"/><Relationship Id="rId4" Type="http://schemas.openxmlformats.org/officeDocument/2006/relationships/tags" Target="../tags/tag109.xml"/><Relationship Id="rId3" Type="http://schemas.openxmlformats.org/officeDocument/2006/relationships/image" Target="../media/image21.png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Relationship Id="rId3" Type="http://schemas.openxmlformats.org/officeDocument/2006/relationships/image" Target="../media/image23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7.xml"/><Relationship Id="rId5" Type="http://schemas.openxmlformats.org/officeDocument/2006/relationships/image" Target="../media/image25.png"/><Relationship Id="rId4" Type="http://schemas.openxmlformats.org/officeDocument/2006/relationships/tags" Target="../tags/tag116.xml"/><Relationship Id="rId3" Type="http://schemas.openxmlformats.org/officeDocument/2006/relationships/image" Target="../media/image24.png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4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8.xml"/><Relationship Id="rId6" Type="http://schemas.openxmlformats.org/officeDocument/2006/relationships/image" Target="../media/image5.png"/><Relationship Id="rId5" Type="http://schemas.openxmlformats.org/officeDocument/2006/relationships/tags" Target="../tags/tag7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2.xml"/><Relationship Id="rId5" Type="http://schemas.openxmlformats.org/officeDocument/2006/relationships/image" Target="../media/image7.png"/><Relationship Id="rId4" Type="http://schemas.openxmlformats.org/officeDocument/2006/relationships/tags" Target="../tags/tag81.xml"/><Relationship Id="rId3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image" Target="../media/image8.png"/><Relationship Id="rId1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12.png"/><Relationship Id="rId7" Type="http://schemas.openxmlformats.org/officeDocument/2006/relationships/tags" Target="../tags/tag91.xml"/><Relationship Id="rId6" Type="http://schemas.openxmlformats.org/officeDocument/2006/relationships/image" Target="../media/image11.png"/><Relationship Id="rId5" Type="http://schemas.openxmlformats.org/officeDocument/2006/relationships/tags" Target="../tags/tag90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8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6.xml"/><Relationship Id="rId5" Type="http://schemas.openxmlformats.org/officeDocument/2006/relationships/image" Target="../media/image14.png"/><Relationship Id="rId4" Type="http://schemas.openxmlformats.org/officeDocument/2006/relationships/tags" Target="../tags/tag95.xml"/><Relationship Id="rId3" Type="http://schemas.openxmlformats.org/officeDocument/2006/relationships/image" Target="../media/image13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50126</a:t>
            </a:r>
            <a:r>
              <a:rPr lang="zh-CN" altLang="zh-CN"/>
              <a:t>《地基基础》</a:t>
            </a:r>
            <a:br>
              <a:rPr lang="zh-CN" altLang="zh-CN"/>
            </a:br>
            <a:r>
              <a:rPr lang="zh-CN" altLang="zh-CN"/>
              <a:t>导学方案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50000"/>
          </a:bodyPr>
          <a:lstStyle/>
          <a:p>
            <a:endParaRPr lang="zh-CN" altLang="en-US" sz="4000"/>
          </a:p>
          <a:p>
            <a:r>
              <a:rPr lang="zh-CN" altLang="en-US" sz="4800" b="1">
                <a:sym typeface="+mn-ea"/>
              </a:rPr>
              <a:t>202</a:t>
            </a:r>
            <a:r>
              <a:rPr lang="en-US" altLang="zh-CN" sz="4800" b="1">
                <a:sym typeface="+mn-ea"/>
              </a:rPr>
              <a:t>3</a:t>
            </a:r>
            <a:r>
              <a:rPr lang="zh-CN" altLang="en-US" sz="4800" b="1">
                <a:sym typeface="+mn-ea"/>
              </a:rPr>
              <a:t>秋</a:t>
            </a:r>
            <a:endParaRPr lang="zh-CN" altLang="en-US" sz="4800" b="1"/>
          </a:p>
          <a:p>
            <a:r>
              <a:rPr lang="zh-CN" altLang="en-US" sz="4000"/>
              <a:t>  绥德县继续教育服务中心</a:t>
            </a:r>
            <a:r>
              <a:rPr lang="en-US" altLang="zh-CN" sz="4000"/>
              <a:t>   </a:t>
            </a:r>
            <a:r>
              <a:rPr lang="zh-CN" altLang="en-US" sz="4000"/>
              <a:t> 霍彩琴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6105" y="914400"/>
            <a:ext cx="9780270" cy="1266825"/>
          </a:xfrm>
        </p:spPr>
        <p:txBody>
          <a:bodyPr>
            <a:normAutofit/>
          </a:bodyPr>
          <a:lstStyle/>
          <a:p>
            <a:r>
              <a:rPr lang="zh-CN" altLang="zh-CN" sz="3200"/>
              <a:t>完成后点击交卷，大家可以看到得分，大家可</a:t>
            </a:r>
            <a:r>
              <a:rPr lang="zh-CN" altLang="zh-CN" sz="3200">
                <a:sym typeface="+mn-ea"/>
              </a:rPr>
              <a:t>以以同样的方法完成其他两个形考作业</a:t>
            </a:r>
            <a:endParaRPr lang="zh-CN" altLang="zh-CN" sz="32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130810" y="2434590"/>
            <a:ext cx="11687175" cy="2806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66420" y="914400"/>
            <a:ext cx="10431780" cy="1056640"/>
          </a:xfrm>
        </p:spPr>
        <p:txBody>
          <a:bodyPr/>
          <a:lstStyle/>
          <a:p>
            <a:r>
              <a:rPr lang="zh-CN" altLang="zh-CN" sz="4000"/>
              <a:t>大家以同样的方法完成其他两个形考作业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3560445"/>
            <a:ext cx="12229465" cy="3367405"/>
          </a:xfrm>
          <a:prstGeom prst="rect">
            <a:avLst/>
          </a:prstGeom>
        </p:spPr>
      </p:pic>
      <p:pic>
        <p:nvPicPr>
          <p:cNvPr id="8" name="图片 7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4650"/>
            <a:ext cx="12334240" cy="30543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1260" y="445770"/>
            <a:ext cx="10363835" cy="1710690"/>
          </a:xfrm>
        </p:spPr>
        <p:txBody>
          <a:bodyPr/>
          <a:lstStyle/>
          <a:p>
            <a:r>
              <a:rPr lang="zh-CN" altLang="zh-CN" sz="4000"/>
              <a:t>论坛发帖方法：进入课程—点击“讨论”，点击非实时答疑讨论区发帖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2156460"/>
            <a:ext cx="10295890" cy="240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" y="2156460"/>
            <a:ext cx="11804015" cy="4701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2156460"/>
            <a:ext cx="12191365" cy="47021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914400"/>
            <a:ext cx="9799320" cy="1139190"/>
          </a:xfrm>
        </p:spPr>
        <p:txBody>
          <a:bodyPr/>
          <a:lstStyle/>
          <a:p>
            <a:r>
              <a:rPr lang="zh-CN" altLang="zh-CN"/>
              <a:t>点击“发表帖子”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590"/>
            <a:ext cx="12106910" cy="4805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2053590"/>
            <a:ext cx="12277725" cy="48050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914400"/>
            <a:ext cx="9799320" cy="1555115"/>
          </a:xfrm>
        </p:spPr>
        <p:txBody>
          <a:bodyPr/>
          <a:lstStyle/>
          <a:p>
            <a:r>
              <a:rPr lang="zh-CN" altLang="zh-CN" sz="4000"/>
              <a:t>输入标题和内容，最后点击“保存”</a:t>
            </a:r>
            <a:br>
              <a:rPr lang="zh-CN" altLang="zh-CN" sz="4000"/>
            </a:br>
            <a:r>
              <a:rPr lang="zh-CN" altLang="zh-CN" sz="4000"/>
              <a:t>即可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-21474825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" y="2409190"/>
            <a:ext cx="12079605" cy="43827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76960" y="173990"/>
            <a:ext cx="9921240" cy="1293495"/>
          </a:xfrm>
        </p:spPr>
        <p:txBody>
          <a:bodyPr/>
          <a:lstStyle/>
          <a:p>
            <a:r>
              <a:rPr lang="zh-CN" altLang="zh-CN" sz="4800"/>
              <a:t>利用丰富的教学资源展开学习</a:t>
            </a:r>
            <a:endParaRPr lang="zh-CN" altLang="zh-CN" sz="4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885"/>
            <a:ext cx="12192000" cy="4857115"/>
          </a:xfrm>
          <a:prstGeom prst="rect">
            <a:avLst/>
          </a:prstGeom>
        </p:spPr>
      </p:pic>
      <p:pic>
        <p:nvPicPr>
          <p:cNvPr id="4" name="图片 3" descr="[RM90@{21NG7{DYX)%74%]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" y="1526540"/>
            <a:ext cx="12190730" cy="53314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75765" y="914400"/>
            <a:ext cx="9322435" cy="1250950"/>
          </a:xfrm>
        </p:spPr>
        <p:txBody>
          <a:bodyPr/>
          <a:lstStyle/>
          <a:p>
            <a:r>
              <a:rPr lang="zh-CN" altLang="zh-CN"/>
              <a:t>预祝大家顺利完成学业!!!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2857500"/>
            <a:ext cx="9799320" cy="2175510"/>
          </a:xfrm>
        </p:spPr>
        <p:txBody>
          <a:bodyPr/>
          <a:lstStyle/>
          <a:p>
            <a:r>
              <a:rPr lang="zh-CN" altLang="en-US" sz="2800"/>
              <a:t>课程导学教师：霍彩琴老师  </a:t>
            </a:r>
            <a:endParaRPr lang="zh-CN" altLang="en-US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电话：18392273351（微信同号）  QQ：190872112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099310" y="914400"/>
            <a:ext cx="8898890" cy="1670685"/>
          </a:xfrm>
        </p:spPr>
        <p:txBody>
          <a:bodyPr/>
          <a:lstStyle/>
          <a:p>
            <a:r>
              <a:rPr lang="zh-CN" altLang="zh-CN"/>
              <a:t>目   录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2585720"/>
            <a:ext cx="9799320" cy="3060700"/>
          </a:xfrm>
        </p:spPr>
        <p:txBody>
          <a:bodyPr>
            <a:normAutofit/>
          </a:bodyPr>
          <a:lstStyle/>
          <a:p>
            <a:r>
              <a:rPr lang="zh-CN" altLang="en-US"/>
              <a:t>一、平台登录方法</a:t>
            </a:r>
            <a:endParaRPr lang="zh-CN" altLang="en-US"/>
          </a:p>
          <a:p>
            <a:r>
              <a:rPr lang="en-US" altLang="zh-CN"/>
              <a:t>              </a:t>
            </a:r>
            <a:r>
              <a:rPr lang="zh-CN" altLang="en-US"/>
              <a:t>二、课程考核方式及形成任务</a:t>
            </a:r>
            <a:endParaRPr lang="zh-CN" altLang="en-US"/>
          </a:p>
          <a:p>
            <a:r>
              <a:rPr lang="en-US" altLang="zh-CN"/>
              <a:t>                  </a:t>
            </a:r>
            <a:r>
              <a:rPr lang="zh-CN" altLang="en-US"/>
              <a:t>三、课程讨论区发帖方法及要求</a:t>
            </a:r>
            <a:endParaRPr lang="zh-CN" altLang="en-US"/>
          </a:p>
          <a:p>
            <a:r>
              <a:rPr lang="en-US" altLang="zh-CN"/>
              <a:t>     </a:t>
            </a:r>
            <a:r>
              <a:rPr lang="zh-CN" altLang="en-US"/>
              <a:t>四、课程资源学习途径</a:t>
            </a:r>
            <a:endParaRPr lang="zh-CN" altLang="en-US"/>
          </a:p>
          <a:p>
            <a:r>
              <a:rPr lang="zh-CN" altLang="en-US"/>
              <a:t>五、导学教师</a:t>
            </a:r>
            <a:r>
              <a:rPr lang="zh-CN" altLang="en-US"/>
              <a:t>介绍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83250" y="5278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94740" y="584835"/>
            <a:ext cx="9799320" cy="1223645"/>
          </a:xfrm>
        </p:spPr>
        <p:txBody>
          <a:bodyPr>
            <a:normAutofit/>
          </a:bodyPr>
          <a:lstStyle/>
          <a:p>
            <a:r>
              <a:rPr lang="zh-CN" altLang="zh-CN" sz="4000"/>
              <a:t>输入网址https://menhu.pt.ouchn.cn 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" y="1955165"/>
            <a:ext cx="10804525" cy="4492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55165"/>
            <a:ext cx="10948035" cy="47078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15695" y="368300"/>
            <a:ext cx="9799320" cy="1859280"/>
          </a:xfrm>
        </p:spPr>
        <p:txBody>
          <a:bodyPr>
            <a:normAutofit/>
          </a:bodyPr>
          <a:lstStyle/>
          <a:p>
            <a:r>
              <a:rPr lang="zh-CN" altLang="zh-CN" sz="4445"/>
              <a:t>登陆个人学习平台首页，找到地基基础</a:t>
            </a:r>
            <a:endParaRPr lang="zh-CN" altLang="zh-CN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" y="2143125"/>
            <a:ext cx="11054715" cy="4255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" y="2143125"/>
            <a:ext cx="11168380" cy="4341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6115" y="2143125"/>
            <a:ext cx="11224895" cy="43764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50390" y="425450"/>
            <a:ext cx="9243695" cy="979805"/>
          </a:xfrm>
        </p:spPr>
        <p:txBody>
          <a:bodyPr/>
          <a:lstStyle/>
          <a:p>
            <a:r>
              <a:rPr lang="zh-CN" altLang="zh-CN" sz="4000"/>
              <a:t>下拉至形考作业，点击课程考核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20" y="1647190"/>
            <a:ext cx="9944100" cy="4962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04620" y="1610360"/>
            <a:ext cx="9943465" cy="52470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0950" y="914400"/>
            <a:ext cx="9747250" cy="982345"/>
          </a:xfrm>
        </p:spPr>
        <p:txBody>
          <a:bodyPr>
            <a:normAutofit fontScale="90000"/>
          </a:bodyPr>
          <a:lstStyle/>
          <a:p>
            <a:r>
              <a:rPr lang="zh-CN" altLang="zh-CN"/>
              <a:t>点击可查看课程考核说明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87120" y="2128520"/>
            <a:ext cx="10518140" cy="4223385"/>
          </a:xfrm>
        </p:spPr>
        <p:txBody>
          <a:bodyPr>
            <a:normAutofit fontScale="25000"/>
          </a:bodyPr>
          <a:lstStyle/>
          <a:p>
            <a:pPr algn="just">
              <a:lnSpc>
                <a:spcPct val="250000"/>
              </a:lnSpc>
            </a:pPr>
            <a:r>
              <a:rPr lang="en-US" altLang="zh-CN" sz="4000"/>
              <a:t>     </a:t>
            </a:r>
            <a:r>
              <a:rPr lang="en-US" altLang="zh-CN" sz="7200"/>
              <a:t> </a:t>
            </a:r>
            <a:r>
              <a:rPr lang="zh-CN" altLang="en-US" sz="7200"/>
              <a:t>本课程考核采用形成性考核与终结性考试相结合的方式。形成性考核占课程综合成绩的50%，终结性考试占课程综合成绩的50%。课程考核成绩统一采用百分制，即形成性考核、终结性考试、课程综合成绩均采用百分制。课程综合成绩由形成性考核成绩和终结性考试成绩加权平均得到，课程综合成绩达到60分及以上（及格），可获得本课程相应学分。</a:t>
            </a:r>
            <a:endParaRPr lang="zh-CN" altLang="en-US" sz="720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点击形考任务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2765" y="1490345"/>
            <a:ext cx="11144250" cy="52571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779395" y="262255"/>
            <a:ext cx="7298690" cy="10280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zh-CN" sz="4445"/>
              <a:t>点击形考任务，弹出答题页面</a:t>
            </a:r>
            <a:endParaRPr lang="zh-CN" altLang="zh-CN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.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558925"/>
            <a:ext cx="8129270" cy="1943100"/>
          </a:xfrm>
          <a:prstGeom prst="rect">
            <a:avLst/>
          </a:prstGeom>
        </p:spPr>
      </p:pic>
      <p:pic>
        <p:nvPicPr>
          <p:cNvPr id="5" name="图片 4" descr="7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80" y="3560445"/>
            <a:ext cx="8376920" cy="2955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97330" y="1319530"/>
            <a:ext cx="9735185" cy="2211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15415" y="3560445"/>
            <a:ext cx="9914255" cy="307721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62785" y="320040"/>
            <a:ext cx="8745220" cy="835660"/>
          </a:xfrm>
        </p:spPr>
        <p:txBody>
          <a:bodyPr/>
          <a:lstStyle/>
          <a:p>
            <a:r>
              <a:rPr lang="zh-CN" altLang="zh-CN" sz="4000"/>
              <a:t>见如下页面</a:t>
            </a:r>
            <a:endParaRPr lang="zh-CN" altLang="zh-CN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35" y="1155700"/>
            <a:ext cx="10478135" cy="5407660"/>
          </a:xfrm>
          <a:prstGeom prst="rect">
            <a:avLst/>
          </a:prstGeom>
        </p:spPr>
      </p:pic>
      <p:pic>
        <p:nvPicPr>
          <p:cNvPr id="5" name="图片 4" descr="4L]M%N$%S`J~G@9}ZHV_L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1870" y="1155700"/>
            <a:ext cx="10861040" cy="54082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COMMONDATA" val="eyJoZGlkIjoiMjRiMDIwODMyZDQ0OWVlNWUyZjIwMjgxN2QyOTg3NzQifQ=="/>
  <p:tag name="KSO_WPP_MARK_KEY" val="1f408339-85d0-4a71-8a1a-73cb6f4c780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5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5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5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5_1*a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5_1*b*1"/>
  <p:tag name="KSO_WM_TEMPLATE_CATEGORY" val="custom"/>
  <p:tag name="KSO_WM_TEMPLATE_INDEX" val="20205175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ID" val="custom20205175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空白演示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WPS 演示</Application>
  <PresentationFormat>宽屏</PresentationFormat>
  <Paragraphs>48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00504《公共关系学》 导学方案</vt:lpstr>
      <vt:lpstr>目   录</vt:lpstr>
      <vt:lpstr>输入网址https://menhu.pt.ouchn.cn </vt:lpstr>
      <vt:lpstr>登陆个人学习平台首页，找到公共关系学</vt:lpstr>
      <vt:lpstr>下拉至形考作业</vt:lpstr>
      <vt:lpstr>点击可查看课程考核说明</vt:lpstr>
      <vt:lpstr>点击形考任务</vt:lpstr>
      <vt:lpstr>点击形考任务，弹出答题页面</vt:lpstr>
      <vt:lpstr>见如下页面</vt:lpstr>
      <vt:lpstr>完成后点击交卷，大家可以看到得分，表示此形考已完成，不满意可以从新答题</vt:lpstr>
      <vt:lpstr>大家以同样的方法完成其他两个形考作业</vt:lpstr>
      <vt:lpstr>论坛发帖方法：进入课程—点击“讨论”，点击非实时答疑讨论区发帖</vt:lpstr>
      <vt:lpstr>点击“发表帖子”</vt:lpstr>
      <vt:lpstr>输入标题和内容，最后点击“保存” 即可</vt:lpstr>
      <vt:lpstr>利用丰富的教学资源展开学习</vt:lpstr>
      <vt:lpstr>预祝大家顺利完成学业!!!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芹菜</cp:lastModifiedBy>
  <cp:revision>234</cp:revision>
  <dcterms:created xsi:type="dcterms:W3CDTF">2019-06-19T02:08:00Z</dcterms:created>
  <dcterms:modified xsi:type="dcterms:W3CDTF">2023-10-09T06:10:36Z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BDB2C90DBD2345A69ABE3B65914F0DF2_13</vt:lpwstr>
  </property>
</Properties>
</file>