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01" r:id="rId3"/>
    <p:sldId id="266" r:id="rId4"/>
    <p:sldId id="304" r:id="rId5"/>
    <p:sldId id="303" r:id="rId6"/>
    <p:sldId id="302" r:id="rId7"/>
    <p:sldId id="305" r:id="rId8"/>
    <p:sldId id="306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8" r:id="rId18"/>
    <p:sldId id="316" r:id="rId19"/>
    <p:sldId id="317" r:id="rId20"/>
    <p:sldId id="319" r:id="rId21"/>
    <p:sldId id="320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5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3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-96" y="-102"/>
      </p:cViewPr>
      <p:guideLst>
        <p:guide orient="horz" pos="2160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A1683-A168-47E5-B0B1-7E86D0B37F53}" type="datetimeFigureOut">
              <a:rPr lang="zh-CN" altLang="en-US" smtClean="0"/>
              <a:pPr/>
              <a:t>2022/5/6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51C20-1CAB-4A4D-A798-6C92909A55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321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51C20-1CAB-4A4D-A798-6C92909A553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853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45800-ACD6-47B7-98D9-EBAB07A3B1F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776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A1D239-5290-4078-B4B9-01DED89AFB10}" type="datetimeFigureOut">
              <a:rPr lang="zh-CN" altLang="en-US" smtClean="0"/>
              <a:pPr/>
              <a:t>2022/5/6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32D10-5346-4E71-9A26-ACFA20E74C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402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A1D239-5290-4078-B4B9-01DED89AFB10}" type="datetimeFigureOut">
              <a:rPr lang="zh-CN" altLang="en-US" smtClean="0"/>
              <a:pPr/>
              <a:t>2022/5/6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32D10-5346-4E71-9A26-ACFA20E74C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54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A1D239-5290-4078-B4B9-01DED89AFB10}" type="datetimeFigureOut">
              <a:rPr lang="zh-CN" altLang="en-US" smtClean="0"/>
              <a:pPr/>
              <a:t>2022/5/6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32D10-5346-4E71-9A26-ACFA20E74C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47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685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A1D239-5290-4078-B4B9-01DED89AFB10}" type="datetimeFigureOut">
              <a:rPr lang="zh-CN" altLang="en-US" smtClean="0"/>
              <a:pPr/>
              <a:t>2022/5/6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32D10-5346-4E71-9A26-ACFA20E74C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12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A1D239-5290-4078-B4B9-01DED89AFB10}" type="datetimeFigureOut">
              <a:rPr lang="zh-CN" altLang="en-US" smtClean="0"/>
              <a:pPr/>
              <a:t>2022/5/6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32D10-5346-4E71-9A26-ACFA20E74C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98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A1D239-5290-4078-B4B9-01DED89AFB10}" type="datetimeFigureOut">
              <a:rPr lang="zh-CN" altLang="en-US" smtClean="0"/>
              <a:pPr/>
              <a:t>2022/5/6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32D10-5346-4E71-9A26-ACFA20E74C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131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A1D239-5290-4078-B4B9-01DED89AFB10}" type="datetimeFigureOut">
              <a:rPr lang="zh-CN" altLang="en-US" smtClean="0"/>
              <a:pPr/>
              <a:t>2022/5/6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32D10-5346-4E71-9A26-ACFA20E74C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49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A1D239-5290-4078-B4B9-01DED89AFB10}" type="datetimeFigureOut">
              <a:rPr lang="zh-CN" altLang="en-US" smtClean="0"/>
              <a:pPr/>
              <a:t>2022/5/6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32D10-5346-4E71-9A26-ACFA20E74C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78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A1D239-5290-4078-B4B9-01DED89AFB10}" type="datetimeFigureOut">
              <a:rPr lang="zh-CN" altLang="en-US" smtClean="0"/>
              <a:pPr/>
              <a:t>2022/5/6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32D10-5346-4E71-9A26-ACFA20E74C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95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A1D239-5290-4078-B4B9-01DED89AFB10}" type="datetimeFigureOut">
              <a:rPr lang="zh-CN" altLang="en-US" smtClean="0"/>
              <a:pPr/>
              <a:t>2022/5/6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32D10-5346-4E71-9A26-ACFA20E74C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42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20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27861;&#23398;(&#26412;&#31185;(&#19987;&#31185;&#36215;&#28857;))&#19987;&#19994;&#35268;&#21017;.xl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19&#31179;&#24320;&#25918;&#25945;&#32946;&#26032;&#29983;&#19987;&#19994;&#20154;&#25968;&#21450;&#29677;&#20027;&#20219;&#24773;&#20917;&#26368;&#32456;.xls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0126"/>
          <a:stretch/>
        </p:blipFill>
        <p:spPr>
          <a:xfrm>
            <a:off x="2935518" y="9187"/>
            <a:ext cx="9294582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16047" y="2970758"/>
            <a:ext cx="3434669" cy="764082"/>
            <a:chOff x="4513444" y="2676819"/>
            <a:chExt cx="3402980" cy="428170"/>
          </a:xfrm>
          <a:solidFill>
            <a:srgbClr val="2B6A28"/>
          </a:solidFill>
        </p:grpSpPr>
        <p:sp>
          <p:nvSpPr>
            <p:cNvPr id="11" name="矩形 10"/>
            <p:cNvSpPr/>
            <p:nvPr/>
          </p:nvSpPr>
          <p:spPr>
            <a:xfrm>
              <a:off x="4639771" y="2676819"/>
              <a:ext cx="3150326" cy="428170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u="sng">
                <a:solidFill>
                  <a:schemeClr val="bg1"/>
                </a:solidFill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4513444" y="2735359"/>
              <a:ext cx="3402980" cy="26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8232"/>
              <a:r>
                <a:rPr lang="zh-CN" altLang="en-US" sz="28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Open Sans" pitchFamily="34" charset="0"/>
                </a:rPr>
                <a:t>制作：谢巧珍</a:t>
              </a:r>
            </a:p>
          </p:txBody>
        </p: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27984" y="784964"/>
            <a:ext cx="6536837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r>
              <a:rPr lang="zh-CN" altLang="en-US" sz="6000" b="1" spc="3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开放教育学习流程及相关要求</a:t>
            </a:r>
            <a:endParaRPr lang="zh-CN" altLang="en-US" sz="6000" b="1" spc="300" dirty="0" smtClean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15" name="纯音乐 吉他 一首轻快的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586722" y="-11524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23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02" y="1725201"/>
            <a:ext cx="882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altLang="zh-CN" sz="28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48000" y="1228398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accent6">
                    <a:lumMod val="50000"/>
                  </a:schemeClr>
                </a:solidFill>
              </a:rPr>
              <a:t>学什么？</a:t>
            </a:r>
            <a:endParaRPr lang="en-US" altLang="zh-CN" sz="60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6" algn="ctr"/>
            <a:endParaRPr lang="en-US" altLang="zh-CN" sz="5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zh-CN" altLang="en-US" sz="6000" b="1" dirty="0">
                <a:solidFill>
                  <a:schemeClr val="accent6">
                    <a:lumMod val="50000"/>
                  </a:schemeClr>
                </a:solidFill>
              </a:rPr>
              <a:t>怎么学？</a:t>
            </a:r>
            <a:endParaRPr lang="en-US" altLang="zh-CN" sz="60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8" algn="ctr"/>
            <a:endParaRPr lang="en-US" altLang="zh-CN" sz="5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zh-CN" altLang="en-US" sz="6000" b="1" dirty="0">
                <a:solidFill>
                  <a:schemeClr val="accent6">
                    <a:lumMod val="50000"/>
                  </a:schemeClr>
                </a:solidFill>
              </a:rPr>
              <a:t>怎么考？</a:t>
            </a:r>
          </a:p>
        </p:txBody>
      </p:sp>
    </p:spTree>
    <p:extLst>
      <p:ext uri="{BB962C8B-B14F-4D97-AF65-F5344CB8AC3E}">
        <p14:creationId xmlns:p14="http://schemas.microsoft.com/office/powerpoint/2010/main" val="524868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02" y="1725201"/>
            <a:ext cx="882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altLang="zh-CN" sz="28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53915" y="719439"/>
            <a:ext cx="7789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学什么？（</a:t>
            </a:r>
            <a:r>
              <a:rPr kumimoji="0" lang="zh-CN" alt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  <a:hlinkClick r:id="rId3" action="ppaction://hlinkfile"/>
              </a:rPr>
              <a:t>专业规则</a:t>
            </a:r>
            <a:r>
              <a:rPr kumimoji="0" lang="zh-CN" alt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）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61202" y="1993412"/>
            <a:ext cx="9126588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专业知识</a:t>
            </a: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：</a:t>
            </a: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必修课，选修课，实践课。学分制，</a:t>
            </a:r>
            <a:r>
              <a:rPr lang="zh-CN" altLang="zh-CN" sz="3600" b="1" dirty="0">
                <a:solidFill>
                  <a:srgbClr val="C00000"/>
                </a:solidFill>
                <a:latin typeface="Candara"/>
                <a:ea typeface="华文楷体"/>
              </a:rPr>
              <a:t>本科</a:t>
            </a:r>
            <a:r>
              <a:rPr lang="en-US" altLang="zh-CN" sz="3600" b="1" dirty="0" smtClean="0">
                <a:solidFill>
                  <a:srgbClr val="C00000"/>
                </a:solidFill>
                <a:latin typeface="Candara"/>
                <a:ea typeface="华文楷体"/>
              </a:rPr>
              <a:t>72</a:t>
            </a:r>
            <a:r>
              <a:rPr lang="zh-CN" altLang="zh-CN" sz="3600" b="1" dirty="0" smtClean="0">
                <a:solidFill>
                  <a:srgbClr val="C00000"/>
                </a:solidFill>
                <a:latin typeface="Candara"/>
                <a:ea typeface="华文楷体"/>
              </a:rPr>
              <a:t>个</a:t>
            </a:r>
            <a:r>
              <a:rPr lang="zh-CN" altLang="zh-CN" sz="3600" b="1" dirty="0">
                <a:solidFill>
                  <a:srgbClr val="C00000"/>
                </a:solidFill>
                <a:latin typeface="Candara"/>
                <a:ea typeface="华文楷体"/>
              </a:rPr>
              <a:t>学分，专科</a:t>
            </a:r>
            <a:r>
              <a:rPr lang="en-US" altLang="zh-CN" sz="3600" b="1" dirty="0" smtClean="0">
                <a:solidFill>
                  <a:srgbClr val="C00000"/>
                </a:solidFill>
                <a:latin typeface="Candara"/>
                <a:ea typeface="华文楷体"/>
              </a:rPr>
              <a:t>78</a:t>
            </a:r>
            <a:r>
              <a:rPr lang="zh-CN" altLang="zh-CN" sz="3600" b="1" dirty="0" smtClean="0">
                <a:solidFill>
                  <a:srgbClr val="C00000"/>
                </a:solidFill>
                <a:latin typeface="Candara"/>
                <a:ea typeface="华文楷体"/>
              </a:rPr>
              <a:t>个</a:t>
            </a:r>
            <a:r>
              <a:rPr lang="zh-CN" altLang="zh-CN" sz="3600" b="1" dirty="0">
                <a:solidFill>
                  <a:srgbClr val="C00000"/>
                </a:solidFill>
                <a:latin typeface="Candara"/>
                <a:ea typeface="华文楷体"/>
              </a:rPr>
              <a:t>学分。</a:t>
            </a: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学制，</a:t>
            </a: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2.5</a:t>
            </a: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年。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平均</a:t>
            </a:r>
            <a:r>
              <a:rPr lang="en-US" altLang="zh-CN" sz="3600" b="1" dirty="0">
                <a:solidFill>
                  <a:srgbClr val="C00000"/>
                </a:solidFill>
                <a:latin typeface="Candara"/>
                <a:ea typeface="华文楷体"/>
              </a:rPr>
              <a:t>18-20</a:t>
            </a: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门课程，每学期注册</a:t>
            </a:r>
            <a:r>
              <a:rPr lang="en-US" altLang="zh-CN" sz="3600" b="1" dirty="0">
                <a:solidFill>
                  <a:srgbClr val="C00000"/>
                </a:solidFill>
                <a:latin typeface="Candara"/>
                <a:ea typeface="华文楷体"/>
              </a:rPr>
              <a:t>6</a:t>
            </a:r>
            <a:r>
              <a:rPr lang="zh-CN" altLang="zh-CN" sz="3600" b="1" dirty="0">
                <a:solidFill>
                  <a:srgbClr val="C00000"/>
                </a:solidFill>
                <a:latin typeface="Candara"/>
                <a:ea typeface="华文楷体"/>
              </a:rPr>
              <a:t>门</a:t>
            </a: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左右。一般</a:t>
            </a:r>
            <a:r>
              <a:rPr lang="en-US" altLang="zh-CN" sz="3600" b="1" dirty="0">
                <a:solidFill>
                  <a:srgbClr val="C00000"/>
                </a:solidFill>
                <a:latin typeface="Candara"/>
                <a:ea typeface="华文楷体"/>
              </a:rPr>
              <a:t>4</a:t>
            </a: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学期可全部完成。第五</a:t>
            </a:r>
            <a:r>
              <a:rPr lang="zh-CN" altLang="zh-CN" sz="36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学期办理</a:t>
            </a: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毕业审核。</a:t>
            </a:r>
          </a:p>
        </p:txBody>
      </p:sp>
    </p:spTree>
    <p:extLst>
      <p:ext uri="{BB962C8B-B14F-4D97-AF65-F5344CB8AC3E}">
        <p14:creationId xmlns:p14="http://schemas.microsoft.com/office/powerpoint/2010/main" val="3617600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02" y="1725201"/>
            <a:ext cx="882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altLang="zh-CN" sz="28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66525" y="832384"/>
            <a:ext cx="81222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怎么学？</a:t>
            </a:r>
            <a:r>
              <a:rPr kumimoji="0" lang="zh-CN" alt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（三元联动）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48000" y="2231749"/>
            <a:ext cx="6096000" cy="29177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54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专业</a:t>
            </a:r>
            <a:r>
              <a:rPr lang="zh-CN" altLang="zh-CN" sz="54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主任助学</a:t>
            </a:r>
            <a:endParaRPr lang="en-US" altLang="zh-CN" sz="5400" b="1" dirty="0">
              <a:solidFill>
                <a:schemeClr val="accent5">
                  <a:lumMod val="50000"/>
                </a:schemeClr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zh-CN" sz="54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辅导教师导学</a:t>
            </a:r>
            <a:endParaRPr lang="en-US" altLang="zh-CN" sz="5400" b="1" dirty="0">
              <a:solidFill>
                <a:schemeClr val="accent5">
                  <a:lumMod val="50000"/>
                </a:schemeClr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zh-CN" sz="54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学员自学</a:t>
            </a:r>
          </a:p>
        </p:txBody>
      </p:sp>
    </p:spTree>
    <p:extLst>
      <p:ext uri="{BB962C8B-B14F-4D97-AF65-F5344CB8AC3E}">
        <p14:creationId xmlns:p14="http://schemas.microsoft.com/office/powerpoint/2010/main" val="248396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02" y="1725201"/>
            <a:ext cx="882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altLang="zh-CN" sz="28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04209" y="833557"/>
            <a:ext cx="7430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怎么学</a:t>
            </a:r>
            <a:r>
              <a:rPr kumimoji="0" lang="en-US" altLang="zh-CN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-----</a:t>
            </a:r>
            <a:r>
              <a:rPr kumimoji="0" lang="zh-CN" altLang="zh-CN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专业主任助学</a:t>
            </a:r>
            <a:r>
              <a:rPr kumimoji="0" lang="en-US" altLang="zh-CN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/>
            </a:r>
            <a:br>
              <a:rPr kumimoji="0" lang="en-US" altLang="zh-CN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94085" y="2248421"/>
            <a:ext cx="94138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第一学期，专业主任会</a:t>
            </a: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通过兰卓移动校园、</a:t>
            </a: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QQ</a:t>
            </a: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或微信群，陆续下发专业规则、通讯录</a:t>
            </a: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；</a:t>
            </a: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每学期初</a:t>
            </a:r>
            <a:r>
              <a:rPr lang="zh-CN" altLang="zh-CN" sz="36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，</a:t>
            </a: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下发</a:t>
            </a:r>
            <a:r>
              <a:rPr lang="zh-CN" altLang="zh-CN" sz="36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课程表</a:t>
            </a: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（含教师联系方式）、学期课程注册情况，学员掌握本学期需要学习的课程和学习</a:t>
            </a:r>
            <a:r>
              <a:rPr lang="zh-CN" altLang="en-US" sz="36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形式</a:t>
            </a: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48396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02" y="1725201"/>
            <a:ext cx="882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altLang="zh-CN" sz="28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89219" y="833557"/>
            <a:ext cx="75350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怎么学</a:t>
            </a:r>
            <a:r>
              <a:rPr kumimoji="0" lang="en-US" altLang="zh-CN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----</a:t>
            </a:r>
            <a:r>
              <a:rPr kumimoji="0" lang="zh-CN" altLang="zh-CN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辅导教师导学</a:t>
            </a:r>
            <a:r>
              <a:rPr kumimoji="0" lang="en-US" altLang="zh-CN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/>
            </a:r>
            <a:br>
              <a:rPr kumimoji="0" lang="en-US" altLang="zh-CN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54045" y="2284334"/>
            <a:ext cx="9233939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36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课程</a:t>
            </a: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导学</a:t>
            </a:r>
            <a:r>
              <a:rPr lang="zh-CN" altLang="en-US" sz="36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方案</a:t>
            </a:r>
            <a:r>
              <a:rPr lang="zh-CN" altLang="zh-CN" sz="36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（</a:t>
            </a:r>
            <a:r>
              <a:rPr lang="zh-CN" altLang="en-US" sz="36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国开平台完成</a:t>
            </a: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学习</a:t>
            </a:r>
            <a:r>
              <a:rPr lang="zh-CN" altLang="en-US" sz="36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任务</a:t>
            </a:r>
            <a:r>
              <a:rPr lang="zh-CN" altLang="zh-CN" sz="36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）</a:t>
            </a:r>
            <a:endParaRPr lang="en-US" altLang="zh-CN" sz="3600" b="1" dirty="0">
              <a:solidFill>
                <a:schemeClr val="accent5">
                  <a:lumMod val="50000"/>
                </a:schemeClr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网上集中导学（国开网讨论区）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个别答疑（微信群</a:t>
            </a: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、</a:t>
            </a: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QQ</a:t>
            </a: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群</a:t>
            </a: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）</a:t>
            </a:r>
            <a:endParaRPr lang="zh-CN" altLang="en-US" sz="3600" b="1" dirty="0">
              <a:solidFill>
                <a:schemeClr val="accent5">
                  <a:lumMod val="50000"/>
                </a:schemeClr>
              </a:solidFill>
              <a:latin typeface="Candara"/>
              <a:ea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48396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02" y="1725201"/>
            <a:ext cx="882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altLang="zh-CN" sz="28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47951" y="801871"/>
            <a:ext cx="57310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怎么学</a:t>
            </a:r>
            <a:r>
              <a:rPr kumimoji="0" lang="en-US" altLang="zh-CN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----</a:t>
            </a:r>
            <a:r>
              <a:rPr kumimoji="0" lang="zh-CN" altLang="zh-CN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学员自学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28997" y="2282836"/>
            <a:ext cx="9039069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altLang="zh-CN" sz="44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1</a:t>
            </a:r>
            <a:r>
              <a:rPr lang="en-US" altLang="zh-CN" sz="44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、</a:t>
            </a:r>
            <a:r>
              <a:rPr lang="zh-CN" altLang="en-US" sz="44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国开平台网上学习</a:t>
            </a:r>
            <a:endParaRPr lang="en-US" altLang="zh-CN" sz="4400" b="1" dirty="0">
              <a:solidFill>
                <a:schemeClr val="accent5">
                  <a:lumMod val="50000"/>
                </a:schemeClr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altLang="zh-CN" sz="44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2</a:t>
            </a:r>
            <a:r>
              <a:rPr lang="en-US" altLang="zh-CN" sz="44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、QQ</a:t>
            </a:r>
            <a:r>
              <a:rPr lang="en-US" altLang="zh-CN" sz="44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、</a:t>
            </a:r>
            <a:r>
              <a:rPr lang="zh-CN" altLang="en-US" sz="44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微信群日常咨询、</a:t>
            </a:r>
            <a:r>
              <a:rPr lang="zh-CN" altLang="en-US" sz="44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答疑</a:t>
            </a:r>
            <a:endParaRPr lang="en-US" altLang="zh-CN" sz="4400" b="1" dirty="0" smtClean="0">
              <a:solidFill>
                <a:schemeClr val="accent5">
                  <a:lumMod val="50000"/>
                </a:schemeClr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altLang="zh-CN" sz="44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3</a:t>
            </a:r>
            <a:r>
              <a:rPr lang="zh-CN" altLang="en-US" sz="44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、榆林电大官网“导学助学”</a:t>
            </a:r>
            <a:endParaRPr lang="zh-CN" altLang="en-US" sz="4400" b="1" dirty="0">
              <a:solidFill>
                <a:schemeClr val="accent5">
                  <a:lumMod val="50000"/>
                </a:schemeClr>
              </a:solidFill>
              <a:latin typeface="Candara"/>
              <a:ea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48396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02" y="1725201"/>
            <a:ext cx="882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altLang="zh-CN" sz="28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40600" y="832384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几个普遍关心的问题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26593" y="1927462"/>
            <a:ext cx="6096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6000" b="1" dirty="0">
                <a:solidFill>
                  <a:schemeClr val="accent5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费    </a:t>
            </a:r>
            <a:endParaRPr lang="en-US" altLang="zh-CN" sz="6000" b="1" dirty="0">
              <a:solidFill>
                <a:schemeClr val="accent5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60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书</a:t>
            </a:r>
            <a:endParaRPr lang="en-US" altLang="zh-CN" sz="6000" b="1" dirty="0" smtClean="0">
              <a:solidFill>
                <a:schemeClr val="accent5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60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考  </a:t>
            </a:r>
            <a:endParaRPr lang="en-US" altLang="zh-CN" sz="6000" b="1" dirty="0" smtClean="0">
              <a:solidFill>
                <a:schemeClr val="accent5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60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6000" b="1" dirty="0">
                <a:solidFill>
                  <a:schemeClr val="accent5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证</a:t>
            </a:r>
            <a:endParaRPr lang="en-US" altLang="zh-CN" sz="6000" b="1" dirty="0">
              <a:solidFill>
                <a:schemeClr val="accent5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396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02" y="1725201"/>
            <a:ext cx="882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altLang="zh-CN" sz="28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40601" y="833557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b="1" kern="0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新魏"/>
              </a:rPr>
              <a:t>几个普遍关心的问题</a:t>
            </a:r>
            <a:endParaRPr lang="zh-CN" altLang="en-US" kern="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28996" y="2165989"/>
            <a:ext cx="7615003" cy="367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6000" b="1" dirty="0">
                <a:solidFill>
                  <a:srgbClr val="002060"/>
                </a:solidFill>
                <a:latin typeface="Candara"/>
                <a:ea typeface="华文楷体"/>
              </a:rPr>
              <a:t>费：</a:t>
            </a:r>
            <a:endParaRPr lang="en-US" altLang="zh-CN" sz="6000" b="1" dirty="0">
              <a:solidFill>
                <a:srgbClr val="002060"/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3600" b="1" dirty="0">
                <a:solidFill>
                  <a:srgbClr val="002060"/>
                </a:solidFill>
                <a:latin typeface="Candara"/>
                <a:ea typeface="华文楷体"/>
              </a:rPr>
              <a:t>学费</a:t>
            </a:r>
            <a:r>
              <a:rPr lang="zh-CN" altLang="zh-CN" sz="3600" b="1" dirty="0">
                <a:solidFill>
                  <a:srgbClr val="002060"/>
                </a:solidFill>
                <a:latin typeface="Candara"/>
                <a:ea typeface="华文楷体"/>
              </a:rPr>
              <a:t>：本科每学分</a:t>
            </a:r>
            <a:r>
              <a:rPr lang="en-US" altLang="zh-CN" sz="3600" b="1" dirty="0">
                <a:solidFill>
                  <a:srgbClr val="002060"/>
                </a:solidFill>
                <a:latin typeface="Candara"/>
                <a:ea typeface="华文楷体"/>
              </a:rPr>
              <a:t>80</a:t>
            </a:r>
            <a:r>
              <a:rPr lang="zh-CN" altLang="zh-CN" sz="3600" b="1" dirty="0">
                <a:solidFill>
                  <a:srgbClr val="002060"/>
                </a:solidFill>
                <a:latin typeface="Candara"/>
                <a:ea typeface="华文楷体"/>
              </a:rPr>
              <a:t>元，</a:t>
            </a:r>
            <a:r>
              <a:rPr lang="zh-CN" altLang="en-US" sz="3600" b="1" dirty="0">
                <a:solidFill>
                  <a:srgbClr val="002060"/>
                </a:solidFill>
                <a:latin typeface="Candara"/>
                <a:ea typeface="华文楷体"/>
              </a:rPr>
              <a:t>共</a:t>
            </a:r>
            <a:r>
              <a:rPr lang="en-US" altLang="zh-CN" sz="3600" b="1" dirty="0" smtClean="0">
                <a:solidFill>
                  <a:srgbClr val="002060"/>
                </a:solidFill>
                <a:latin typeface="Candara"/>
                <a:ea typeface="华文楷体"/>
              </a:rPr>
              <a:t>5760</a:t>
            </a:r>
            <a:r>
              <a:rPr lang="zh-CN" altLang="en-US" sz="3600" b="1" dirty="0" smtClean="0">
                <a:solidFill>
                  <a:srgbClr val="002060"/>
                </a:solidFill>
                <a:latin typeface="Candara"/>
                <a:ea typeface="华文楷体"/>
              </a:rPr>
              <a:t>元</a:t>
            </a:r>
            <a:endParaRPr lang="en-US" altLang="zh-CN" sz="3600" b="1" dirty="0">
              <a:solidFill>
                <a:srgbClr val="002060"/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zh-CN" sz="3600" b="1" dirty="0">
                <a:solidFill>
                  <a:srgbClr val="002060"/>
                </a:solidFill>
                <a:latin typeface="Candara"/>
                <a:ea typeface="华文楷体"/>
              </a:rPr>
              <a:t>专科每学分</a:t>
            </a:r>
            <a:r>
              <a:rPr lang="en-US" altLang="zh-CN" sz="3600" b="1" dirty="0">
                <a:solidFill>
                  <a:srgbClr val="002060"/>
                </a:solidFill>
                <a:latin typeface="Candara"/>
                <a:ea typeface="华文楷体"/>
              </a:rPr>
              <a:t>60</a:t>
            </a:r>
            <a:r>
              <a:rPr lang="zh-CN" altLang="zh-CN" sz="3600" b="1" dirty="0">
                <a:solidFill>
                  <a:srgbClr val="002060"/>
                </a:solidFill>
                <a:latin typeface="Candara"/>
                <a:ea typeface="华文楷体"/>
              </a:rPr>
              <a:t>元，</a:t>
            </a:r>
            <a:r>
              <a:rPr lang="zh-CN" altLang="en-US" sz="3600" b="1" dirty="0" smtClean="0">
                <a:solidFill>
                  <a:srgbClr val="002060"/>
                </a:solidFill>
                <a:latin typeface="Candara"/>
                <a:ea typeface="华文楷体"/>
              </a:rPr>
              <a:t>共</a:t>
            </a:r>
            <a:r>
              <a:rPr lang="en-US" altLang="zh-CN" sz="3600" b="1" dirty="0" smtClean="0">
                <a:solidFill>
                  <a:srgbClr val="002060"/>
                </a:solidFill>
                <a:latin typeface="Candara"/>
                <a:ea typeface="华文楷体"/>
              </a:rPr>
              <a:t>4680</a:t>
            </a:r>
            <a:r>
              <a:rPr lang="zh-CN" altLang="en-US" sz="3600" b="1" dirty="0" smtClean="0">
                <a:solidFill>
                  <a:srgbClr val="002060"/>
                </a:solidFill>
                <a:latin typeface="Candara"/>
                <a:ea typeface="华文楷体"/>
              </a:rPr>
              <a:t>元</a:t>
            </a:r>
            <a:endParaRPr lang="en-US" altLang="zh-CN" sz="3600" b="1" dirty="0">
              <a:solidFill>
                <a:srgbClr val="002060"/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zh-CN" sz="3600" b="1" dirty="0">
                <a:solidFill>
                  <a:srgbClr val="002060"/>
                </a:solidFill>
                <a:latin typeface="Candara"/>
                <a:ea typeface="华文楷体"/>
              </a:rPr>
              <a:t>分</a:t>
            </a:r>
            <a:r>
              <a:rPr lang="en-US" altLang="zh-CN" sz="3600" b="1" dirty="0">
                <a:solidFill>
                  <a:srgbClr val="002060"/>
                </a:solidFill>
                <a:latin typeface="Candara"/>
                <a:ea typeface="华文楷体"/>
              </a:rPr>
              <a:t>3-4</a:t>
            </a:r>
            <a:r>
              <a:rPr lang="zh-CN" altLang="zh-CN" sz="3600" b="1" dirty="0">
                <a:solidFill>
                  <a:srgbClr val="002060"/>
                </a:solidFill>
                <a:latin typeface="Candara"/>
                <a:ea typeface="华文楷体"/>
              </a:rPr>
              <a:t>学期交清。</a:t>
            </a:r>
            <a:endParaRPr lang="zh-CN" altLang="en-US" sz="3600" dirty="0">
              <a:solidFill>
                <a:srgbClr val="002060"/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zh-CN" altLang="en-US" sz="3600" dirty="0">
              <a:solidFill>
                <a:srgbClr val="002060"/>
              </a:solidFill>
              <a:latin typeface="Candara"/>
              <a:ea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013359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02" y="1725201"/>
            <a:ext cx="882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altLang="zh-CN" sz="28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40601" y="833557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b="1" kern="0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新魏"/>
              </a:rPr>
              <a:t>几个普遍关心的问题</a:t>
            </a:r>
            <a:endParaRPr lang="zh-CN" altLang="en-US" kern="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48000" y="192119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zh-CN" altLang="en-US" sz="60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</a:t>
            </a:r>
            <a:endParaRPr lang="en-US" altLang="zh-CN" sz="60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61203" y="2248421"/>
            <a:ext cx="869187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6000" b="1" dirty="0">
                <a:solidFill>
                  <a:srgbClr val="002060"/>
                </a:solidFill>
                <a:latin typeface="Candara"/>
                <a:ea typeface="华文楷体"/>
              </a:rPr>
              <a:t>书：</a:t>
            </a:r>
            <a:endParaRPr lang="en-US" altLang="zh-CN" sz="6000" b="1" dirty="0">
              <a:solidFill>
                <a:srgbClr val="002060"/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4800" b="1" dirty="0">
                <a:solidFill>
                  <a:srgbClr val="002060"/>
                </a:solidFill>
                <a:latin typeface="Candara"/>
                <a:ea typeface="华文楷体"/>
              </a:rPr>
              <a:t>教材必须订，预交</a:t>
            </a:r>
            <a:r>
              <a:rPr lang="en-US" altLang="zh-CN" sz="4800" b="1" dirty="0">
                <a:solidFill>
                  <a:srgbClr val="002060"/>
                </a:solidFill>
                <a:latin typeface="Candara"/>
                <a:ea typeface="华文楷体"/>
              </a:rPr>
              <a:t>600</a:t>
            </a:r>
            <a:r>
              <a:rPr lang="zh-CN" altLang="en-US" sz="4800" b="1" dirty="0">
                <a:solidFill>
                  <a:srgbClr val="002060"/>
                </a:solidFill>
                <a:latin typeface="Candara"/>
                <a:ea typeface="华文楷体"/>
              </a:rPr>
              <a:t>，</a:t>
            </a:r>
            <a:r>
              <a:rPr lang="zh-CN" altLang="en-US" sz="4800" b="1" dirty="0" smtClean="0">
                <a:solidFill>
                  <a:srgbClr val="002060"/>
                </a:solidFill>
                <a:latin typeface="Candara"/>
                <a:ea typeface="华文楷体"/>
              </a:rPr>
              <a:t>分两次</a:t>
            </a:r>
            <a:r>
              <a:rPr lang="zh-CN" altLang="en-US" sz="4800" b="1" dirty="0">
                <a:solidFill>
                  <a:srgbClr val="002060"/>
                </a:solidFill>
                <a:latin typeface="Candara"/>
                <a:ea typeface="华文楷体"/>
              </a:rPr>
              <a:t>交清，毕业审核时多退少</a:t>
            </a:r>
            <a:r>
              <a:rPr lang="zh-CN" altLang="en-US" sz="4800" b="1" dirty="0" smtClean="0">
                <a:solidFill>
                  <a:srgbClr val="002060"/>
                </a:solidFill>
                <a:latin typeface="Candara"/>
                <a:ea typeface="华文楷体"/>
              </a:rPr>
              <a:t>补</a:t>
            </a:r>
            <a:endParaRPr lang="zh-CN" altLang="en-US" sz="4800" b="1" dirty="0">
              <a:solidFill>
                <a:srgbClr val="002060"/>
              </a:solidFill>
              <a:latin typeface="Candara"/>
              <a:ea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013359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02" y="1725201"/>
            <a:ext cx="882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altLang="zh-CN" sz="28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40601" y="833557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b="1" kern="0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新魏"/>
              </a:rPr>
              <a:t>几个普遍关心的问题</a:t>
            </a:r>
            <a:endParaRPr lang="zh-CN" altLang="en-US" kern="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24066" y="1907243"/>
            <a:ext cx="9578714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6000" b="1" dirty="0">
                <a:solidFill>
                  <a:srgbClr val="002060"/>
                </a:solidFill>
                <a:latin typeface="Candara"/>
                <a:ea typeface="华文楷体"/>
              </a:rPr>
              <a:t>证</a:t>
            </a:r>
            <a:r>
              <a:rPr lang="zh-CN" altLang="en-US" sz="6000" dirty="0">
                <a:solidFill>
                  <a:srgbClr val="002060"/>
                </a:solidFill>
                <a:latin typeface="Candara"/>
                <a:ea typeface="华文楷体"/>
              </a:rPr>
              <a:t>：</a:t>
            </a:r>
            <a:endParaRPr lang="en-US" altLang="zh-CN" sz="6000" dirty="0">
              <a:solidFill>
                <a:srgbClr val="002060"/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3600" b="1" dirty="0">
                <a:solidFill>
                  <a:srgbClr val="C00000"/>
                </a:solidFill>
                <a:latin typeface="Candara"/>
                <a:ea typeface="华文楷体"/>
              </a:rPr>
              <a:t>毕业证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：</a:t>
            </a:r>
            <a:r>
              <a:rPr lang="zh-CN" altLang="en-US" sz="3600" b="1" dirty="0">
                <a:solidFill>
                  <a:srgbClr val="002060"/>
                </a:solidFill>
                <a:latin typeface="Candara"/>
                <a:ea typeface="华文楷体"/>
              </a:rPr>
              <a:t>完成所有考核，取得相应学分，第五学期办理毕业审核，毕业证在学信网可查询。</a:t>
            </a:r>
            <a:endParaRPr lang="en-US" altLang="zh-CN" sz="3600" b="1" dirty="0">
              <a:solidFill>
                <a:srgbClr val="002060"/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3600" b="1" dirty="0">
                <a:solidFill>
                  <a:srgbClr val="C00000"/>
                </a:solidFill>
                <a:latin typeface="Candara"/>
                <a:ea typeface="华文楷体"/>
              </a:rPr>
              <a:t>学位证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：</a:t>
            </a:r>
            <a:r>
              <a:rPr lang="zh-CN" altLang="en-US" sz="3600" b="1" dirty="0">
                <a:solidFill>
                  <a:srgbClr val="002060"/>
                </a:solidFill>
                <a:latin typeface="Candara"/>
                <a:ea typeface="华文楷体"/>
              </a:rPr>
              <a:t>本科学员达到学位要求，可申请取得国家开放大学或者合作院校的学位证书。</a:t>
            </a:r>
          </a:p>
        </p:txBody>
      </p:sp>
    </p:spTree>
    <p:extLst>
      <p:ext uri="{BB962C8B-B14F-4D97-AF65-F5344CB8AC3E}">
        <p14:creationId xmlns:p14="http://schemas.microsoft.com/office/powerpoint/2010/main" val="1013359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2519557" y="1806539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2539921" y="2596810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Freeform 5"/>
          <p:cNvSpPr>
            <a:spLocks noEditPoints="1"/>
          </p:cNvSpPr>
          <p:nvPr/>
        </p:nvSpPr>
        <p:spPr bwMode="auto">
          <a:xfrm>
            <a:off x="2562073" y="3413766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21" name="TextBox 35"/>
          <p:cNvSpPr txBox="1"/>
          <p:nvPr/>
        </p:nvSpPr>
        <p:spPr>
          <a:xfrm>
            <a:off x="3426178" y="18413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68839" y="1650206"/>
            <a:ext cx="9084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en-US" altLang="zh-CN" sz="40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14007" y="1536174"/>
            <a:ext cx="99384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zh-CN" sz="2800" b="1" dirty="0">
                <a:solidFill>
                  <a:srgbClr val="002060"/>
                </a:solidFill>
                <a:latin typeface="Candara"/>
                <a:ea typeface="华文楷体"/>
              </a:rPr>
              <a:t>开放教育改变了传统的封闭教育模式，为需要求学而因各种原因不能进入普通大学学习的人们，提供了接受高等教育的机会。</a:t>
            </a:r>
            <a:endParaRPr lang="en-US" altLang="zh-CN" sz="2800" b="1" dirty="0">
              <a:solidFill>
                <a:srgbClr val="002060"/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zh-CN" altLang="zh-CN" sz="2800" dirty="0">
              <a:solidFill>
                <a:srgbClr val="002060"/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altLang="zh-CN" sz="2800" b="1" dirty="0">
                <a:solidFill>
                  <a:srgbClr val="002060"/>
                </a:solidFill>
                <a:latin typeface="Candara"/>
                <a:ea typeface="华文楷体"/>
              </a:rPr>
              <a:t>1、</a:t>
            </a:r>
            <a:r>
              <a:rPr lang="zh-CN" altLang="zh-CN" sz="2800" b="1" dirty="0">
                <a:solidFill>
                  <a:srgbClr val="002060"/>
                </a:solidFill>
                <a:latin typeface="Candara"/>
                <a:ea typeface="华文楷体"/>
              </a:rPr>
              <a:t>免试入学</a:t>
            </a:r>
            <a:r>
              <a:rPr lang="zh-CN" altLang="en-US" sz="2800" b="1" dirty="0">
                <a:solidFill>
                  <a:srgbClr val="002060"/>
                </a:solidFill>
                <a:latin typeface="Candara"/>
                <a:ea typeface="华文楷体"/>
              </a:rPr>
              <a:t>，门槛低</a:t>
            </a:r>
            <a:endParaRPr lang="en-US" altLang="zh-CN" sz="2800" b="1" dirty="0">
              <a:solidFill>
                <a:srgbClr val="002060"/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altLang="zh-CN" sz="2800" b="1" dirty="0">
                <a:solidFill>
                  <a:srgbClr val="002060"/>
                </a:solidFill>
                <a:latin typeface="Candara"/>
                <a:ea typeface="华文楷体"/>
              </a:rPr>
              <a:t>2、</a:t>
            </a:r>
            <a:r>
              <a:rPr lang="zh-CN" altLang="en-US" sz="2800" b="1" dirty="0">
                <a:solidFill>
                  <a:srgbClr val="002060"/>
                </a:solidFill>
                <a:latin typeface="Candara"/>
                <a:ea typeface="华文楷体"/>
              </a:rPr>
              <a:t>资源丰富，学习易（国家开放</a:t>
            </a:r>
            <a:r>
              <a:rPr lang="zh-CN" altLang="en-US" sz="2800" b="1" dirty="0" smtClean="0">
                <a:solidFill>
                  <a:srgbClr val="002060"/>
                </a:solidFill>
                <a:latin typeface="Candara"/>
                <a:ea typeface="华文楷体"/>
              </a:rPr>
              <a:t>大学“一网一平台”，</a:t>
            </a:r>
            <a:r>
              <a:rPr lang="zh-CN" altLang="en-US" sz="2800" b="1" dirty="0">
                <a:solidFill>
                  <a:srgbClr val="002060"/>
                </a:solidFill>
                <a:latin typeface="Candara"/>
                <a:ea typeface="华文楷体"/>
              </a:rPr>
              <a:t>布卡）</a:t>
            </a:r>
            <a:endParaRPr lang="en-US" altLang="zh-CN" sz="2800" b="1" dirty="0">
              <a:solidFill>
                <a:srgbClr val="002060"/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altLang="zh-CN" sz="2800" b="1" dirty="0">
                <a:solidFill>
                  <a:srgbClr val="002060"/>
                </a:solidFill>
                <a:latin typeface="Candara"/>
                <a:ea typeface="华文楷体"/>
              </a:rPr>
              <a:t>3、</a:t>
            </a:r>
            <a:r>
              <a:rPr lang="zh-CN" altLang="en-US" sz="2800" b="1" dirty="0">
                <a:solidFill>
                  <a:srgbClr val="002060"/>
                </a:solidFill>
                <a:latin typeface="Candara"/>
                <a:ea typeface="华文楷体"/>
              </a:rPr>
              <a:t>支持服务好，师资强（中、省、市三级）</a:t>
            </a:r>
            <a:endParaRPr lang="en-US" altLang="zh-CN" sz="2800" b="1" dirty="0">
              <a:solidFill>
                <a:srgbClr val="002060"/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altLang="zh-CN" sz="2800" b="1" dirty="0">
                <a:solidFill>
                  <a:srgbClr val="002060"/>
                </a:solidFill>
                <a:latin typeface="Candara"/>
                <a:ea typeface="华文楷体"/>
              </a:rPr>
              <a:t>4、</a:t>
            </a:r>
            <a:r>
              <a:rPr lang="zh-CN" altLang="en-US" sz="2800" b="1" dirty="0">
                <a:solidFill>
                  <a:srgbClr val="002060"/>
                </a:solidFill>
                <a:latin typeface="Candara"/>
                <a:ea typeface="华文楷体"/>
              </a:rPr>
              <a:t>学历含金量高</a:t>
            </a:r>
            <a:r>
              <a:rPr lang="zh-CN" altLang="en-US" sz="2800" b="1" dirty="0" smtClean="0">
                <a:solidFill>
                  <a:srgbClr val="002060"/>
                </a:solidFill>
                <a:latin typeface="Candara"/>
                <a:ea typeface="华文楷体"/>
              </a:rPr>
              <a:t>，有国际绿卡之称</a:t>
            </a:r>
            <a:endParaRPr lang="en-US" altLang="zh-CN" sz="2800" b="1" dirty="0">
              <a:solidFill>
                <a:srgbClr val="002060"/>
              </a:solidFill>
              <a:latin typeface="Candara"/>
              <a:ea typeface="华文楷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31784" y="776069"/>
            <a:ext cx="5280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华文琥珀" pitchFamily="2" charset="-122"/>
                <a:ea typeface="华文琥珀" pitchFamily="2" charset="-122"/>
              </a:rPr>
              <a:t>国家开放大学的学习特点</a:t>
            </a:r>
          </a:p>
        </p:txBody>
      </p:sp>
    </p:spTree>
    <p:extLst>
      <p:ext uri="{BB962C8B-B14F-4D97-AF65-F5344CB8AC3E}">
        <p14:creationId xmlns:p14="http://schemas.microsoft.com/office/powerpoint/2010/main" val="2468659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02" y="1725201"/>
            <a:ext cx="882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altLang="zh-CN" sz="28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38859" y="1398641"/>
            <a:ext cx="92339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3600" b="1" dirty="0">
                <a:solidFill>
                  <a:srgbClr val="002060"/>
                </a:solidFill>
                <a:latin typeface="Candara"/>
                <a:ea typeface="华文楷体"/>
              </a:rPr>
              <a:t>希望各位学员珍惜学习机会，培养自主学习能力，妥善处理好“工学”矛盾，迅速做好</a:t>
            </a:r>
            <a:r>
              <a:rPr lang="zh-CN" altLang="en-US" sz="3600" b="1" dirty="0">
                <a:solidFill>
                  <a:srgbClr val="C00000"/>
                </a:solidFill>
                <a:latin typeface="Candara"/>
                <a:ea typeface="华文楷体"/>
              </a:rPr>
              <a:t>“电大学习</a:t>
            </a:r>
            <a:r>
              <a:rPr lang="en-US" altLang="zh-CN" sz="3600" b="1" dirty="0" smtClean="0">
                <a:solidFill>
                  <a:srgbClr val="C00000"/>
                </a:solidFill>
                <a:latin typeface="Candara"/>
                <a:ea typeface="华文楷体"/>
              </a:rPr>
              <a:t>133</a:t>
            </a:r>
            <a:r>
              <a:rPr lang="zh-CN" altLang="en-US" sz="3600" b="1" dirty="0">
                <a:solidFill>
                  <a:srgbClr val="C00000"/>
                </a:solidFill>
                <a:latin typeface="Candara"/>
                <a:ea typeface="华文楷体"/>
              </a:rPr>
              <a:t>”</a:t>
            </a:r>
            <a:r>
              <a:rPr lang="zh-CN" altLang="en-US" sz="3600" b="1" dirty="0">
                <a:solidFill>
                  <a:srgbClr val="002060"/>
                </a:solidFill>
                <a:latin typeface="Candara"/>
                <a:ea typeface="华文楷体"/>
              </a:rPr>
              <a:t>：即</a:t>
            </a:r>
            <a:r>
              <a:rPr lang="zh-CN" altLang="en-US" sz="3600" b="1" dirty="0">
                <a:solidFill>
                  <a:srgbClr val="C00000"/>
                </a:solidFill>
                <a:latin typeface="Candara"/>
                <a:ea typeface="华文楷体"/>
              </a:rPr>
              <a:t>“认识一个老师”</a:t>
            </a:r>
            <a:r>
              <a:rPr lang="zh-CN" altLang="en-US" sz="3600" b="1" dirty="0">
                <a:solidFill>
                  <a:srgbClr val="002060"/>
                </a:solidFill>
                <a:latin typeface="Candara"/>
                <a:ea typeface="华文楷体"/>
              </a:rPr>
              <a:t>（班主任），</a:t>
            </a:r>
            <a:r>
              <a:rPr lang="zh-CN" altLang="en-US" sz="3600" b="1" dirty="0">
                <a:solidFill>
                  <a:srgbClr val="C00000"/>
                </a:solidFill>
                <a:latin typeface="Candara"/>
                <a:ea typeface="华文楷体"/>
              </a:rPr>
              <a:t>“</a:t>
            </a:r>
            <a:r>
              <a:rPr lang="zh-CN" altLang="en-US" sz="3600" b="1" dirty="0" smtClean="0">
                <a:solidFill>
                  <a:srgbClr val="C00000"/>
                </a:solidFill>
                <a:latin typeface="Candara"/>
                <a:ea typeface="华文楷体"/>
              </a:rPr>
              <a:t>关注三个</a:t>
            </a:r>
            <a:r>
              <a:rPr lang="zh-CN" altLang="en-US" sz="3600" b="1" dirty="0">
                <a:solidFill>
                  <a:srgbClr val="C00000"/>
                </a:solidFill>
                <a:latin typeface="Candara"/>
                <a:ea typeface="华文楷体"/>
              </a:rPr>
              <a:t>微信公众号”</a:t>
            </a:r>
            <a:r>
              <a:rPr lang="zh-CN" altLang="en-US" sz="3600" b="1" dirty="0" smtClean="0">
                <a:solidFill>
                  <a:srgbClr val="002060"/>
                </a:solidFill>
                <a:latin typeface="Candara"/>
                <a:ea typeface="华文楷体"/>
              </a:rPr>
              <a:t>（国家开放大学、</a:t>
            </a:r>
            <a:r>
              <a:rPr lang="zh-CN" altLang="en-US" sz="3600" b="1" dirty="0" smtClean="0">
                <a:solidFill>
                  <a:srgbClr val="002060"/>
                </a:solidFill>
                <a:latin typeface="Candara"/>
                <a:ea typeface="华文楷体"/>
              </a:rPr>
              <a:t>陕西开放大学</a:t>
            </a:r>
            <a:r>
              <a:rPr lang="zh-CN" altLang="en-US" sz="3600" b="1" dirty="0">
                <a:solidFill>
                  <a:srgbClr val="002060"/>
                </a:solidFill>
                <a:latin typeface="Candara"/>
                <a:ea typeface="华文楷体"/>
              </a:rPr>
              <a:t>、榆</a:t>
            </a:r>
            <a:r>
              <a:rPr lang="zh-CN" altLang="en-US" sz="3600" b="1" dirty="0" smtClean="0">
                <a:solidFill>
                  <a:srgbClr val="002060"/>
                </a:solidFill>
                <a:latin typeface="Candara"/>
                <a:ea typeface="华文楷体"/>
              </a:rPr>
              <a:t>林市开放大学），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“</a:t>
            </a:r>
            <a:r>
              <a:rPr lang="zh-CN" altLang="en-US" sz="3600" b="1" dirty="0">
                <a:solidFill>
                  <a:srgbClr val="C00000"/>
                </a:solidFill>
                <a:latin typeface="Candara"/>
                <a:ea typeface="华文楷体"/>
              </a:rPr>
              <a:t>建立三个关联”</a:t>
            </a:r>
            <a:r>
              <a:rPr lang="zh-CN" altLang="en-US" sz="3600" b="1" dirty="0">
                <a:solidFill>
                  <a:srgbClr val="002060"/>
                </a:solidFill>
                <a:latin typeface="Candara"/>
                <a:ea typeface="华文楷体"/>
              </a:rPr>
              <a:t>（兰卓、</a:t>
            </a:r>
            <a:r>
              <a:rPr lang="en-US" altLang="zh-CN" sz="3600" b="1" dirty="0">
                <a:solidFill>
                  <a:srgbClr val="002060"/>
                </a:solidFill>
                <a:latin typeface="Candara"/>
                <a:ea typeface="华文楷体"/>
              </a:rPr>
              <a:t>QQ</a:t>
            </a:r>
            <a:r>
              <a:rPr lang="zh-CN" altLang="en-US" sz="3600" b="1" dirty="0">
                <a:solidFill>
                  <a:srgbClr val="002060"/>
                </a:solidFill>
                <a:latin typeface="Candara"/>
                <a:ea typeface="华文楷体"/>
              </a:rPr>
              <a:t>、微信</a:t>
            </a:r>
            <a:r>
              <a:rPr lang="zh-CN" altLang="en-US" sz="3600" b="1" dirty="0" smtClean="0">
                <a:solidFill>
                  <a:srgbClr val="002060"/>
                </a:solidFill>
                <a:latin typeface="Candara"/>
                <a:ea typeface="华文楷体"/>
              </a:rPr>
              <a:t>）。</a:t>
            </a:r>
            <a:endParaRPr lang="zh-CN" altLang="en-US" sz="3600" b="1" dirty="0">
              <a:solidFill>
                <a:srgbClr val="002060"/>
              </a:solidFill>
              <a:latin typeface="Candara"/>
              <a:ea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682870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02" y="1725201"/>
            <a:ext cx="882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altLang="zh-CN" sz="28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03948" y="1757774"/>
            <a:ext cx="9398832" cy="4844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88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祝</a:t>
            </a:r>
            <a:r>
              <a:rPr lang="zh-CN" altLang="en-US" sz="8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大家</a:t>
            </a:r>
            <a:r>
              <a:rPr lang="zh-CN" altLang="en-US" sz="88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学习愉快</a:t>
            </a:r>
            <a:r>
              <a:rPr lang="zh-CN" altLang="en-US" sz="8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！</a:t>
            </a:r>
            <a:endParaRPr lang="en-US" altLang="zh-CN" sz="8800" b="1" dirty="0" smtClean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  <a:p>
            <a:pPr marL="27432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8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顺利完成学业！</a:t>
            </a:r>
            <a:endParaRPr lang="zh-CN" altLang="en-US" sz="8800" b="1" dirty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altLang="zh-CN" sz="9600" b="1" dirty="0">
              <a:solidFill>
                <a:srgbClr val="FF0000"/>
              </a:solidFill>
              <a:latin typeface="Candara"/>
              <a:ea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4408377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组合 95"/>
          <p:cNvGrpSpPr/>
          <p:nvPr/>
        </p:nvGrpSpPr>
        <p:grpSpPr>
          <a:xfrm>
            <a:off x="3252730" y="560983"/>
            <a:ext cx="5643931" cy="803360"/>
            <a:chOff x="-530064" y="685664"/>
            <a:chExt cx="5643931" cy="803360"/>
          </a:xfrm>
        </p:grpSpPr>
        <p:sp>
          <p:nvSpPr>
            <p:cNvPr id="100" name="矩形 99"/>
            <p:cNvSpPr/>
            <p:nvPr/>
          </p:nvSpPr>
          <p:spPr>
            <a:xfrm>
              <a:off x="4867528" y="858082"/>
              <a:ext cx="184731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8232"/>
              <a:endParaRPr lang="en-US" altLang="zh-CN" sz="35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-530064" y="685664"/>
              <a:ext cx="564393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88232"/>
              <a:r>
                <a:rPr lang="zh-CN" altLang="en-US" sz="3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认识我们的学校</a:t>
              </a:r>
              <a:r>
                <a:rPr lang="en-US" altLang="zh-CN" sz="3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—</a:t>
              </a:r>
              <a:r>
                <a:rPr lang="zh-CN" altLang="en-US" sz="3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教学楼</a:t>
              </a:r>
              <a:endParaRPr lang="en-CA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sp>
        <p:nvSpPr>
          <p:cNvPr id="101" name="矩形 100"/>
          <p:cNvSpPr/>
          <p:nvPr/>
        </p:nvSpPr>
        <p:spPr>
          <a:xfrm>
            <a:off x="-45218" y="551335"/>
            <a:ext cx="470655" cy="705174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3" name="Rectangle 432"/>
          <p:cNvSpPr>
            <a:spLocks noChangeArrowheads="1"/>
          </p:cNvSpPr>
          <p:nvPr/>
        </p:nvSpPr>
        <p:spPr bwMode="auto">
          <a:xfrm>
            <a:off x="2286000" y="3226579"/>
            <a:ext cx="1636889" cy="30777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教工第一支部</a:t>
            </a:r>
            <a:endParaRPr kumimoji="0" lang="zh-CN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25" y="1796155"/>
            <a:ext cx="4976734" cy="391509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490739" y="1796155"/>
            <a:ext cx="481184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一楼：云教室，教务科，教学管理科，继续教育科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、社区教育办公室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二楼：电教科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三楼：多功能报告厅，第二多媒体教室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四楼：第三多媒体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教室</a:t>
            </a:r>
            <a:endParaRPr lang="en-US" altLang="zh-CN" sz="2800" b="1" dirty="0" smtClean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800" b="1" dirty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32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考试考场均设在本教学楼</a:t>
            </a:r>
          </a:p>
        </p:txBody>
      </p:sp>
    </p:spTree>
    <p:extLst>
      <p:ext uri="{BB962C8B-B14F-4D97-AF65-F5344CB8AC3E}">
        <p14:creationId xmlns:p14="http://schemas.microsoft.com/office/powerpoint/2010/main" val="3159434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2519557" y="1806539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2539921" y="2596810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Freeform 5"/>
          <p:cNvSpPr>
            <a:spLocks noEditPoints="1"/>
          </p:cNvSpPr>
          <p:nvPr/>
        </p:nvSpPr>
        <p:spPr bwMode="auto">
          <a:xfrm>
            <a:off x="2562073" y="3413766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21" name="TextBox 35"/>
          <p:cNvSpPr txBox="1"/>
          <p:nvPr/>
        </p:nvSpPr>
        <p:spPr>
          <a:xfrm>
            <a:off x="3426178" y="18413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68839" y="1650206"/>
            <a:ext cx="9084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en-US" altLang="zh-CN" sz="40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52730" y="560983"/>
            <a:ext cx="56439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232"/>
            <a:r>
              <a:rPr lang="zh-CN" altLang="en-US" sz="3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认识我们的学校</a:t>
            </a:r>
            <a:r>
              <a:rPr lang="en-US" altLang="zh-CN" sz="3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____</a:t>
            </a:r>
            <a:r>
              <a:rPr lang="zh-CN" altLang="en-US" sz="3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中院办公区</a:t>
            </a:r>
            <a:endParaRPr lang="en-CA" altLang="zh-CN" sz="3000" b="1" dirty="0"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pic>
        <p:nvPicPr>
          <p:cNvPr id="14" name="内容占位符 3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624" y="1772815"/>
            <a:ext cx="5039648" cy="44973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74696" y="2596809"/>
            <a:ext cx="52728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校领导办公区（一楼）</a:t>
            </a:r>
            <a:endParaRPr lang="en-US" altLang="zh-CN" sz="4000" b="1" dirty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4000" b="1" dirty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4000" b="1" dirty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4000" b="1" dirty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部分教师</a:t>
            </a:r>
            <a:r>
              <a:rPr lang="zh-CN" altLang="en-US" sz="40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办公室（二楼）</a:t>
            </a:r>
            <a:endParaRPr lang="zh-CN" altLang="en-US" sz="4000" b="1" dirty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2004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2519557" y="1806539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2539921" y="2596810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Freeform 5"/>
          <p:cNvSpPr>
            <a:spLocks noEditPoints="1"/>
          </p:cNvSpPr>
          <p:nvPr/>
        </p:nvSpPr>
        <p:spPr bwMode="auto">
          <a:xfrm>
            <a:off x="2562073" y="3413766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21" name="TextBox 35"/>
          <p:cNvSpPr txBox="1"/>
          <p:nvPr/>
        </p:nvSpPr>
        <p:spPr>
          <a:xfrm>
            <a:off x="3426178" y="18413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04293" y="1660963"/>
            <a:ext cx="9084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en-US" altLang="zh-CN" sz="40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7604" y="740195"/>
            <a:ext cx="7146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认识我们的学校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—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前院（第一排）</a:t>
            </a:r>
            <a:endParaRPr lang="en-CA" altLang="zh-CN" sz="3600" b="1" dirty="0"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pic>
        <p:nvPicPr>
          <p:cNvPr id="13" name="内容占位符 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400" y="1828800"/>
            <a:ext cx="5972885" cy="444290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75751" y="2510381"/>
            <a:ext cx="45270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54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教师</a:t>
            </a:r>
            <a:r>
              <a:rPr lang="zh-CN" altLang="en-US" sz="54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办公区</a:t>
            </a:r>
            <a:endParaRPr lang="en-US" altLang="zh-CN" sz="5400" b="1" dirty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  <a:p>
            <a:pPr lvl="0"/>
            <a:endParaRPr lang="en-US" altLang="zh-CN" sz="5400" b="1" dirty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  <a:p>
            <a:pPr lvl="0"/>
            <a:r>
              <a:rPr lang="zh-CN" altLang="en-US" sz="54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财务科（缴费）</a:t>
            </a:r>
            <a:endParaRPr lang="zh-CN" altLang="en-US" sz="5400" b="1" dirty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612004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2519557" y="1806539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2539921" y="2596810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Freeform 5"/>
          <p:cNvSpPr>
            <a:spLocks noEditPoints="1"/>
          </p:cNvSpPr>
          <p:nvPr/>
        </p:nvSpPr>
        <p:spPr bwMode="auto">
          <a:xfrm>
            <a:off x="2562073" y="3413766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21" name="TextBox 35"/>
          <p:cNvSpPr txBox="1"/>
          <p:nvPr/>
        </p:nvSpPr>
        <p:spPr>
          <a:xfrm>
            <a:off x="3426178" y="18413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68839" y="1627627"/>
            <a:ext cx="9084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en-US" altLang="zh-CN" sz="40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09991" y="725206"/>
            <a:ext cx="7146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88232"/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认识我们的学校</a:t>
            </a:r>
            <a:r>
              <a:rPr lang="en-US" altLang="zh-CN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—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前院（第二排）</a:t>
            </a:r>
            <a:endParaRPr lang="en-CA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12800" y="1882588"/>
            <a:ext cx="5372847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483245" y="2735615"/>
            <a:ext cx="47479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4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教师</a:t>
            </a:r>
            <a:r>
              <a:rPr lang="zh-CN" altLang="en-US" sz="44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办公室（二楼）</a:t>
            </a:r>
            <a:endParaRPr lang="en-US" altLang="zh-CN" sz="4400" b="1" dirty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  <a:p>
            <a:pPr lvl="0"/>
            <a:endParaRPr lang="en-US" altLang="zh-CN" sz="4400" b="1" dirty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  <a:p>
            <a:pPr lvl="0"/>
            <a:r>
              <a:rPr lang="zh-CN" altLang="en-US" sz="44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领导办公室（一楼）</a:t>
            </a:r>
            <a:endParaRPr lang="en-US" altLang="zh-CN" sz="4400" b="1" dirty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612004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2519557" y="1806539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2539921" y="2596810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Freeform 5"/>
          <p:cNvSpPr>
            <a:spLocks noEditPoints="1"/>
          </p:cNvSpPr>
          <p:nvPr/>
        </p:nvSpPr>
        <p:spPr bwMode="auto">
          <a:xfrm>
            <a:off x="2562073" y="3413766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21" name="TextBox 35"/>
          <p:cNvSpPr txBox="1"/>
          <p:nvPr/>
        </p:nvSpPr>
        <p:spPr>
          <a:xfrm>
            <a:off x="3426178" y="18413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68839" y="1650206"/>
            <a:ext cx="9084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en-US" altLang="zh-CN" sz="40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13420" y="725206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关注三个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微信公众号</a:t>
            </a:r>
            <a:endParaRPr lang="en-CA" altLang="zh-CN" sz="36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pic>
        <p:nvPicPr>
          <p:cNvPr id="14" name="Picture 2" descr="C:\Users\yllc\Documents\Tencent Files\648758954\FileRecv\qrcode_for_gh_cc03db2e9eed_1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80" y="1371539"/>
            <a:ext cx="3130644" cy="302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8374" y="5005698"/>
            <a:ext cx="2773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榆林</a:t>
            </a:r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市开放大学</a:t>
            </a:r>
            <a:endParaRPr lang="zh-CN" altLang="en-US" sz="28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42800" y="4900258"/>
            <a:ext cx="352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latin typeface="华文隶书" pitchFamily="2" charset="-122"/>
                <a:ea typeface="华文隶书" pitchFamily="2" charset="-122"/>
              </a:defRPr>
            </a:lvl1pPr>
          </a:lstStyle>
          <a:p>
            <a:r>
              <a:rPr lang="zh-CN" altLang="en-US" sz="2800" dirty="0" smtClean="0">
                <a:solidFill>
                  <a:srgbClr val="C00000"/>
                </a:solidFill>
              </a:rPr>
              <a:t>国家开放大学学习网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464" y="1496830"/>
            <a:ext cx="3211647" cy="277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935364" y="4978356"/>
            <a:ext cx="352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latin typeface="华文隶书" pitchFamily="2" charset="-122"/>
                <a:ea typeface="华文隶书" pitchFamily="2" charset="-122"/>
              </a:defRPr>
            </a:lvl1pPr>
          </a:lstStyle>
          <a:p>
            <a:r>
              <a:rPr lang="zh-CN" altLang="en-US" sz="2800" dirty="0" smtClean="0">
                <a:solidFill>
                  <a:srgbClr val="C00000"/>
                </a:solidFill>
              </a:rPr>
              <a:t>陕西开放大学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070" y="1542882"/>
            <a:ext cx="2497530" cy="257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402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2519557" y="1806539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2539921" y="2596810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Freeform 5"/>
          <p:cNvSpPr>
            <a:spLocks noEditPoints="1"/>
          </p:cNvSpPr>
          <p:nvPr/>
        </p:nvSpPr>
        <p:spPr bwMode="auto">
          <a:xfrm>
            <a:off x="2562073" y="3413766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21" name="TextBox 35"/>
          <p:cNvSpPr txBox="1"/>
          <p:nvPr/>
        </p:nvSpPr>
        <p:spPr>
          <a:xfrm>
            <a:off x="3426178" y="18413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68839" y="1650206"/>
            <a:ext cx="9084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en-US" altLang="zh-CN" sz="40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05917" y="725206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认识你的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老师</a:t>
            </a:r>
            <a:endParaRPr lang="en-CA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68839" y="2041535"/>
            <a:ext cx="9518953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本科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专业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8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个，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95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人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；专科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专业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14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个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，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234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人</a:t>
            </a:r>
            <a:endParaRPr lang="en-US" altLang="zh-CN" sz="3600" b="1" dirty="0" smtClean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zh-CN" altLang="en-US" sz="3600" b="1" dirty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、校本部现有教师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30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人，专业主任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30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人</a:t>
            </a:r>
            <a:endParaRPr lang="en-US" altLang="zh-CN" sz="3600" b="1" dirty="0" smtClean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3600" b="1" dirty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  <a:hlinkClick r:id="rId3" action="ppaction://hlinkfile"/>
            </a:endParaRPr>
          </a:p>
          <a:p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、教师、专业主任信息在榆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林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电大</a:t>
            </a:r>
            <a:endParaRPr lang="en-US" altLang="zh-CN" sz="3600" b="1" dirty="0" smtClean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     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微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信公众号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查看</a:t>
            </a:r>
            <a:endParaRPr lang="en-US" altLang="zh-CN" sz="3600" b="1" dirty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  <a:hlinkClick r:id="rId3" action="ppaction://hlinkfile"/>
            </a:endParaRPr>
          </a:p>
          <a:p>
            <a:endParaRPr lang="en-US" altLang="zh-CN" sz="3600" b="1" dirty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zh-CN" alt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02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2519557" y="1806539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2539921" y="2596810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Freeform 5"/>
          <p:cNvSpPr>
            <a:spLocks noEditPoints="1"/>
          </p:cNvSpPr>
          <p:nvPr/>
        </p:nvSpPr>
        <p:spPr bwMode="auto">
          <a:xfrm>
            <a:off x="2562073" y="3413766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21" name="TextBox 35"/>
          <p:cNvSpPr txBox="1"/>
          <p:nvPr/>
        </p:nvSpPr>
        <p:spPr>
          <a:xfrm>
            <a:off x="3426178" y="18413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68839" y="1650206"/>
            <a:ext cx="9084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en-US" altLang="zh-CN" sz="40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05917" y="725206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了解学习流程</a:t>
            </a:r>
            <a:endParaRPr lang="en-CA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68839" y="2041535"/>
            <a:ext cx="18473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3600" b="1" dirty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zh-CN" alt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02" y="1725201"/>
            <a:ext cx="88267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一、和专业主任联系，加入</a:t>
            </a: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QQ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、微信群</a:t>
            </a:r>
            <a:endParaRPr lang="en-US" altLang="zh-CN" sz="2800" b="1" dirty="0" smtClean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二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、保存好自己的专业规则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三、缴费、课程注册、领取教材</a:t>
            </a:r>
            <a:endParaRPr lang="en-US" altLang="zh-CN" sz="2800" b="1" dirty="0" smtClean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四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、完成平时学习：</a:t>
            </a: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1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、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形成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性考核（国开平台完成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）     </a:t>
            </a: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2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、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网上互动学习（国开网发帖）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五、参加期末考试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六、完成实践环节，取得全部学分，办理毕业审核。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364880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c9c751266675d9ce422a5d5dfc04dcdf3e3c1"/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844</Words>
  <Application>Microsoft Office PowerPoint</Application>
  <PresentationFormat>自定义</PresentationFormat>
  <Paragraphs>136</Paragraphs>
  <Slides>21</Slides>
  <Notes>21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www.tukuppt.com</dc:creator>
  <cp:keywords>tukuppt</cp:keywords>
  <cp:lastModifiedBy>yllc</cp:lastModifiedBy>
  <cp:revision>80</cp:revision>
  <dcterms:created xsi:type="dcterms:W3CDTF">2016-07-18T06:08:35Z</dcterms:created>
  <dcterms:modified xsi:type="dcterms:W3CDTF">2022-05-06T01:42:30Z</dcterms:modified>
</cp:coreProperties>
</file>