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2" r:id="rId3"/>
    <p:sldId id="283" r:id="rId4"/>
    <p:sldId id="284" r:id="rId5"/>
    <p:sldId id="285" r:id="rId6"/>
    <p:sldId id="286" r:id="rId7"/>
    <p:sldId id="287" r:id="rId8"/>
    <p:sldId id="288" r:id="rId9"/>
    <p:sldId id="289" r:id="rId10"/>
    <p:sldId id="257" r:id="rId11"/>
    <p:sldId id="258" r:id="rId12"/>
    <p:sldId id="259" r:id="rId13"/>
    <p:sldId id="260" r:id="rId14"/>
    <p:sldId id="261" r:id="rId15"/>
    <p:sldId id="262" r:id="rId16"/>
    <p:sldId id="263" r:id="rId17"/>
    <p:sldId id="266" r:id="rId18"/>
    <p:sldId id="269" r:id="rId19"/>
    <p:sldId id="268" r:id="rId20"/>
    <p:sldId id="270" r:id="rId21"/>
    <p:sldId id="271" r:id="rId22"/>
    <p:sldId id="272" r:id="rId23"/>
    <p:sldId id="273" r:id="rId24"/>
    <p:sldId id="274" r:id="rId25"/>
    <p:sldId id="275" r:id="rId26"/>
    <p:sldId id="280"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281" r:id="rId41"/>
    <p:sldId id="276" r:id="rId42"/>
    <p:sldId id="277"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8521868-C8F2-40B9-B664-4C377D3F4C33}" type="datetimeFigureOut">
              <a:rPr lang="zh-CN" altLang="en-US" smtClean="0"/>
              <a:t>2021/9/14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597565A2-13EA-4FE8-88E4-0805B77254E4}" type="slidenum">
              <a:rPr lang="zh-CN" altLang="en-US" smtClean="0"/>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521868-C8F2-40B9-B664-4C377D3F4C33}" type="datetimeFigureOut">
              <a:rPr lang="zh-CN" altLang="en-US" smtClean="0"/>
              <a:t>2021/9/14</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565A2-13EA-4FE8-88E4-0805B77254E4}" type="slidenum">
              <a:rPr lang="zh-CN" altLang="en-US" smtClean="0"/>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a:xfrm>
            <a:off x="1371600" y="4797152"/>
            <a:ext cx="6400800" cy="1584175"/>
          </a:xfrm>
        </p:spPr>
        <p:txBody>
          <a:bodyPr/>
          <a:lstStyle/>
          <a:p>
            <a:pPr algn="ctr"/>
            <a:r>
              <a:rPr lang="en-US" altLang="zh-CN" sz="5400" b="1" dirty="0" smtClean="0">
                <a:latin typeface="华文彩云" pitchFamily="2" charset="-122"/>
                <a:ea typeface="华文彩云" pitchFamily="2" charset="-122"/>
              </a:rPr>
              <a:t>2021</a:t>
            </a:r>
            <a:r>
              <a:rPr lang="zh-CN" altLang="en-US" sz="5400" b="1" dirty="0">
                <a:latin typeface="华文彩云" pitchFamily="2" charset="-122"/>
                <a:ea typeface="华文彩云" pitchFamily="2" charset="-122"/>
              </a:rPr>
              <a:t>春</a:t>
            </a:r>
            <a:r>
              <a:rPr lang="zh-CN" altLang="en-US" sz="5400" b="1" dirty="0" smtClean="0">
                <a:latin typeface="华文彩云" pitchFamily="2" charset="-122"/>
                <a:ea typeface="华文彩云" pitchFamily="2" charset="-122"/>
              </a:rPr>
              <a:t>导</a:t>
            </a:r>
            <a:r>
              <a:rPr lang="zh-CN" altLang="en-US" sz="5400" b="1" dirty="0" smtClean="0">
                <a:latin typeface="华文彩云" pitchFamily="2" charset="-122"/>
                <a:ea typeface="华文彩云" pitchFamily="2" charset="-122"/>
              </a:rPr>
              <a:t>学方案</a:t>
            </a:r>
            <a:endParaRPr lang="en-US" altLang="zh-CN" sz="5400" b="1" dirty="0" smtClean="0">
              <a:latin typeface="华文彩云" pitchFamily="2" charset="-122"/>
              <a:ea typeface="华文彩云" pitchFamily="2" charset="-122"/>
            </a:endParaRPr>
          </a:p>
          <a:p>
            <a:pPr algn="ctr"/>
            <a:r>
              <a:rPr lang="zh-CN" altLang="en-US" dirty="0" smtClean="0"/>
              <a:t>乔少华</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36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0415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514432"/>
          </a:xfrm>
        </p:spPr>
        <p:txBody>
          <a:bodyPr>
            <a:normAutofit fontScale="90000"/>
          </a:bodyPr>
          <a:lstStyle/>
          <a:p>
            <a:r>
              <a:rPr lang="en-US" altLang="zh-CN" dirty="0" smtClean="0"/>
              <a:t/>
            </a:r>
            <a:br>
              <a:rPr lang="en-US" altLang="zh-CN" dirty="0" smtClean="0"/>
            </a:br>
            <a:r>
              <a:rPr lang="zh-CN" altLang="en-US" sz="6000" dirty="0" smtClean="0"/>
              <a:t>国开学习平台使用方法</a:t>
            </a:r>
            <a:r>
              <a:rPr lang="en-US" altLang="zh-CN" dirty="0" smtClean="0"/>
              <a:t/>
            </a:r>
            <a:br>
              <a:rPr lang="en-US" altLang="zh-CN" dirty="0" smtClean="0"/>
            </a:br>
            <a:r>
              <a:rPr lang="zh-CN" altLang="en-US" sz="3600" dirty="0" smtClean="0"/>
              <a:t>第一</a:t>
            </a:r>
            <a:r>
              <a:rPr lang="zh-CN" altLang="en-US" sz="3600" dirty="0"/>
              <a:t>步：先打开国家开放大学学习平台，点击学生登录。</a:t>
            </a:r>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9224"/>
            <a:ext cx="9143999"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7028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944216"/>
          </a:xfrm>
        </p:spPr>
        <p:txBody>
          <a:bodyPr>
            <a:normAutofit fontScale="90000"/>
          </a:bodyPr>
          <a:lstStyle/>
          <a:p>
            <a:r>
              <a:rPr lang="zh-CN" altLang="zh-CN" dirty="0" smtClean="0"/>
              <a:t>第二</a:t>
            </a:r>
            <a:r>
              <a:rPr lang="zh-CN" altLang="zh-CN" dirty="0"/>
              <a:t>步：请输入用户名（学号），密码（出生年月日八位）</a:t>
            </a:r>
            <a:br>
              <a:rPr lang="zh-CN" altLang="zh-CN" dirty="0"/>
            </a:br>
            <a:endParaRPr lang="zh-CN" altLang="en-US" dirty="0"/>
          </a:p>
        </p:txBody>
      </p:sp>
      <p:pic>
        <p:nvPicPr>
          <p:cNvPr id="4" name="内容占位符 3"/>
          <p:cNvPicPr>
            <a:picLocks noGrp="1"/>
          </p:cNvPicPr>
          <p:nvPr>
            <p:ph idx="1"/>
          </p:nvPr>
        </p:nvPicPr>
        <p:blipFill>
          <a:blip r:embed="rId2"/>
          <a:stretch>
            <a:fillRect/>
          </a:stretch>
        </p:blipFill>
        <p:spPr>
          <a:xfrm>
            <a:off x="0" y="1844824"/>
            <a:ext cx="9144000" cy="5013175"/>
          </a:xfrm>
          <a:prstGeom prst="rect">
            <a:avLst/>
          </a:prstGeom>
        </p:spPr>
      </p:pic>
    </p:spTree>
    <p:extLst>
      <p:ext uri="{BB962C8B-B14F-4D97-AF65-F5344CB8AC3E}">
        <p14:creationId xmlns:p14="http://schemas.microsoft.com/office/powerpoint/2010/main" val="1473289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2148848"/>
          </a:xfrm>
        </p:spPr>
        <p:txBody>
          <a:bodyPr>
            <a:normAutofit fontScale="90000"/>
          </a:bodyPr>
          <a:lstStyle/>
          <a:p>
            <a:r>
              <a:rPr lang="zh-CN" altLang="en-US" dirty="0"/>
              <a:t>第三步：首先登录到学习页面，在学课程中选择</a:t>
            </a:r>
            <a:r>
              <a:rPr lang="en-US" altLang="zh-CN" dirty="0" smtClean="0"/>
              <a:t>《</a:t>
            </a:r>
            <a:r>
              <a:rPr lang="zh-CN" altLang="en-US" dirty="0" smtClean="0"/>
              <a:t>电子商务概论</a:t>
            </a:r>
            <a:r>
              <a:rPr lang="en-US" altLang="zh-CN" dirty="0" smtClean="0"/>
              <a:t>》</a:t>
            </a:r>
            <a:r>
              <a:rPr lang="zh-CN" altLang="en-US" dirty="0"/>
              <a:t>点击进入。</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48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76329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第四步：进入到课程学习主页</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9144000" cy="53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8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04088"/>
            <a:ext cx="8892480" cy="1644792"/>
          </a:xfrm>
        </p:spPr>
        <p:txBody>
          <a:bodyPr>
            <a:normAutofit fontScale="90000"/>
          </a:bodyPr>
          <a:lstStyle/>
          <a:p>
            <a:r>
              <a:rPr lang="zh-CN" altLang="en-US" dirty="0"/>
              <a:t>第五步：进入到课程学习主页，点击课程导学，查看课程考核方式。</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7"/>
            <a:ext cx="9144000" cy="515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271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第六步：点击进入到</a:t>
            </a:r>
            <a:r>
              <a:rPr lang="zh-CN" altLang="en-US" dirty="0" smtClean="0"/>
              <a:t>怎么学</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777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13"/>
            <a:ext cx="9143999" cy="603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305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第七步：</a:t>
            </a:r>
            <a:r>
              <a:rPr lang="zh-CN" altLang="en-US" dirty="0"/>
              <a:t>点击这里完成作业</a:t>
            </a:r>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005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第八步：点击这里</a:t>
            </a:r>
            <a:r>
              <a:rPr lang="zh-CN" altLang="en-US" dirty="0"/>
              <a:t>进入</a:t>
            </a:r>
            <a:r>
              <a:rPr lang="zh-CN" altLang="en-US" dirty="0" smtClean="0"/>
              <a:t>形</a:t>
            </a:r>
            <a:r>
              <a:rPr lang="zh-CN" altLang="en-US" dirty="0"/>
              <a:t>考</a:t>
            </a:r>
          </a:p>
        </p:txBody>
      </p:sp>
      <p:sp>
        <p:nvSpPr>
          <p:cNvPr id="3" name="内容占位符 2"/>
          <p:cNvSpPr>
            <a:spLocks noGrp="1"/>
          </p:cNvSpPr>
          <p:nvPr>
            <p:ph idx="1"/>
          </p:nvPr>
        </p:nvSpPr>
        <p:spPr/>
        <p:txBody>
          <a:bodyPr/>
          <a:lstStyle/>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5474"/>
            <a:ext cx="9144000" cy="5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7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第九步</a:t>
            </a:r>
            <a:r>
              <a:rPr lang="zh-CN" altLang="en-US" dirty="0"/>
              <a:t>：点击这里开始完成第一次形考</a:t>
            </a:r>
          </a:p>
        </p:txBody>
      </p:sp>
      <p:sp>
        <p:nvSpPr>
          <p:cNvPr id="3" name="内容占位符 2"/>
          <p:cNvSpPr>
            <a:spLocks noGrp="1"/>
          </p:cNvSpPr>
          <p:nvPr>
            <p:ph idx="1"/>
          </p:nvPr>
        </p:nvSpPr>
        <p:spPr/>
        <p:txBody>
          <a:bodyPr/>
          <a:lstStyle/>
          <a:p>
            <a:endParaRPr lang="zh-CN" alt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8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0893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b="1" dirty="0" smtClean="0"/>
              <a:t>课程性质</a:t>
            </a:r>
            <a:endParaRPr lang="zh-CN" altLang="en-US" sz="6600" b="1" dirty="0"/>
          </a:p>
        </p:txBody>
      </p:sp>
      <p:sp>
        <p:nvSpPr>
          <p:cNvPr id="3" name="内容占位符 2"/>
          <p:cNvSpPr>
            <a:spLocks noGrp="1"/>
          </p:cNvSpPr>
          <p:nvPr>
            <p:ph idx="1"/>
          </p:nvPr>
        </p:nvSpPr>
        <p:spPr/>
        <p:txBody>
          <a:bodyPr>
            <a:noAutofit/>
          </a:bodyPr>
          <a:lstStyle/>
          <a:p>
            <a:pPr marL="0" indent="0">
              <a:buNone/>
            </a:pPr>
            <a:r>
              <a:rPr lang="zh-CN" altLang="en-US" sz="2800" dirty="0" smtClean="0"/>
              <a:t>       电子商务</a:t>
            </a:r>
            <a:r>
              <a:rPr lang="zh-CN" altLang="en-US" sz="2800" dirty="0"/>
              <a:t>概论课程是国家开放大学开放教育电子商务专业（专科）的一门统设必修课程，本课程</a:t>
            </a:r>
            <a:r>
              <a:rPr lang="en-US" altLang="zh-CN" sz="2800" dirty="0"/>
              <a:t>4</a:t>
            </a:r>
            <a:r>
              <a:rPr lang="zh-CN" altLang="en-US" sz="2800" dirty="0"/>
              <a:t>学分，课内学时</a:t>
            </a:r>
            <a:r>
              <a:rPr lang="en-US" altLang="zh-CN" sz="2800" dirty="0"/>
              <a:t>72</a:t>
            </a:r>
            <a:r>
              <a:rPr lang="zh-CN" altLang="en-US" sz="2800" dirty="0"/>
              <a:t>学时，开设一学期。</a:t>
            </a:r>
          </a:p>
          <a:p>
            <a:pPr marL="0" indent="0">
              <a:buNone/>
            </a:pPr>
            <a:r>
              <a:rPr lang="zh-CN" altLang="en-US" sz="2800" dirty="0" smtClean="0"/>
              <a:t>        通过</a:t>
            </a:r>
            <a:r>
              <a:rPr lang="zh-CN" altLang="en-US" sz="2800" dirty="0"/>
              <a:t>本课程的学习，您可以对电子商务的基本知识和基本框架有一个大致的了解，理解电子商务与传统商务的区别，能够充分利用网络优势提高从事商务活动的技巧及发现商业机会的能力。同时能够为进一步学习电子商务专业的其他课程打下理论基础。</a:t>
            </a:r>
          </a:p>
          <a:p>
            <a:endParaRPr lang="zh-CN" altLang="en-US" sz="2800" dirty="0"/>
          </a:p>
        </p:txBody>
      </p:sp>
    </p:spTree>
    <p:extLst>
      <p:ext uri="{BB962C8B-B14F-4D97-AF65-F5344CB8AC3E}">
        <p14:creationId xmlns:p14="http://schemas.microsoft.com/office/powerpoint/2010/main" val="1640504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第十步：依次答题，最后点击结束答题。</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60248"/>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第十一步</a:t>
            </a:r>
            <a:r>
              <a:rPr lang="zh-CN" altLang="en-US" dirty="0"/>
              <a:t>：点击这里提交答案并</a:t>
            </a:r>
            <a:r>
              <a:rPr lang="zh-CN" altLang="en-US" dirty="0" smtClean="0"/>
              <a:t>结束，依次完成所有形考任务。</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988840"/>
            <a:ext cx="9039225"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68138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第十二步：点击这里开始学习讨论。</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84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7774"/>
            <a:ext cx="91440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76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428768"/>
          </a:xfrm>
        </p:spPr>
        <p:txBody>
          <a:bodyPr>
            <a:normAutofit fontScale="90000"/>
          </a:bodyPr>
          <a:lstStyle/>
          <a:p>
            <a:r>
              <a:rPr lang="zh-CN" altLang="en-US" dirty="0" smtClean="0"/>
              <a:t>第十三步</a:t>
            </a:r>
            <a:r>
              <a:rPr lang="zh-CN" altLang="en-US" dirty="0"/>
              <a:t>：每次任务都有不同的讨论区域，点击进入讨论区开始发贴。</a:t>
            </a:r>
          </a:p>
        </p:txBody>
      </p:sp>
      <p:sp>
        <p:nvSpPr>
          <p:cNvPr id="3" name="内容占位符 2"/>
          <p:cNvSpPr>
            <a:spLocks noGrp="1"/>
          </p:cNvSpPr>
          <p:nvPr>
            <p:ph idx="1"/>
          </p:nvPr>
        </p:nvSpPr>
        <p:spPr/>
        <p:txBody>
          <a:bodyPr/>
          <a:lstStyle/>
          <a:p>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60848"/>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66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第十四步</a:t>
            </a:r>
            <a:r>
              <a:rPr lang="zh-CN" altLang="en-US" dirty="0"/>
              <a:t>：在文本框内输入想要问的问题，点击发贴。</a:t>
            </a:r>
          </a:p>
        </p:txBody>
      </p:sp>
      <p:pic>
        <p:nvPicPr>
          <p:cNvPr id="4" name="内容占位符 3"/>
          <p:cNvPicPr>
            <a:picLocks noGrp="1"/>
          </p:cNvPicPr>
          <p:nvPr>
            <p:ph idx="1"/>
          </p:nvPr>
        </p:nvPicPr>
        <p:blipFill>
          <a:blip r:embed="rId2"/>
          <a:stretch>
            <a:fillRect/>
          </a:stretch>
        </p:blipFill>
        <p:spPr>
          <a:xfrm>
            <a:off x="0" y="2323940"/>
            <a:ext cx="9144000" cy="4534059"/>
          </a:xfrm>
          <a:prstGeom prst="rect">
            <a:avLst/>
          </a:prstGeom>
        </p:spPr>
      </p:pic>
    </p:spTree>
    <p:extLst>
      <p:ext uri="{BB962C8B-B14F-4D97-AF65-F5344CB8AC3E}">
        <p14:creationId xmlns:p14="http://schemas.microsoft.com/office/powerpoint/2010/main" val="568632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试题解析（</a:t>
            </a:r>
            <a:r>
              <a:rPr lang="en-US" altLang="zh-CN" dirty="0" smtClean="0"/>
              <a:t>2019</a:t>
            </a:r>
            <a:r>
              <a:rPr lang="zh-CN" altLang="en-US" dirty="0" smtClean="0"/>
              <a:t>春）</a:t>
            </a:r>
            <a:endParaRPr lang="zh-CN" altLang="en-US" dirty="0"/>
          </a:p>
        </p:txBody>
      </p:sp>
      <p:sp>
        <p:nvSpPr>
          <p:cNvPr id="3" name="内容占位符 2"/>
          <p:cNvSpPr>
            <a:spLocks noGrp="1"/>
          </p:cNvSpPr>
          <p:nvPr>
            <p:ph idx="1"/>
          </p:nvPr>
        </p:nvSpPr>
        <p:spPr/>
        <p:txBody>
          <a:bodyPr/>
          <a:lstStyle/>
          <a:p>
            <a:endParaRPr lang="zh-CN" altLang="en-US" dirty="0"/>
          </a:p>
        </p:txBody>
      </p:sp>
    </p:spTree>
    <p:controls>
      <mc:AlternateContent xmlns:mc="http://schemas.openxmlformats.org/markup-compatibility/2006">
        <mc:Choice xmlns:v="urn:schemas-microsoft-com:vml" Requires="v">
          <p:control spid="1027" name="TextBox1" r:id="rId2" imgW="8277120" imgH="4324320"/>
        </mc:Choice>
        <mc:Fallback>
          <p:control name="TextBox1" r:id="rId2" imgW="8277120" imgH="432432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89138"/>
                  <a:ext cx="8280400" cy="4319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73023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试题解析（</a:t>
            </a:r>
            <a:r>
              <a:rPr lang="en-US" altLang="zh-CN" dirty="0" smtClean="0"/>
              <a:t>2019</a:t>
            </a:r>
            <a:r>
              <a:rPr lang="zh-CN" altLang="en-US" dirty="0" smtClean="0"/>
              <a:t>秋）</a:t>
            </a:r>
            <a:endParaRPr lang="zh-CN" altLang="en-US" dirty="0"/>
          </a:p>
        </p:txBody>
      </p:sp>
      <p:sp>
        <p:nvSpPr>
          <p:cNvPr id="3" name="内容占位符 2"/>
          <p:cNvSpPr>
            <a:spLocks noGrp="1"/>
          </p:cNvSpPr>
          <p:nvPr>
            <p:ph idx="1"/>
          </p:nvPr>
        </p:nvSpPr>
        <p:spPr/>
        <p:txBody>
          <a:bodyPr/>
          <a:lstStyle/>
          <a:p>
            <a:endParaRPr lang="zh-CN" altLang="en-US" dirty="0"/>
          </a:p>
        </p:txBody>
      </p:sp>
    </p:spTree>
    <p:controls>
      <mc:AlternateContent xmlns:mc="http://schemas.openxmlformats.org/markup-compatibility/2006">
        <mc:Choice xmlns:v="urn:schemas-microsoft-com:vml" Requires="v">
          <p:control spid="2051" name="TextBox1" r:id="rId2" imgW="8210520" imgH="4467240"/>
        </mc:Choice>
        <mc:Fallback>
          <p:control name="TextBox1" r:id="rId2" imgW="8210520" imgH="446724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16113"/>
                  <a:ext cx="8207375" cy="44656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4846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936104"/>
          </a:xfrm>
        </p:spPr>
        <p:txBody>
          <a:bodyPr>
            <a:normAutofit/>
          </a:bodyPr>
          <a:lstStyle/>
          <a:p>
            <a:r>
              <a:rPr lang="zh-CN" altLang="en-US" dirty="0" smtClean="0"/>
              <a:t>试题解析（</a:t>
            </a:r>
            <a:r>
              <a:rPr lang="en-US" altLang="zh-CN" dirty="0" smtClean="0"/>
              <a:t>2020</a:t>
            </a:r>
            <a:r>
              <a:rPr lang="zh-CN" altLang="en-US" dirty="0" smtClean="0"/>
              <a:t>春）</a:t>
            </a:r>
            <a:endParaRPr lang="zh-CN"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696744" cy="576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07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3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249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730456"/>
          </a:xfrm>
        </p:spPr>
        <p:txBody>
          <a:bodyPr>
            <a:normAutofit fontScale="90000"/>
          </a:bodyPr>
          <a:lstStyle/>
          <a:p>
            <a:pPr algn="ctr"/>
            <a:r>
              <a:rPr lang="en-US" altLang="zh-CN" sz="7300" dirty="0" smtClean="0"/>
              <a:t/>
            </a:r>
            <a:br>
              <a:rPr lang="en-US" altLang="zh-CN" sz="7300" dirty="0" smtClean="0"/>
            </a:br>
            <a:r>
              <a:rPr lang="en-US" altLang="zh-CN" sz="7300" dirty="0"/>
              <a:t/>
            </a:r>
            <a:br>
              <a:rPr lang="en-US" altLang="zh-CN" sz="7300" dirty="0"/>
            </a:br>
            <a:r>
              <a:rPr lang="en-US" altLang="zh-CN" sz="7300" dirty="0" smtClean="0"/>
              <a:t/>
            </a:r>
            <a:br>
              <a:rPr lang="en-US" altLang="zh-CN" sz="7300" dirty="0" smtClean="0"/>
            </a:br>
            <a:r>
              <a:rPr lang="en-US" altLang="zh-CN" sz="7300" dirty="0" smtClean="0"/>
              <a:t/>
            </a:r>
            <a:br>
              <a:rPr lang="en-US" altLang="zh-CN" sz="7300" dirty="0" smtClean="0"/>
            </a:br>
            <a:r>
              <a:rPr lang="en-US" altLang="zh-CN" sz="7300" dirty="0"/>
              <a:t/>
            </a:r>
            <a:br>
              <a:rPr lang="en-US" altLang="zh-CN" sz="7300" dirty="0"/>
            </a:br>
            <a:r>
              <a:rPr lang="zh-CN" altLang="en-US" sz="7300" dirty="0" smtClean="0"/>
              <a:t>学习</a:t>
            </a:r>
            <a:r>
              <a:rPr lang="zh-CN" altLang="en-US" sz="7300" dirty="0"/>
              <a:t>目标</a:t>
            </a:r>
            <a:r>
              <a:rPr lang="zh-CN" altLang="en-US" dirty="0"/>
              <a:t/>
            </a:r>
            <a:br>
              <a:rPr lang="zh-CN" altLang="en-US" dirty="0"/>
            </a:br>
            <a:endParaRPr lang="zh-CN" altLang="en-US" dirty="0"/>
          </a:p>
        </p:txBody>
      </p:sp>
      <p:sp>
        <p:nvSpPr>
          <p:cNvPr id="3" name="内容占位符 2"/>
          <p:cNvSpPr>
            <a:spLocks noGrp="1"/>
          </p:cNvSpPr>
          <p:nvPr>
            <p:ph idx="1"/>
          </p:nvPr>
        </p:nvSpPr>
        <p:spPr>
          <a:xfrm>
            <a:off x="457200" y="1412776"/>
            <a:ext cx="8229600" cy="5256584"/>
          </a:xfrm>
        </p:spPr>
        <p:txBody>
          <a:bodyPr>
            <a:normAutofit fontScale="77500" lnSpcReduction="20000"/>
          </a:bodyPr>
          <a:lstStyle/>
          <a:p>
            <a:r>
              <a:rPr lang="zh-CN" altLang="en-US" b="1" dirty="0" smtClean="0"/>
              <a:t>通过</a:t>
            </a:r>
            <a:r>
              <a:rPr lang="zh-CN" altLang="en-US" b="1" dirty="0"/>
              <a:t>本课程的学习，希望您能够：</a:t>
            </a:r>
          </a:p>
          <a:p>
            <a:endParaRPr lang="zh-CN" altLang="en-US" b="1" dirty="0"/>
          </a:p>
          <a:p>
            <a:r>
              <a:rPr lang="en-US" altLang="zh-CN" b="1" dirty="0"/>
              <a:t>1</a:t>
            </a:r>
            <a:r>
              <a:rPr lang="zh-CN" altLang="en-US" b="1" dirty="0"/>
              <a:t>．阐释电子商务的基本构成、运作原理和运作模式；</a:t>
            </a:r>
          </a:p>
          <a:p>
            <a:endParaRPr lang="zh-CN" altLang="en-US" b="1" dirty="0"/>
          </a:p>
          <a:p>
            <a:r>
              <a:rPr lang="en-US" altLang="zh-CN" b="1" dirty="0"/>
              <a:t>2</a:t>
            </a:r>
            <a:r>
              <a:rPr lang="zh-CN" altLang="en-US" b="1" dirty="0"/>
              <a:t>．应用电子商务交易、市场调研、定价策略、促销策略等知识和技能进行电子商务的相关活动；</a:t>
            </a:r>
          </a:p>
          <a:p>
            <a:endParaRPr lang="zh-CN" altLang="en-US" b="1" dirty="0"/>
          </a:p>
          <a:p>
            <a:r>
              <a:rPr lang="en-US" altLang="zh-CN" b="1" dirty="0"/>
              <a:t>3</a:t>
            </a:r>
            <a:r>
              <a:rPr lang="zh-CN" altLang="en-US" b="1" dirty="0"/>
              <a:t>．区别电子商务供应链管理各种策略，阐述其主要信息技术的工作原理；</a:t>
            </a:r>
          </a:p>
          <a:p>
            <a:endParaRPr lang="zh-CN" altLang="en-US" b="1" dirty="0"/>
          </a:p>
          <a:p>
            <a:r>
              <a:rPr lang="en-US" altLang="zh-CN" b="1" dirty="0"/>
              <a:t>4</a:t>
            </a:r>
            <a:r>
              <a:rPr lang="zh-CN" altLang="en-US" b="1" dirty="0"/>
              <a:t>．使用各种电子支付工具进行实践操作；</a:t>
            </a:r>
          </a:p>
          <a:p>
            <a:endParaRPr lang="zh-CN" altLang="en-US" b="1" dirty="0"/>
          </a:p>
          <a:p>
            <a:r>
              <a:rPr lang="en-US" altLang="zh-CN" b="1" dirty="0"/>
              <a:t>5</a:t>
            </a:r>
            <a:r>
              <a:rPr lang="zh-CN" altLang="en-US" b="1" dirty="0"/>
              <a:t>．综合运用所学知识，独立思考、分析实际案例，对电子商务服务业、电子商务相关社会问题及其新动向有深刻认识和反思；</a:t>
            </a:r>
          </a:p>
          <a:p>
            <a:endParaRPr lang="zh-CN" altLang="en-US" b="1" dirty="0"/>
          </a:p>
          <a:p>
            <a:r>
              <a:rPr lang="en-US" altLang="zh-CN" b="1" dirty="0"/>
              <a:t>6</a:t>
            </a:r>
            <a:r>
              <a:rPr lang="zh-CN" altLang="en-US" b="1" dirty="0"/>
              <a:t>．陈述</a:t>
            </a:r>
            <a:r>
              <a:rPr lang="en-US" altLang="zh-CN" b="1" dirty="0"/>
              <a:t>Web2.0</a:t>
            </a:r>
            <a:r>
              <a:rPr lang="zh-CN" altLang="en-US" b="1" dirty="0"/>
              <a:t>、物联网、云计算的基本理念，分析其在电子商务中的应用。</a:t>
            </a:r>
          </a:p>
          <a:p>
            <a:endParaRPr lang="zh-CN" altLang="en-US" dirty="0"/>
          </a:p>
        </p:txBody>
      </p:sp>
    </p:spTree>
    <p:extLst>
      <p:ext uri="{BB962C8B-B14F-4D97-AF65-F5344CB8AC3E}">
        <p14:creationId xmlns:p14="http://schemas.microsoft.com/office/powerpoint/2010/main" val="1639448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440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021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793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9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49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3999" cy="6093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6632"/>
            <a:ext cx="9144000" cy="923330"/>
          </a:xfrm>
          <a:prstGeom prst="rect">
            <a:avLst/>
          </a:prstGeom>
          <a:noFill/>
        </p:spPr>
        <p:txBody>
          <a:bodyPr wrap="square" rtlCol="0">
            <a:spAutoFit/>
          </a:bodyPr>
          <a:lstStyle/>
          <a:p>
            <a:r>
              <a:rPr lang="zh-CN" altLang="en-US" sz="5400" b="1" dirty="0" smtClean="0">
                <a:latin typeface="+mj-ea"/>
                <a:ea typeface="+mj-ea"/>
              </a:rPr>
              <a:t>试题解析</a:t>
            </a:r>
            <a:r>
              <a:rPr lang="en-US" altLang="zh-CN" sz="5400" b="1" dirty="0" smtClean="0">
                <a:latin typeface="+mj-ea"/>
                <a:ea typeface="+mj-ea"/>
              </a:rPr>
              <a:t>2020</a:t>
            </a:r>
            <a:r>
              <a:rPr lang="zh-CN" altLang="en-US" sz="5400" b="1" dirty="0" smtClean="0">
                <a:latin typeface="+mj-ea"/>
                <a:ea typeface="+mj-ea"/>
              </a:rPr>
              <a:t>秋</a:t>
            </a:r>
            <a:endParaRPr lang="zh-CN" altLang="en-US" sz="5400" b="1" dirty="0">
              <a:latin typeface="+mj-ea"/>
              <a:ea typeface="+mj-ea"/>
            </a:endParaRPr>
          </a:p>
        </p:txBody>
      </p:sp>
    </p:spTree>
    <p:extLst>
      <p:ext uri="{BB962C8B-B14F-4D97-AF65-F5344CB8AC3E}">
        <p14:creationId xmlns:p14="http://schemas.microsoft.com/office/powerpoint/2010/main" val="56074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561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422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057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855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92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b="1" dirty="0"/>
              <a:t>学习内容</a:t>
            </a:r>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809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81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b="1" dirty="0" smtClean="0"/>
              <a:t>试题解析网上资料</a:t>
            </a:r>
            <a:endParaRPr lang="zh-CN" altLang="en-US" sz="6600" b="1" dirty="0"/>
          </a:p>
        </p:txBody>
      </p:sp>
      <p:sp>
        <p:nvSpPr>
          <p:cNvPr id="3" name="内容占位符 2"/>
          <p:cNvSpPr>
            <a:spLocks noGrp="1"/>
          </p:cNvSpPr>
          <p:nvPr>
            <p:ph idx="1"/>
          </p:nvPr>
        </p:nvSpPr>
        <p:spPr/>
        <p:txBody>
          <a:bodyPr>
            <a:noAutofit/>
          </a:bodyPr>
          <a:lstStyle/>
          <a:p>
            <a:pPr marL="0" indent="0">
              <a:buNone/>
            </a:pPr>
            <a:r>
              <a:rPr lang="zh-CN" altLang="en-US" sz="2800" dirty="0" smtClean="0"/>
              <a:t>       </a:t>
            </a:r>
            <a:endParaRPr lang="zh-CN" altLang="en-US" sz="2800" dirty="0"/>
          </a:p>
        </p:txBody>
      </p:sp>
      <p:sp>
        <p:nvSpPr>
          <p:cNvPr id="4" name="矩形 3"/>
          <p:cNvSpPr/>
          <p:nvPr/>
        </p:nvSpPr>
        <p:spPr>
          <a:xfrm>
            <a:off x="611560" y="3105835"/>
            <a:ext cx="7920880" cy="2123658"/>
          </a:xfrm>
          <a:prstGeom prst="rect">
            <a:avLst/>
          </a:prstGeom>
        </p:spPr>
        <p:txBody>
          <a:bodyPr wrap="square">
            <a:spAutoFit/>
          </a:bodyPr>
          <a:lstStyle/>
          <a:p>
            <a:r>
              <a:rPr lang="en-US" altLang="zh-CN" sz="4400" b="1" dirty="0"/>
              <a:t>https://wenku.baidu.com/view/627e55bbb80d4a7302768e9951e79b896802688c.html</a:t>
            </a:r>
            <a:endParaRPr lang="zh-CN" altLang="en-US" sz="4400" b="1" dirty="0"/>
          </a:p>
        </p:txBody>
      </p:sp>
    </p:spTree>
    <p:extLst>
      <p:ext uri="{BB962C8B-B14F-4D97-AF65-F5344CB8AC3E}">
        <p14:creationId xmlns:p14="http://schemas.microsoft.com/office/powerpoint/2010/main" val="3148795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04664"/>
            <a:ext cx="8892480" cy="1512168"/>
          </a:xfrm>
        </p:spPr>
        <p:txBody>
          <a:bodyPr>
            <a:normAutofit fontScale="90000"/>
          </a:bodyPr>
          <a:lstStyle/>
          <a:p>
            <a:r>
              <a:rPr lang="zh-CN" altLang="en-US" dirty="0" smtClean="0"/>
              <a:t>学习要求：</a:t>
            </a:r>
            <a:r>
              <a:rPr lang="zh-CN" altLang="en-US" dirty="0"/>
              <a:t>依次</a:t>
            </a:r>
            <a:r>
              <a:rPr lang="zh-CN" altLang="en-US" dirty="0" smtClean="0"/>
              <a:t>完成六次</a:t>
            </a:r>
            <a:r>
              <a:rPr lang="zh-CN" altLang="en-US" dirty="0"/>
              <a:t>作业，发贴十贴以上，完成课程学习任务。</a:t>
            </a:r>
          </a:p>
        </p:txBody>
      </p:sp>
      <p:sp>
        <p:nvSpPr>
          <p:cNvPr id="3" name="内容占位符 2"/>
          <p:cNvSpPr>
            <a:spLocks noGrp="1"/>
          </p:cNvSpPr>
          <p:nvPr>
            <p:ph idx="1"/>
          </p:nvPr>
        </p:nvSpPr>
        <p:spPr>
          <a:xfrm>
            <a:off x="457200" y="2348880"/>
            <a:ext cx="8229600" cy="3975720"/>
          </a:xfrm>
        </p:spPr>
        <p:txBody>
          <a:bodyPr/>
          <a:lstStyle/>
          <a:p>
            <a:r>
              <a:rPr lang="zh-CN" altLang="en-US" sz="3200" dirty="0"/>
              <a:t>联系我们：如在学习过程中遇到问题，可以随时联系到课程任课教师，用</a:t>
            </a:r>
            <a:r>
              <a:rPr lang="en-US" altLang="zh-CN" sz="3200" dirty="0"/>
              <a:t>QQ</a:t>
            </a:r>
            <a:r>
              <a:rPr lang="zh-CN" altLang="en-US" sz="3200" dirty="0"/>
              <a:t>或者微信、打电话咨询，到学校来请教等方式都可以进行学习。</a:t>
            </a:r>
          </a:p>
          <a:p>
            <a:r>
              <a:rPr lang="en-US" altLang="zh-CN" sz="3200" dirty="0"/>
              <a:t>QQ</a:t>
            </a:r>
            <a:r>
              <a:rPr lang="zh-CN" altLang="en-US" sz="3200" dirty="0"/>
              <a:t>号码：</a:t>
            </a:r>
            <a:r>
              <a:rPr lang="en-US" altLang="zh-CN" sz="3200" dirty="0"/>
              <a:t>714140118@qq.com</a:t>
            </a:r>
          </a:p>
          <a:p>
            <a:r>
              <a:rPr lang="zh-CN" altLang="en-US" sz="3200" dirty="0"/>
              <a:t>微信号码与手机同号：</a:t>
            </a:r>
            <a:r>
              <a:rPr lang="en-US" altLang="zh-CN" sz="3200" dirty="0"/>
              <a:t>18991099833</a:t>
            </a:r>
          </a:p>
          <a:p>
            <a:endParaRPr lang="zh-CN" altLang="en-US" dirty="0"/>
          </a:p>
        </p:txBody>
      </p:sp>
    </p:spTree>
    <p:extLst>
      <p:ext uri="{BB962C8B-B14F-4D97-AF65-F5344CB8AC3E}">
        <p14:creationId xmlns:p14="http://schemas.microsoft.com/office/powerpoint/2010/main" val="1237758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6600" dirty="0">
                <a:solidFill>
                  <a:schemeClr val="bg2">
                    <a:lumMod val="50000"/>
                  </a:schemeClr>
                </a:solidFill>
                <a:latin typeface="华文琥珀" pitchFamily="2" charset="-122"/>
                <a:ea typeface="华文琥珀" pitchFamily="2" charset="-122"/>
              </a:rPr>
              <a:t>祝同学们学习顺利</a:t>
            </a:r>
            <a:r>
              <a:rPr lang="zh-CN" altLang="en-US" sz="6600" dirty="0" smtClean="0">
                <a:solidFill>
                  <a:schemeClr val="bg2">
                    <a:lumMod val="50000"/>
                  </a:schemeClr>
                </a:solidFill>
                <a:latin typeface="华文琥珀" pitchFamily="2" charset="-122"/>
                <a:ea typeface="华文琥珀" pitchFamily="2" charset="-122"/>
              </a:rPr>
              <a:t>，   考</a:t>
            </a:r>
            <a:r>
              <a:rPr lang="zh-CN" altLang="en-US" sz="6600" dirty="0">
                <a:solidFill>
                  <a:schemeClr val="bg2">
                    <a:lumMod val="50000"/>
                  </a:schemeClr>
                </a:solidFill>
                <a:latin typeface="华文琥珀" pitchFamily="2" charset="-122"/>
                <a:ea typeface="华文琥珀" pitchFamily="2" charset="-122"/>
              </a:rPr>
              <a:t>出好成绩！！</a:t>
            </a:r>
          </a:p>
          <a:p>
            <a:endParaRPr lang="zh-CN" altLang="en-US" sz="6600" dirty="0"/>
          </a:p>
        </p:txBody>
      </p:sp>
    </p:spTree>
    <p:extLst>
      <p:ext uri="{BB962C8B-B14F-4D97-AF65-F5344CB8AC3E}">
        <p14:creationId xmlns:p14="http://schemas.microsoft.com/office/powerpoint/2010/main" val="3165394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b="1" dirty="0" smtClean="0">
                <a:latin typeface="+mj-ea"/>
              </a:rPr>
              <a:t>课程</a:t>
            </a:r>
            <a:r>
              <a:rPr lang="zh-CN" altLang="en-US" sz="6600" b="1" dirty="0">
                <a:latin typeface="+mj-ea"/>
              </a:rPr>
              <a:t>学习</a:t>
            </a:r>
            <a:r>
              <a:rPr lang="zh-CN" altLang="en-US" sz="6600" b="1" dirty="0" smtClean="0">
                <a:latin typeface="+mj-ea"/>
              </a:rPr>
              <a:t>方法</a:t>
            </a:r>
            <a:endParaRPr lang="zh-CN" altLang="en-US" sz="6600" b="1" dirty="0">
              <a:latin typeface="+mj-ea"/>
            </a:endParaRPr>
          </a:p>
        </p:txBody>
      </p:sp>
      <p:sp>
        <p:nvSpPr>
          <p:cNvPr id="3" name="内容占位符 2"/>
          <p:cNvSpPr>
            <a:spLocks noGrp="1"/>
          </p:cNvSpPr>
          <p:nvPr>
            <p:ph idx="1"/>
          </p:nvPr>
        </p:nvSpPr>
        <p:spPr>
          <a:xfrm>
            <a:off x="457200" y="1772816"/>
            <a:ext cx="8435280" cy="5085184"/>
          </a:xfrm>
        </p:spPr>
        <p:txBody>
          <a:bodyPr>
            <a:normAutofit fontScale="92500"/>
          </a:bodyPr>
          <a:lstStyle/>
          <a:p>
            <a:r>
              <a:rPr lang="zh-CN" altLang="en-US" dirty="0"/>
              <a:t>本课程共</a:t>
            </a:r>
            <a:r>
              <a:rPr lang="en-US" altLang="zh-CN" dirty="0"/>
              <a:t>9</a:t>
            </a:r>
            <a:r>
              <a:rPr lang="zh-CN" altLang="en-US" dirty="0"/>
              <a:t>章，建议您按照“导学</a:t>
            </a:r>
            <a:r>
              <a:rPr lang="en-US" altLang="zh-CN" dirty="0"/>
              <a:t>—</a:t>
            </a:r>
            <a:r>
              <a:rPr lang="zh-CN" altLang="en-US" dirty="0"/>
              <a:t>知识学习</a:t>
            </a:r>
            <a:r>
              <a:rPr lang="en-US" altLang="zh-CN" dirty="0"/>
              <a:t>—</a:t>
            </a:r>
            <a:r>
              <a:rPr lang="zh-CN" altLang="en-US" dirty="0" smtClean="0"/>
              <a:t>专题活动</a:t>
            </a:r>
            <a:r>
              <a:rPr lang="en-US" altLang="zh-CN" dirty="0"/>
              <a:t>—</a:t>
            </a:r>
            <a:r>
              <a:rPr lang="zh-CN" altLang="en-US" dirty="0"/>
              <a:t>本章小结（本章自测）</a:t>
            </a:r>
            <a:r>
              <a:rPr lang="en-US" altLang="zh-CN" dirty="0"/>
              <a:t>—</a:t>
            </a:r>
            <a:r>
              <a:rPr lang="zh-CN" altLang="en-US" dirty="0"/>
              <a:t>拓展学习”的循序渐进完成课程学习。</a:t>
            </a:r>
          </a:p>
          <a:p>
            <a:r>
              <a:rPr lang="zh-CN" altLang="en-US" dirty="0"/>
              <a:t>（</a:t>
            </a:r>
            <a:r>
              <a:rPr lang="en-US" altLang="zh-CN" dirty="0"/>
              <a:t>1</a:t>
            </a:r>
            <a:r>
              <a:rPr lang="zh-CN" altLang="en-US" dirty="0"/>
              <a:t>）导学：了解课程的学习内容、重难点和学习任务；</a:t>
            </a:r>
          </a:p>
          <a:p>
            <a:r>
              <a:rPr lang="zh-CN" altLang="en-US" dirty="0"/>
              <a:t>（</a:t>
            </a:r>
            <a:r>
              <a:rPr lang="en-US" altLang="zh-CN" dirty="0"/>
              <a:t>2</a:t>
            </a:r>
            <a:r>
              <a:rPr lang="zh-CN" altLang="en-US" dirty="0"/>
              <a:t>）知识学习：跟着老师学各章的重难点知识。及时完成“边学边练”（不计入最终考核成绩），即时检测学习效果；</a:t>
            </a:r>
          </a:p>
          <a:p>
            <a:r>
              <a:rPr lang="zh-CN" altLang="en-US" dirty="0"/>
              <a:t>（</a:t>
            </a:r>
            <a:r>
              <a:rPr lang="en-US" altLang="zh-CN" dirty="0"/>
              <a:t>3</a:t>
            </a:r>
            <a:r>
              <a:rPr lang="zh-CN" altLang="en-US" dirty="0"/>
              <a:t>）专题活动：参与实践任务或案例讨论，将所学理论更好的应用于实践；</a:t>
            </a:r>
          </a:p>
          <a:p>
            <a:r>
              <a:rPr lang="zh-CN" altLang="en-US" dirty="0"/>
              <a:t>（</a:t>
            </a:r>
            <a:r>
              <a:rPr lang="en-US" altLang="zh-CN" dirty="0"/>
              <a:t>4</a:t>
            </a:r>
            <a:r>
              <a:rPr lang="zh-CN" altLang="en-US" dirty="0"/>
              <a:t>）本章小结：按知识体系图归纳、回顾章内知识，通过测验及时检测学习效果；</a:t>
            </a:r>
          </a:p>
          <a:p>
            <a:r>
              <a:rPr lang="zh-CN" altLang="en-US" dirty="0"/>
              <a:t>（</a:t>
            </a:r>
            <a:r>
              <a:rPr lang="en-US" altLang="zh-CN" dirty="0"/>
              <a:t>5</a:t>
            </a:r>
            <a:r>
              <a:rPr lang="zh-CN" altLang="en-US" dirty="0"/>
              <a:t>）拓展学习：若学有余力，可以查看拓展资源，以开阔视野。</a:t>
            </a:r>
          </a:p>
          <a:p>
            <a:endParaRPr lang="zh-CN" altLang="en-US" dirty="0"/>
          </a:p>
        </p:txBody>
      </p:sp>
    </p:spTree>
    <p:extLst>
      <p:ext uri="{BB962C8B-B14F-4D97-AF65-F5344CB8AC3E}">
        <p14:creationId xmlns:p14="http://schemas.microsoft.com/office/powerpoint/2010/main" val="71273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000" b="1" dirty="0"/>
              <a:t>考核方式</a:t>
            </a:r>
          </a:p>
        </p:txBody>
      </p:sp>
      <p:sp>
        <p:nvSpPr>
          <p:cNvPr id="3" name="内容占位符 2"/>
          <p:cNvSpPr>
            <a:spLocks noGrp="1"/>
          </p:cNvSpPr>
          <p:nvPr>
            <p:ph idx="1"/>
          </p:nvPr>
        </p:nvSpPr>
        <p:spPr>
          <a:xfrm>
            <a:off x="457200" y="2276872"/>
            <a:ext cx="8229600" cy="4047728"/>
          </a:xfrm>
        </p:spPr>
        <p:txBody>
          <a:bodyPr>
            <a:normAutofit/>
          </a:bodyPr>
          <a:lstStyle/>
          <a:p>
            <a:r>
              <a:rPr lang="zh-CN" altLang="en-US" sz="3200" dirty="0" smtClean="0"/>
              <a:t>        本</a:t>
            </a:r>
            <a:r>
              <a:rPr lang="zh-CN" altLang="en-US" sz="3200" dirty="0"/>
              <a:t>课程采用形成性考核与终结性考试相结合的考核方式。形成性考核占课程综合成绩的</a:t>
            </a:r>
            <a:r>
              <a:rPr lang="en-US" altLang="zh-CN" sz="3200" dirty="0"/>
              <a:t>50%</a:t>
            </a:r>
            <a:r>
              <a:rPr lang="zh-CN" altLang="en-US" sz="3200" dirty="0"/>
              <a:t>，终结性考试占课程综合成绩的</a:t>
            </a:r>
            <a:r>
              <a:rPr lang="en-US" altLang="zh-CN" sz="3200" dirty="0"/>
              <a:t>50%</a:t>
            </a:r>
            <a:r>
              <a:rPr lang="zh-CN" altLang="en-US" sz="3200" dirty="0"/>
              <a:t>。课程考核成绩统一采用百分制，即形成性考核、终结性考试、课程综合成绩均采用百分制。</a:t>
            </a:r>
          </a:p>
          <a:p>
            <a:endParaRPr lang="zh-CN" altLang="en-US" dirty="0"/>
          </a:p>
        </p:txBody>
      </p:sp>
    </p:spTree>
    <p:extLst>
      <p:ext uri="{BB962C8B-B14F-4D97-AF65-F5344CB8AC3E}">
        <p14:creationId xmlns:p14="http://schemas.microsoft.com/office/powerpoint/2010/main" val="553436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936104"/>
          </a:xfrm>
        </p:spPr>
        <p:txBody>
          <a:bodyPr>
            <a:noAutofit/>
          </a:bodyPr>
          <a:lstStyle/>
          <a:p>
            <a:pPr algn="ctr"/>
            <a:r>
              <a:rPr lang="zh-CN" altLang="en-US" sz="6000" dirty="0" smtClean="0"/>
              <a:t>形成性考核</a:t>
            </a:r>
            <a:endParaRPr lang="zh-CN" altLang="en-US" sz="6000"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1296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23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a:t>终结性性</a:t>
            </a:r>
            <a:r>
              <a:rPr lang="zh-CN" altLang="en-US" sz="6600" dirty="0" smtClean="0"/>
              <a:t>考试</a:t>
            </a:r>
            <a:endParaRPr lang="zh-CN" altLang="en-US" sz="6600" dirty="0"/>
          </a:p>
        </p:txBody>
      </p:sp>
      <p:sp>
        <p:nvSpPr>
          <p:cNvPr id="3" name="内容占位符 2"/>
          <p:cNvSpPr>
            <a:spLocks noGrp="1"/>
          </p:cNvSpPr>
          <p:nvPr>
            <p:ph idx="1"/>
          </p:nvPr>
        </p:nvSpPr>
        <p:spPr>
          <a:xfrm>
            <a:off x="457200" y="1935480"/>
            <a:ext cx="8229600" cy="4517856"/>
          </a:xfrm>
        </p:spPr>
        <p:txBody>
          <a:bodyPr>
            <a:noAutofit/>
          </a:bodyPr>
          <a:lstStyle/>
          <a:p>
            <a:r>
              <a:rPr lang="en-US" altLang="zh-CN" sz="2400" dirty="0"/>
              <a:t>1</a:t>
            </a:r>
            <a:r>
              <a:rPr lang="zh-CN" altLang="en-US" sz="2400" dirty="0"/>
              <a:t>．考试目的：终结性考试是在形成性考核的基础上，对学生学习情况和学习效果进行的一次全面检测</a:t>
            </a:r>
            <a:r>
              <a:rPr lang="zh-CN" altLang="en-US" sz="2400" dirty="0" smtClean="0"/>
              <a:t>。</a:t>
            </a:r>
            <a:endParaRPr lang="zh-CN" altLang="en-US" sz="2400" dirty="0"/>
          </a:p>
          <a:p>
            <a:r>
              <a:rPr lang="zh-CN" altLang="en-US" sz="2400" dirty="0"/>
              <a:t>第一，本课程的考试命题严格控制在教学大纲规定的教学内容和教学要求的范围之内。</a:t>
            </a:r>
          </a:p>
          <a:p>
            <a:pPr marL="0" indent="0">
              <a:buNone/>
            </a:pPr>
            <a:r>
              <a:rPr lang="zh-CN" altLang="en-US" sz="2400" dirty="0" smtClean="0"/>
              <a:t>    第二</a:t>
            </a:r>
            <a:r>
              <a:rPr lang="zh-CN" altLang="en-US" sz="2400" dirty="0"/>
              <a:t>，考试命题覆盖本课程教材的</a:t>
            </a:r>
            <a:r>
              <a:rPr lang="en-US" altLang="zh-CN" sz="2400" dirty="0"/>
              <a:t>1-9</a:t>
            </a:r>
            <a:r>
              <a:rPr lang="zh-CN" altLang="en-US" sz="2400" dirty="0"/>
              <a:t>章，既全面，又突出重点</a:t>
            </a:r>
            <a:r>
              <a:rPr lang="zh-CN" altLang="en-US" sz="2400" dirty="0" smtClean="0"/>
              <a:t>。</a:t>
            </a:r>
            <a:endParaRPr lang="en-US" altLang="zh-CN" sz="2400" dirty="0" smtClean="0"/>
          </a:p>
          <a:p>
            <a:pPr marL="0" indent="0">
              <a:buNone/>
            </a:pPr>
            <a:r>
              <a:rPr lang="en-US" altLang="zh-CN" sz="2400" dirty="0"/>
              <a:t> </a:t>
            </a:r>
            <a:r>
              <a:rPr lang="en-US" altLang="zh-CN" sz="2400" dirty="0" smtClean="0"/>
              <a:t>   </a:t>
            </a:r>
            <a:r>
              <a:rPr lang="zh-CN" altLang="en-US" sz="2400" dirty="0" smtClean="0"/>
              <a:t>第三</a:t>
            </a:r>
            <a:r>
              <a:rPr lang="zh-CN" altLang="en-US" sz="2400" dirty="0"/>
              <a:t>，每份试卷所考的内容，覆盖本课程教材所学内容的</a:t>
            </a:r>
            <a:r>
              <a:rPr lang="en-US" altLang="zh-CN" sz="2400" dirty="0"/>
              <a:t>70%</a:t>
            </a:r>
            <a:r>
              <a:rPr lang="zh-CN" altLang="en-US" sz="2400" dirty="0"/>
              <a:t>以上章节。</a:t>
            </a:r>
          </a:p>
          <a:p>
            <a:pPr marL="0" indent="0">
              <a:buNone/>
            </a:pPr>
            <a:r>
              <a:rPr lang="zh-CN" altLang="en-US" sz="2400" dirty="0" smtClean="0"/>
              <a:t>    </a:t>
            </a:r>
            <a:r>
              <a:rPr lang="en-US" altLang="zh-CN" sz="2400" dirty="0"/>
              <a:t>2</a:t>
            </a:r>
            <a:r>
              <a:rPr lang="zh-CN" altLang="en-US" sz="2400" dirty="0" smtClean="0"/>
              <a:t>．</a:t>
            </a:r>
            <a:r>
              <a:rPr lang="zh-CN" altLang="en-US" sz="2400" dirty="0"/>
              <a:t>考试手段：基于“国家开放大学终结性考试系统”进行网络考试。</a:t>
            </a:r>
          </a:p>
          <a:p>
            <a:pPr marL="0" indent="0">
              <a:buNone/>
            </a:pPr>
            <a:r>
              <a:rPr lang="zh-CN" altLang="en-US" sz="2400" dirty="0" smtClean="0"/>
              <a:t>    </a:t>
            </a:r>
            <a:r>
              <a:rPr lang="en-US" altLang="zh-CN" sz="2400" dirty="0" smtClean="0"/>
              <a:t>3</a:t>
            </a:r>
            <a:r>
              <a:rPr lang="zh-CN" altLang="en-US" sz="2400" dirty="0" smtClean="0"/>
              <a:t>．</a:t>
            </a:r>
            <a:r>
              <a:rPr lang="zh-CN" altLang="en-US" sz="2400" dirty="0"/>
              <a:t>考试方式：开卷。</a:t>
            </a:r>
          </a:p>
          <a:p>
            <a:endParaRPr lang="zh-CN" altLang="en-US" sz="2400" dirty="0"/>
          </a:p>
          <a:p>
            <a:pPr marL="0" indent="0">
              <a:buNone/>
            </a:pPr>
            <a:endParaRPr lang="zh-CN" altLang="en-US" sz="2400" dirty="0"/>
          </a:p>
        </p:txBody>
      </p:sp>
    </p:spTree>
    <p:extLst>
      <p:ext uri="{BB962C8B-B14F-4D97-AF65-F5344CB8AC3E}">
        <p14:creationId xmlns:p14="http://schemas.microsoft.com/office/powerpoint/2010/main" val="348411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000" b="1" dirty="0" smtClean="0"/>
              <a:t>学习重点和难点</a:t>
            </a:r>
            <a:endParaRPr lang="zh-CN" altLang="en-US" sz="6000" b="1" dirty="0"/>
          </a:p>
        </p:txBody>
      </p:sp>
      <p:sp>
        <p:nvSpPr>
          <p:cNvPr id="3" name="内容占位符 2"/>
          <p:cNvSpPr>
            <a:spLocks noGrp="1"/>
          </p:cNvSpPr>
          <p:nvPr>
            <p:ph idx="1"/>
          </p:nvPr>
        </p:nvSpPr>
        <p:spPr/>
        <p:txBody>
          <a:bodyPr>
            <a:noAutofit/>
          </a:bodyPr>
          <a:lstStyle/>
          <a:p>
            <a:r>
              <a:rPr lang="en-US" altLang="zh-CN" sz="2400" dirty="0"/>
              <a:t>1</a:t>
            </a:r>
            <a:r>
              <a:rPr lang="zh-CN" altLang="en-US" sz="2400" dirty="0"/>
              <a:t>．阐释电子商务的基本构成、运作原理和运作模式</a:t>
            </a:r>
            <a:r>
              <a:rPr lang="zh-CN" altLang="en-US" sz="2400" dirty="0" smtClean="0"/>
              <a:t>；</a:t>
            </a:r>
            <a:endParaRPr lang="zh-CN" altLang="en-US" sz="2400" dirty="0"/>
          </a:p>
          <a:p>
            <a:r>
              <a:rPr lang="en-US" altLang="zh-CN" sz="2400" dirty="0"/>
              <a:t>2</a:t>
            </a:r>
            <a:r>
              <a:rPr lang="zh-CN" altLang="en-US" sz="2400" dirty="0"/>
              <a:t>．应用电子商务交易、市场调研、定价策略、促销策略等知识和技能进行电子商务的相关活动</a:t>
            </a:r>
            <a:r>
              <a:rPr lang="zh-CN" altLang="en-US" sz="2400" dirty="0" smtClean="0"/>
              <a:t>；</a:t>
            </a:r>
            <a:endParaRPr lang="zh-CN" altLang="en-US" sz="2400" dirty="0"/>
          </a:p>
          <a:p>
            <a:r>
              <a:rPr lang="en-US" altLang="zh-CN" sz="2400" dirty="0"/>
              <a:t>3</a:t>
            </a:r>
            <a:r>
              <a:rPr lang="zh-CN" altLang="en-US" sz="2400" dirty="0"/>
              <a:t>．区别电子商务供应链管理各种策略，阐述其主要信息技术的工作原理</a:t>
            </a:r>
            <a:r>
              <a:rPr lang="zh-CN" altLang="en-US" sz="2400" dirty="0" smtClean="0"/>
              <a:t>；</a:t>
            </a:r>
            <a:endParaRPr lang="zh-CN" altLang="en-US" sz="2400" dirty="0"/>
          </a:p>
          <a:p>
            <a:r>
              <a:rPr lang="en-US" altLang="zh-CN" sz="2400" dirty="0"/>
              <a:t>4</a:t>
            </a:r>
            <a:r>
              <a:rPr lang="zh-CN" altLang="en-US" sz="2400" dirty="0"/>
              <a:t>．使用各种电子支付工具进行实践操作</a:t>
            </a:r>
            <a:r>
              <a:rPr lang="zh-CN" altLang="en-US" sz="2400" dirty="0" smtClean="0"/>
              <a:t>；</a:t>
            </a:r>
            <a:endParaRPr lang="zh-CN" altLang="en-US" sz="2400" dirty="0"/>
          </a:p>
          <a:p>
            <a:r>
              <a:rPr lang="en-US" altLang="zh-CN" sz="2400" dirty="0"/>
              <a:t>5</a:t>
            </a:r>
            <a:r>
              <a:rPr lang="zh-CN" altLang="en-US" sz="2400" dirty="0"/>
              <a:t>．综合运用所学知识，独立思考、分析实际案例，对电子商务服务业、电子商务相关社会问题及其新动向有深刻认识和反思</a:t>
            </a:r>
            <a:r>
              <a:rPr lang="zh-CN" altLang="en-US" sz="2400" dirty="0" smtClean="0"/>
              <a:t>；</a:t>
            </a:r>
            <a:endParaRPr lang="zh-CN" altLang="en-US" sz="2400" dirty="0"/>
          </a:p>
          <a:p>
            <a:r>
              <a:rPr lang="en-US" altLang="zh-CN" sz="2400" dirty="0"/>
              <a:t>6</a:t>
            </a:r>
            <a:r>
              <a:rPr lang="zh-CN" altLang="en-US" sz="2400" dirty="0"/>
              <a:t>．陈述</a:t>
            </a:r>
            <a:r>
              <a:rPr lang="en-US" altLang="zh-CN" sz="2400" dirty="0"/>
              <a:t>Web2.0</a:t>
            </a:r>
            <a:r>
              <a:rPr lang="zh-CN" altLang="en-US" sz="2400" dirty="0"/>
              <a:t>、物联网、云计算的基本理念，分析其在电子商务中的应用。</a:t>
            </a:r>
          </a:p>
        </p:txBody>
      </p:sp>
    </p:spTree>
    <p:extLst>
      <p:ext uri="{BB962C8B-B14F-4D97-AF65-F5344CB8AC3E}">
        <p14:creationId xmlns:p14="http://schemas.microsoft.com/office/powerpoint/2010/main" val="1185539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CCE8C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356</TotalTime>
  <Words>1000</Words>
  <Application>Microsoft Office PowerPoint</Application>
  <PresentationFormat>全屏显示(4:3)</PresentationFormat>
  <Paragraphs>70</Paragraphs>
  <Slides>42</Slides>
  <Notes>0</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流畅</vt:lpstr>
      <vt:lpstr>PowerPoint 演示文稿</vt:lpstr>
      <vt:lpstr>课程性质</vt:lpstr>
      <vt:lpstr>     学习目标 </vt:lpstr>
      <vt:lpstr>学习内容</vt:lpstr>
      <vt:lpstr>课程学习方法</vt:lpstr>
      <vt:lpstr>考核方式</vt:lpstr>
      <vt:lpstr>形成性考核</vt:lpstr>
      <vt:lpstr>终结性性考试</vt:lpstr>
      <vt:lpstr>学习重点和难点</vt:lpstr>
      <vt:lpstr> 国开学习平台使用方法 第一步：先打开国家开放大学学习平台，点击学生登录。</vt:lpstr>
      <vt:lpstr>第二步：请输入用户名（学号），密码（出生年月日八位） </vt:lpstr>
      <vt:lpstr>第三步：首先登录到学习页面，在学课程中选择《电子商务概论》点击进入。 </vt:lpstr>
      <vt:lpstr>第四步：进入到课程学习主页 </vt:lpstr>
      <vt:lpstr>第五步：进入到课程学习主页，点击课程导学，查看课程考核方式。 </vt:lpstr>
      <vt:lpstr>第六步：点击进入到怎么学 </vt:lpstr>
      <vt:lpstr>PowerPoint 演示文稿</vt:lpstr>
      <vt:lpstr>第七步：点击这里完成作业</vt:lpstr>
      <vt:lpstr>第八步：点击这里进入形考</vt:lpstr>
      <vt:lpstr>第九步：点击这里开始完成第一次形考</vt:lpstr>
      <vt:lpstr>第十步：依次答题，最后点击结束答题。</vt:lpstr>
      <vt:lpstr>第十一步：点击这里提交答案并结束，依次完成所有形考任务。</vt:lpstr>
      <vt:lpstr>第十二步：点击这里开始学习讨论。</vt:lpstr>
      <vt:lpstr>PowerPoint 演示文稿</vt:lpstr>
      <vt:lpstr>第十三步：每次任务都有不同的讨论区域，点击进入讨论区开始发贴。</vt:lpstr>
      <vt:lpstr>第十四步：在文本框内输入想要问的问题，点击发贴。</vt:lpstr>
      <vt:lpstr>试题解析（2019春）</vt:lpstr>
      <vt:lpstr>试题解析（2019秋）</vt:lpstr>
      <vt:lpstr>试题解析（2020春）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试题解析网上资料</vt:lpstr>
      <vt:lpstr>学习要求：依次完成六次作业，发贴十贴以上，完成课程学习任务。</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ylddypf</dc:creator>
  <cp:lastModifiedBy>ylddypf</cp:lastModifiedBy>
  <cp:revision>36</cp:revision>
  <dcterms:created xsi:type="dcterms:W3CDTF">2019-11-27T08:28:07Z</dcterms:created>
  <dcterms:modified xsi:type="dcterms:W3CDTF">2021-09-14T07:33:23Z</dcterms:modified>
</cp:coreProperties>
</file>