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6" r:id="rId3"/>
    <p:sldId id="333" r:id="rId5"/>
    <p:sldId id="354" r:id="rId6"/>
    <p:sldId id="356" r:id="rId7"/>
    <p:sldId id="361" r:id="rId8"/>
    <p:sldId id="362" r:id="rId9"/>
    <p:sldId id="369" r:id="rId10"/>
    <p:sldId id="363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9" r:id="rId19"/>
    <p:sldId id="380" r:id="rId20"/>
    <p:sldId id="381" r:id="rId21"/>
    <p:sldId id="384" r:id="rId22"/>
    <p:sldId id="383" r:id="rId23"/>
    <p:sldId id="385" r:id="rId24"/>
    <p:sldId id="386" r:id="rId25"/>
    <p:sldId id="388" r:id="rId26"/>
    <p:sldId id="387" r:id="rId27"/>
    <p:sldId id="389" r:id="rId28"/>
    <p:sldId id="382" r:id="rId29"/>
    <p:sldId id="390" r:id="rId30"/>
    <p:sldId id="391" r:id="rId31"/>
    <p:sldId id="393" r:id="rId32"/>
    <p:sldId id="297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F1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47" autoAdjust="0"/>
  </p:normalViewPr>
  <p:slideViewPr>
    <p:cSldViewPr snapToGrid="0">
      <p:cViewPr>
        <p:scale>
          <a:sx n="66" d="100"/>
          <a:sy n="66" d="100"/>
        </p:scale>
        <p:origin x="-648" y="-72"/>
      </p:cViewPr>
      <p:guideLst>
        <p:guide orient="horz" pos="2130"/>
        <p:guide pos="3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ED4FB-10E7-4FD9-B0C9-781689EB04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0A484-65DF-4115-9B49-E02A2AA49C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6B1F-C048-4B77-895E-A0BA968F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A484-65DF-4115-9B49-E02A2AA49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540C-4820-4F55-81CF-7C6C822E2C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D3CB-EC37-4481-AE29-1322A5E366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hemeOverride" Target="../theme/themeOverride2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22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hemeOverride" Target="../theme/themeOverride23.xml"/><Relationship Id="rId2" Type="http://schemas.openxmlformats.org/officeDocument/2006/relationships/image" Target="../media/image8.png"/><Relationship Id="rId1" Type="http://schemas.openxmlformats.org/officeDocument/2006/relationships/hyperlink" Target="http://www.ouchn.c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24.xml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25.xml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26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27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28.xml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hemeOverride" Target="../theme/themeOverride29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 rot="2700000">
            <a:off x="449379" y="1253031"/>
            <a:ext cx="1162153" cy="116215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矩形 42"/>
          <p:cNvSpPr/>
          <p:nvPr/>
        </p:nvSpPr>
        <p:spPr>
          <a:xfrm rot="2700000">
            <a:off x="455943" y="2898827"/>
            <a:ext cx="1162153" cy="116215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4" name="矩形 43"/>
          <p:cNvSpPr/>
          <p:nvPr/>
        </p:nvSpPr>
        <p:spPr>
          <a:xfrm rot="2700000">
            <a:off x="1452860" y="1795403"/>
            <a:ext cx="1725428" cy="17254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5" name="矩形 44"/>
          <p:cNvSpPr/>
          <p:nvPr/>
        </p:nvSpPr>
        <p:spPr>
          <a:xfrm rot="2700000">
            <a:off x="2521215" y="3130904"/>
            <a:ext cx="2101910" cy="2101910"/>
          </a:xfrm>
          <a:prstGeom prst="rect">
            <a:avLst/>
          </a:prstGeom>
          <a:blipFill dpi="0" rotWithShape="0">
            <a:blip r:embed="rId1"/>
            <a:srcRect/>
            <a:stretch>
              <a:fillRect l="-4922" t="649" r="-83752" b="-12197"/>
            </a:stretch>
          </a:blip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矩形 45"/>
          <p:cNvSpPr/>
          <p:nvPr/>
        </p:nvSpPr>
        <p:spPr>
          <a:xfrm rot="2700000">
            <a:off x="1600665" y="3613747"/>
            <a:ext cx="570294" cy="5702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矩形 46"/>
          <p:cNvSpPr/>
          <p:nvPr/>
        </p:nvSpPr>
        <p:spPr>
          <a:xfrm rot="2700000">
            <a:off x="926635" y="4135887"/>
            <a:ext cx="1083611" cy="108361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矩形 47"/>
          <p:cNvSpPr/>
          <p:nvPr/>
        </p:nvSpPr>
        <p:spPr>
          <a:xfrm rot="2700000">
            <a:off x="3156123" y="999532"/>
            <a:ext cx="1725428" cy="1725428"/>
          </a:xfrm>
          <a:prstGeom prst="rect">
            <a:avLst/>
          </a:prstGeom>
          <a:blipFill dpi="0" rotWithShape="0">
            <a:blip r:embed="rId2"/>
            <a:srcRect/>
            <a:stretch>
              <a:fillRect l="-9274" t="-11800" r="-93228" b="-23200"/>
            </a:stretch>
          </a:blip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9" name="矩形 48"/>
          <p:cNvSpPr/>
          <p:nvPr/>
        </p:nvSpPr>
        <p:spPr>
          <a:xfrm rot="2700000">
            <a:off x="4357925" y="2383720"/>
            <a:ext cx="1460312" cy="146031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矩形 49"/>
          <p:cNvSpPr/>
          <p:nvPr/>
        </p:nvSpPr>
        <p:spPr>
          <a:xfrm rot="2700000">
            <a:off x="4546274" y="4415358"/>
            <a:ext cx="1083611" cy="108361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矩形 50"/>
          <p:cNvSpPr/>
          <p:nvPr/>
        </p:nvSpPr>
        <p:spPr>
          <a:xfrm rot="2700000">
            <a:off x="5354435" y="1501160"/>
            <a:ext cx="1083611" cy="108361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文本框 55"/>
          <p:cNvSpPr txBox="1"/>
          <p:nvPr/>
        </p:nvSpPr>
        <p:spPr>
          <a:xfrm>
            <a:off x="1375771" y="2042908"/>
            <a:ext cx="18902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Gothic-EB" panose="02010609010101010101" pitchFamily="1" charset="-128"/>
                <a:ea typeface="DFGothic-EB" panose="02010609010101010101" pitchFamily="1" charset="-128"/>
              </a:rPr>
              <a:t>2021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984521" y="2067916"/>
            <a:ext cx="5433695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b="1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defRPr>
            </a:lvl1pPr>
          </a:lstStyle>
          <a:p>
            <a:pPr>
              <a:lnSpc>
                <a:spcPts val="8000"/>
              </a:lnSpc>
            </a:pPr>
            <a:r>
              <a:rPr lang="en-US" altLang="zh-CN" sz="4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en-US" altLang="zh-CN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</a:t>
            </a:r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建筑力学</a:t>
            </a:r>
            <a:r>
              <a:rPr lang="en-US" altLang="zh-CN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》</a:t>
            </a:r>
            <a:endParaRPr lang="en-US" altLang="zh-CN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ts val="8000"/>
              </a:lnSpc>
            </a:pPr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课程教学实施方案</a:t>
            </a:r>
            <a:endParaRPr lang="en-US" altLang="zh-CN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l"/>
            <a:endParaRPr lang="zh-CN" altLang="en-US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695169" y="4469749"/>
            <a:ext cx="4260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96720"/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课程教师：</a:t>
            </a:r>
            <a:r>
              <a:rPr lang="zh-CN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毕郑南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60" name="组合 12"/>
          <p:cNvGrpSpPr/>
          <p:nvPr/>
        </p:nvGrpSpPr>
        <p:grpSpPr bwMode="auto">
          <a:xfrm>
            <a:off x="9529190" y="6180278"/>
            <a:ext cx="412709" cy="333006"/>
            <a:chOff x="0" y="0"/>
            <a:chExt cx="1088225" cy="869861"/>
          </a:xfrm>
          <a:solidFill>
            <a:srgbClr val="002060"/>
          </a:solidFill>
        </p:grpSpPr>
        <p:sp>
          <p:nvSpPr>
            <p:cNvPr id="61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4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5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 bwMode="auto">
          <a:xfrm>
            <a:off x="11538167" y="6180278"/>
            <a:ext cx="329894" cy="333006"/>
            <a:chOff x="0" y="0"/>
            <a:chExt cx="881859" cy="881859"/>
          </a:xfrm>
          <a:solidFill>
            <a:srgbClr val="002060"/>
          </a:solidFill>
        </p:grpSpPr>
        <p:sp>
          <p:nvSpPr>
            <p:cNvPr id="67" name="Freeform 22"/>
            <p:cNvSpPr>
              <a:spLocks noEditPoints="1" noChangeArrowheads="1"/>
            </p:cNvSpPr>
            <p:nvPr/>
          </p:nvSpPr>
          <p:spPr bwMode="auto">
            <a:xfrm>
              <a:off x="0" y="0"/>
              <a:ext cx="881859" cy="881859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89 h 311"/>
                <a:gd name="T12" fmla="*/ 21 w 311"/>
                <a:gd name="T13" fmla="*/ 155 h 311"/>
                <a:gd name="T14" fmla="*/ 155 w 311"/>
                <a:gd name="T15" fmla="*/ 21 h 311"/>
                <a:gd name="T16" fmla="*/ 289 w 311"/>
                <a:gd name="T17" fmla="*/ 155 h 311"/>
                <a:gd name="T18" fmla="*/ 155 w 311"/>
                <a:gd name="T19" fmla="*/ 289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"/>
                <a:gd name="T31" fmla="*/ 0 h 311"/>
                <a:gd name="T32" fmla="*/ 311 w 3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moveTo>
                    <a:pt x="155" y="289"/>
                  </a:moveTo>
                  <a:cubicBezTo>
                    <a:pt x="81" y="289"/>
                    <a:pt x="21" y="229"/>
                    <a:pt x="21" y="155"/>
                  </a:cubicBezTo>
                  <a:cubicBezTo>
                    <a:pt x="21" y="81"/>
                    <a:pt x="81" y="21"/>
                    <a:pt x="155" y="21"/>
                  </a:cubicBezTo>
                  <a:cubicBezTo>
                    <a:pt x="229" y="21"/>
                    <a:pt x="289" y="81"/>
                    <a:pt x="289" y="155"/>
                  </a:cubicBezTo>
                  <a:cubicBezTo>
                    <a:pt x="289" y="229"/>
                    <a:pt x="229" y="289"/>
                    <a:pt x="155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8" name="Freeform 23"/>
            <p:cNvSpPr>
              <a:spLocks noChangeArrowheads="1"/>
            </p:cNvSpPr>
            <p:nvPr/>
          </p:nvSpPr>
          <p:spPr bwMode="auto">
            <a:xfrm>
              <a:off x="235162" y="70789"/>
              <a:ext cx="430731" cy="428331"/>
            </a:xfrm>
            <a:custGeom>
              <a:avLst/>
              <a:gdLst>
                <a:gd name="T0" fmla="*/ 145 w 152"/>
                <a:gd name="T1" fmla="*/ 53 h 151"/>
                <a:gd name="T2" fmla="*/ 144 w 152"/>
                <a:gd name="T3" fmla="*/ 52 h 151"/>
                <a:gd name="T4" fmla="*/ 125 w 152"/>
                <a:gd name="T5" fmla="*/ 52 h 151"/>
                <a:gd name="T6" fmla="*/ 77 w 152"/>
                <a:gd name="T7" fmla="*/ 106 h 151"/>
                <a:gd name="T8" fmla="*/ 31 w 152"/>
                <a:gd name="T9" fmla="*/ 12 h 151"/>
                <a:gd name="T10" fmla="*/ 11 w 152"/>
                <a:gd name="T11" fmla="*/ 4 h 151"/>
                <a:gd name="T12" fmla="*/ 10 w 152"/>
                <a:gd name="T13" fmla="*/ 4 h 151"/>
                <a:gd name="T14" fmla="*/ 4 w 152"/>
                <a:gd name="T15" fmla="*/ 25 h 151"/>
                <a:gd name="T16" fmla="*/ 60 w 152"/>
                <a:gd name="T17" fmla="*/ 140 h 151"/>
                <a:gd name="T18" fmla="*/ 79 w 152"/>
                <a:gd name="T19" fmla="*/ 148 h 151"/>
                <a:gd name="T20" fmla="*/ 79 w 152"/>
                <a:gd name="T21" fmla="*/ 148 h 151"/>
                <a:gd name="T22" fmla="*/ 80 w 152"/>
                <a:gd name="T23" fmla="*/ 148 h 151"/>
                <a:gd name="T24" fmla="*/ 81 w 152"/>
                <a:gd name="T25" fmla="*/ 147 h 151"/>
                <a:gd name="T26" fmla="*/ 87 w 152"/>
                <a:gd name="T27" fmla="*/ 141 h 151"/>
                <a:gd name="T28" fmla="*/ 148 w 152"/>
                <a:gd name="T29" fmla="*/ 72 h 151"/>
                <a:gd name="T30" fmla="*/ 145 w 152"/>
                <a:gd name="T31" fmla="*/ 53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1"/>
                <a:gd name="T50" fmla="*/ 152 w 15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1">
                  <a:moveTo>
                    <a:pt x="145" y="53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8" y="47"/>
                    <a:pt x="129" y="47"/>
                    <a:pt x="125" y="52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4"/>
                    <a:pt x="18" y="0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3" y="148"/>
                    <a:pt x="72" y="151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80" y="148"/>
                    <a:pt x="80" y="148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4" y="146"/>
                    <a:pt x="86" y="144"/>
                    <a:pt x="87" y="14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2" y="67"/>
                    <a:pt x="151" y="59"/>
                    <a:pt x="14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9" name="组合 21"/>
          <p:cNvGrpSpPr/>
          <p:nvPr/>
        </p:nvGrpSpPr>
        <p:grpSpPr bwMode="auto">
          <a:xfrm>
            <a:off x="10220706" y="6180278"/>
            <a:ext cx="397959" cy="333006"/>
            <a:chOff x="0" y="0"/>
            <a:chExt cx="961046" cy="796672"/>
          </a:xfrm>
          <a:solidFill>
            <a:srgbClr val="002060"/>
          </a:solidFill>
        </p:grpSpPr>
        <p:sp>
          <p:nvSpPr>
            <p:cNvPr id="70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61046" cy="796672"/>
            </a:xfrm>
            <a:custGeom>
              <a:avLst/>
              <a:gdLst>
                <a:gd name="T0" fmla="*/ 321 w 339"/>
                <a:gd name="T1" fmla="*/ 0 h 281"/>
                <a:gd name="T2" fmla="*/ 18 w 339"/>
                <a:gd name="T3" fmla="*/ 0 h 281"/>
                <a:gd name="T4" fmla="*/ 0 w 339"/>
                <a:gd name="T5" fmla="*/ 18 h 281"/>
                <a:gd name="T6" fmla="*/ 0 w 339"/>
                <a:gd name="T7" fmla="*/ 263 h 281"/>
                <a:gd name="T8" fmla="*/ 18 w 339"/>
                <a:gd name="T9" fmla="*/ 281 h 281"/>
                <a:gd name="T10" fmla="*/ 321 w 339"/>
                <a:gd name="T11" fmla="*/ 281 h 281"/>
                <a:gd name="T12" fmla="*/ 339 w 339"/>
                <a:gd name="T13" fmla="*/ 263 h 281"/>
                <a:gd name="T14" fmla="*/ 339 w 339"/>
                <a:gd name="T15" fmla="*/ 18 h 281"/>
                <a:gd name="T16" fmla="*/ 321 w 339"/>
                <a:gd name="T17" fmla="*/ 0 h 281"/>
                <a:gd name="T18" fmla="*/ 316 w 339"/>
                <a:gd name="T19" fmla="*/ 246 h 281"/>
                <a:gd name="T20" fmla="*/ 301 w 339"/>
                <a:gd name="T21" fmla="*/ 262 h 281"/>
                <a:gd name="T22" fmla="*/ 38 w 339"/>
                <a:gd name="T23" fmla="*/ 262 h 281"/>
                <a:gd name="T24" fmla="*/ 23 w 339"/>
                <a:gd name="T25" fmla="*/ 246 h 281"/>
                <a:gd name="T26" fmla="*/ 23 w 339"/>
                <a:gd name="T27" fmla="*/ 35 h 281"/>
                <a:gd name="T28" fmla="*/ 38 w 339"/>
                <a:gd name="T29" fmla="*/ 19 h 281"/>
                <a:gd name="T30" fmla="*/ 301 w 339"/>
                <a:gd name="T31" fmla="*/ 19 h 281"/>
                <a:gd name="T32" fmla="*/ 316 w 339"/>
                <a:gd name="T33" fmla="*/ 35 h 281"/>
                <a:gd name="T34" fmla="*/ 316 w 339"/>
                <a:gd name="T35" fmla="*/ 246 h 2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281"/>
                <a:gd name="T56" fmla="*/ 339 w 339"/>
                <a:gd name="T57" fmla="*/ 281 h 2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281">
                  <a:moveTo>
                    <a:pt x="3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3"/>
                    <a:pt x="8" y="281"/>
                    <a:pt x="18" y="281"/>
                  </a:cubicBezTo>
                  <a:cubicBezTo>
                    <a:pt x="321" y="281"/>
                    <a:pt x="321" y="281"/>
                    <a:pt x="321" y="281"/>
                  </a:cubicBezTo>
                  <a:cubicBezTo>
                    <a:pt x="331" y="281"/>
                    <a:pt x="339" y="273"/>
                    <a:pt x="339" y="263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8"/>
                    <a:pt x="331" y="0"/>
                    <a:pt x="321" y="0"/>
                  </a:cubicBezTo>
                  <a:moveTo>
                    <a:pt x="316" y="246"/>
                  </a:moveTo>
                  <a:cubicBezTo>
                    <a:pt x="316" y="255"/>
                    <a:pt x="309" y="262"/>
                    <a:pt x="301" y="262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0" y="262"/>
                    <a:pt x="23" y="255"/>
                    <a:pt x="23" y="24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6"/>
                    <a:pt x="30" y="19"/>
                    <a:pt x="38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9" y="19"/>
                    <a:pt x="316" y="26"/>
                    <a:pt x="316" y="35"/>
                  </a:cubicBezTo>
                  <a:lnTo>
                    <a:pt x="31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" name="Freeform 25"/>
            <p:cNvSpPr>
              <a:spLocks noChangeArrowheads="1"/>
            </p:cNvSpPr>
            <p:nvPr/>
          </p:nvSpPr>
          <p:spPr bwMode="auto">
            <a:xfrm>
              <a:off x="176371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" name="Freeform 26"/>
            <p:cNvSpPr>
              <a:spLocks noChangeArrowheads="1"/>
            </p:cNvSpPr>
            <p:nvPr/>
          </p:nvSpPr>
          <p:spPr bwMode="auto">
            <a:xfrm>
              <a:off x="176371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3" name="Freeform 27"/>
            <p:cNvSpPr>
              <a:spLocks noChangeArrowheads="1"/>
            </p:cNvSpPr>
            <p:nvPr/>
          </p:nvSpPr>
          <p:spPr bwMode="auto">
            <a:xfrm>
              <a:off x="346744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4" name="Freeform 28"/>
            <p:cNvSpPr>
              <a:spLocks noChangeArrowheads="1"/>
            </p:cNvSpPr>
            <p:nvPr/>
          </p:nvSpPr>
          <p:spPr bwMode="auto">
            <a:xfrm>
              <a:off x="346744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" name="Freeform 29"/>
            <p:cNvSpPr>
              <a:spLocks noChangeArrowheads="1"/>
            </p:cNvSpPr>
            <p:nvPr/>
          </p:nvSpPr>
          <p:spPr bwMode="auto">
            <a:xfrm>
              <a:off x="346744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6" name="Freeform 30"/>
            <p:cNvSpPr>
              <a:spLocks noChangeArrowheads="1"/>
            </p:cNvSpPr>
            <p:nvPr/>
          </p:nvSpPr>
          <p:spPr bwMode="auto">
            <a:xfrm>
              <a:off x="519516" y="116382"/>
              <a:ext cx="83987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7" name="Freeform 31"/>
            <p:cNvSpPr>
              <a:spLocks noChangeArrowheads="1"/>
            </p:cNvSpPr>
            <p:nvPr/>
          </p:nvSpPr>
          <p:spPr bwMode="auto">
            <a:xfrm>
              <a:off x="519516" y="274756"/>
              <a:ext cx="83987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8" name="Freeform 32"/>
            <p:cNvSpPr>
              <a:spLocks noChangeArrowheads="1"/>
            </p:cNvSpPr>
            <p:nvPr/>
          </p:nvSpPr>
          <p:spPr bwMode="auto">
            <a:xfrm>
              <a:off x="688689" y="116382"/>
              <a:ext cx="85186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" name="Freeform 33"/>
            <p:cNvSpPr>
              <a:spLocks noChangeArrowheads="1"/>
            </p:cNvSpPr>
            <p:nvPr/>
          </p:nvSpPr>
          <p:spPr bwMode="auto">
            <a:xfrm>
              <a:off x="688689" y="274756"/>
              <a:ext cx="85186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0" name="Freeform 34"/>
            <p:cNvSpPr>
              <a:spLocks noChangeArrowheads="1"/>
            </p:cNvSpPr>
            <p:nvPr/>
          </p:nvSpPr>
          <p:spPr bwMode="auto">
            <a:xfrm>
              <a:off x="176371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81" name="Freeform 84"/>
          <p:cNvSpPr>
            <a:spLocks noChangeAspect="1" noEditPoints="1" noChangeArrowheads="1"/>
          </p:cNvSpPr>
          <p:nvPr/>
        </p:nvSpPr>
        <p:spPr bwMode="auto">
          <a:xfrm>
            <a:off x="8916561" y="6176467"/>
            <a:ext cx="333822" cy="333006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Freeform 9"/>
          <p:cNvSpPr>
            <a:spLocks noChangeAspect="1" noEditPoints="1" noChangeArrowheads="1"/>
          </p:cNvSpPr>
          <p:nvPr/>
        </p:nvSpPr>
        <p:spPr bwMode="auto">
          <a:xfrm>
            <a:off x="10897472" y="6180276"/>
            <a:ext cx="361886" cy="333007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5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/>
      <p:bldP spid="58" grpId="0"/>
      <p:bldP spid="59" grpId="0" build="p"/>
      <p:bldP spid="81" grpId="0" bldLvl="0" animBg="1"/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57830" y="673516"/>
            <a:ext cx="8577942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 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平面体系的几何组成分析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主要內容：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1.</a:t>
            </a:r>
            <a:r>
              <a:rPr lang="zh-CN" altLang="zh-CN" sz="2400" dirty="0"/>
              <a:t>几何稳定性分析的基本概念； 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2.</a:t>
            </a:r>
            <a:r>
              <a:rPr lang="zh-CN" altLang="zh-CN" sz="2400" dirty="0"/>
              <a:t>几何不变体系的组成规则； 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3.</a:t>
            </a:r>
            <a:r>
              <a:rPr lang="zh-CN" altLang="zh-CN" sz="2400" dirty="0"/>
              <a:t>几何构造与静定性的关系。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1.</a:t>
            </a:r>
            <a:r>
              <a:rPr lang="zh-CN" altLang="zh-CN" sz="2400" dirty="0"/>
              <a:t>了解几何不变体系和几何可变体系的概念； 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2.</a:t>
            </a:r>
            <a:r>
              <a:rPr lang="zh-CN" altLang="zh-CN" sz="2400" dirty="0"/>
              <a:t>了解几何组成分析的目的； 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3.</a:t>
            </a:r>
            <a:r>
              <a:rPr lang="zh-CN" altLang="zh-CN" sz="2400" dirty="0"/>
              <a:t>掌握几何不变体系的组成规则； 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4.</a:t>
            </a:r>
            <a:r>
              <a:rPr lang="zh-CN" altLang="zh-CN" sz="2400" dirty="0"/>
              <a:t>理解静定结构与超静定结构的异同点。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知识重点：几何构造与静定性的关系。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744979" y="966934"/>
            <a:ext cx="8748849" cy="544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8 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静定结构內力计算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主要內容：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/>
              <a:t>1.</a:t>
            </a:r>
            <a:r>
              <a:rPr lang="zh-CN" altLang="zh-CN" sz="2400" dirty="0"/>
              <a:t>静定平面刚架；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2.</a:t>
            </a:r>
            <a:r>
              <a:rPr lang="zh-CN" altLang="zh-CN" sz="2400" dirty="0"/>
              <a:t>静定多跨梁；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3.</a:t>
            </a:r>
            <a:r>
              <a:rPr lang="zh-CN" altLang="zh-CN" sz="2400" dirty="0"/>
              <a:t>静定平面桁架；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4.</a:t>
            </a:r>
            <a:r>
              <a:rPr lang="zh-CN" altLang="zh-CN" sz="2400" dirty="0"/>
              <a:t>三铰拱。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/>
              <a:t>1.</a:t>
            </a:r>
            <a:r>
              <a:rPr lang="zh-CN" altLang="zh-CN" sz="2400" dirty="0"/>
              <a:t>掌握静定平面刚架的内力计算与内力图绘制；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2.</a:t>
            </a:r>
            <a:r>
              <a:rPr lang="zh-CN" altLang="zh-CN" sz="2400" dirty="0"/>
              <a:t>掌握静定多跨梁内力计算与内力图绘制；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3.</a:t>
            </a:r>
            <a:r>
              <a:rPr lang="zh-CN" altLang="zh-CN" sz="2400" dirty="0"/>
              <a:t>掌握静定平面桁架的内力计算。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4.</a:t>
            </a:r>
            <a:r>
              <a:rPr lang="zh-CN" altLang="zh-CN" sz="2400" dirty="0"/>
              <a:t>了解三铰拱的内力计算。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知识重点：静定平面刚架；静定多跨梁。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72342" y="847487"/>
            <a:ext cx="8795657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9 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静定结构位移计算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主要內容：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1.</a:t>
            </a:r>
            <a:r>
              <a:rPr lang="zh-CN" altLang="zh-CN" sz="2400" dirty="0"/>
              <a:t>单位荷载法的概念、静定结构的位移计算一般公式； 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2.</a:t>
            </a:r>
            <a:r>
              <a:rPr lang="zh-CN" altLang="zh-CN" sz="2400" dirty="0"/>
              <a:t>图</a:t>
            </a:r>
            <a:r>
              <a:rPr lang="zh-CN" altLang="zh-CN" sz="2400" dirty="0"/>
              <a:t>乘法求</a:t>
            </a:r>
            <a:r>
              <a:rPr lang="zh-CN" altLang="zh-CN" sz="2400" dirty="0"/>
              <a:t>静定结构的位移； 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3.</a:t>
            </a:r>
            <a:r>
              <a:rPr lang="zh-CN" altLang="zh-CN" sz="2400" dirty="0"/>
              <a:t>梁的刚度计算。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1.</a:t>
            </a:r>
            <a:r>
              <a:rPr lang="zh-CN" altLang="zh-CN" sz="2400" dirty="0"/>
              <a:t>了解单位荷载法的概念； 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92.</a:t>
            </a:r>
            <a:r>
              <a:rPr lang="zh-CN" altLang="zh-CN" sz="2400" dirty="0"/>
              <a:t>掌握静定结构的位移计算一般公式； 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3.</a:t>
            </a:r>
            <a:r>
              <a:rPr lang="zh-CN" altLang="zh-CN" sz="2400" dirty="0"/>
              <a:t>掌握图乘法求静定结构的位移。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知识重点：图乘法。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98908" y="746935"/>
            <a:ext cx="10041548" cy="547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学习方法引导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500"/>
              </a:lnSpc>
            </a:pP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（一）学习建议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dirty="0"/>
              <a:t>课程以章为学习单元，每章的建议学习步骤为“本章导学——知识学习（视频讲解、文本讲解）——本章自测——形成性作业”。具体为：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1.</a:t>
            </a:r>
            <a:r>
              <a:rPr lang="zh-CN" altLang="zh-CN" sz="2400" dirty="0"/>
              <a:t>浏览本章导学，了解每章的学习内容和学习要求，明确学习目标。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2. </a:t>
            </a:r>
            <a:r>
              <a:rPr lang="zh-CN" altLang="zh-CN" sz="2400" dirty="0"/>
              <a:t>学习每章知识点，以收看视频讲解为主，阅读文本讲解为辅。对于较难的内容，建议反复收看视频讲解，直到弄懂为止。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3</a:t>
            </a:r>
            <a:r>
              <a:rPr lang="zh-CN" altLang="zh-CN" sz="2400" dirty="0"/>
              <a:t>、课程的章节内容有一定的逻辑顺序，学习时应注意循序渐进，物体的平衡条件和截面法是课程的重点内容，应注意掌握。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4</a:t>
            </a:r>
            <a:r>
              <a:rPr lang="zh-CN" altLang="zh-CN" sz="2400" dirty="0"/>
              <a:t>、完成每章自测，自测题都是客观题，可及时检测学习效果，巩固学习成果。</a:t>
            </a:r>
            <a:endParaRPr lang="zh-CN" altLang="zh-CN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55556" y="870157"/>
            <a:ext cx="10117312" cy="499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（二）参与讨论交流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dirty="0"/>
              <a:t>同学们在学习过程中遇到问题可以随时到</a:t>
            </a:r>
            <a:r>
              <a:rPr lang="zh-CN" altLang="zh-CN" sz="2400" dirty="0" smtClean="0"/>
              <a:t>【课程论坛】栏目</a:t>
            </a:r>
            <a:r>
              <a:rPr lang="zh-CN" altLang="zh-CN" sz="2400" dirty="0"/>
              <a:t>中提问、与教师和同学交流讨论，或保持经常性的联系。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（三）参加网络教学活动安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dirty="0"/>
              <a:t>国开总部每学期拟安排</a:t>
            </a:r>
            <a:r>
              <a:rPr lang="en-US" altLang="zh-CN" sz="2400" dirty="0"/>
              <a:t> 2 </a:t>
            </a:r>
            <a:r>
              <a:rPr lang="zh-CN" altLang="zh-CN" sz="2400" dirty="0"/>
              <a:t>次实时教学活动，请同学们关 </a:t>
            </a:r>
            <a:r>
              <a:rPr lang="zh-CN" altLang="zh-CN" sz="2400" dirty="0" smtClean="0"/>
              <a:t>注</a:t>
            </a:r>
            <a:r>
              <a:rPr lang="zh-CN" altLang="zh-CN" sz="2400" dirty="0"/>
              <a:t>国开学习网首页面的教学活动信息推送，积极参加活动</a:t>
            </a:r>
            <a:r>
              <a:rPr lang="zh-CN" altLang="zh-CN" sz="2400" dirty="0" smtClean="0"/>
              <a:t>。第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1 </a:t>
            </a:r>
            <a:r>
              <a:rPr lang="zh-CN" altLang="zh-CN" sz="2400" dirty="0"/>
              <a:t>次实时教学活动，主题为课程导学，安排在</a:t>
            </a:r>
            <a:r>
              <a:rPr lang="zh-CN" altLang="zh-CN" sz="2400" dirty="0" smtClean="0"/>
              <a:t>开学第</a:t>
            </a:r>
            <a:r>
              <a:rPr lang="zh-CN" altLang="zh-CN" sz="2400" dirty="0"/>
              <a:t>四周。主要内容为课程知识在工程中的应用、学习任务</a:t>
            </a:r>
            <a:r>
              <a:rPr lang="zh-CN" altLang="zh-CN" sz="2400" dirty="0" smtClean="0"/>
              <a:t>、学习方法</a:t>
            </a:r>
            <a:r>
              <a:rPr lang="zh-CN" altLang="zh-CN" sz="2400" dirty="0"/>
              <a:t>。 </a:t>
            </a:r>
            <a:r>
              <a:rPr lang="zh-CN" altLang="zh-CN" sz="2400" dirty="0" smtClean="0"/>
              <a:t>第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2 </a:t>
            </a:r>
            <a:r>
              <a:rPr lang="zh-CN" altLang="zh-CN" sz="2400" dirty="0"/>
              <a:t>次实时教学活动，主题为课程复习指导，安排在 </a:t>
            </a:r>
            <a:r>
              <a:rPr lang="zh-CN" altLang="zh-CN" sz="2400" dirty="0" smtClean="0"/>
              <a:t>开学</a:t>
            </a:r>
            <a:r>
              <a:rPr lang="zh-CN" altLang="zh-CN" sz="2400" dirty="0"/>
              <a:t>第十四周。主要内容为期末网络考试的复习指导。通过 </a:t>
            </a:r>
            <a:r>
              <a:rPr lang="zh-CN" altLang="zh-CN" sz="2400" dirty="0" smtClean="0"/>
              <a:t>教学</a:t>
            </a:r>
            <a:r>
              <a:rPr lang="zh-CN" altLang="zh-CN" sz="2400" dirty="0"/>
              <a:t>活动使学生明确课程期末考试的重点内容，掌握复习方 </a:t>
            </a:r>
            <a:r>
              <a:rPr lang="zh-CN" altLang="zh-CN" sz="2400" dirty="0" smtClean="0"/>
              <a:t>法</a:t>
            </a:r>
            <a:r>
              <a:rPr lang="zh-CN" altLang="zh-CN" sz="2400" dirty="0"/>
              <a:t>，增强学生参加期末考试的自信心。 </a:t>
            </a:r>
            <a:endParaRPr lang="zh-CN" altLang="zh-CN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275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四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考核方式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/>
              <a:t>　　</a:t>
            </a:r>
            <a:r>
              <a:rPr lang="zh-CN" altLang="zh-CN" sz="2400" dirty="0" smtClean="0"/>
              <a:t>本</a:t>
            </a:r>
            <a:r>
              <a:rPr lang="zh-CN" altLang="zh-CN" sz="2400" dirty="0"/>
              <a:t>课程采用形成性考核与终结性考试相结合的考核形式，形成性考核占课程总成绩的</a:t>
            </a:r>
            <a:r>
              <a:rPr lang="en-US" altLang="zh-CN" sz="2400" dirty="0"/>
              <a:t> 50%</a:t>
            </a:r>
            <a:r>
              <a:rPr lang="zh-CN" altLang="zh-CN" sz="2400" dirty="0"/>
              <a:t>，终结性考试占课程总成绩的</a:t>
            </a:r>
            <a:r>
              <a:rPr lang="en-US" altLang="zh-CN" sz="2400" dirty="0"/>
              <a:t> 50%</a:t>
            </a:r>
            <a:r>
              <a:rPr lang="zh-CN" altLang="zh-CN" sz="2400" dirty="0"/>
              <a:t>。 </a:t>
            </a:r>
            <a:endParaRPr lang="zh-CN" altLang="zh-CN" sz="2400" dirty="0"/>
          </a:p>
          <a:p>
            <a:r>
              <a:rPr lang="zh-CN" altLang="en-US" sz="2400" dirty="0" smtClean="0"/>
              <a:t>　　</a:t>
            </a:r>
            <a:r>
              <a:rPr lang="zh-CN" altLang="zh-CN" sz="2400" dirty="0" smtClean="0"/>
              <a:t>形成</a:t>
            </a:r>
            <a:r>
              <a:rPr lang="zh-CN" altLang="zh-CN" sz="2400" dirty="0"/>
              <a:t>性考核成绩包括形成性作业成绩和学习过程表现成绩两部分，形成性作业成绩占课程综合成绩</a:t>
            </a:r>
            <a:r>
              <a:rPr lang="en-US" altLang="zh-CN" sz="2400" dirty="0"/>
              <a:t> 30%</a:t>
            </a:r>
            <a:r>
              <a:rPr lang="zh-CN" altLang="zh-CN" sz="2400" dirty="0"/>
              <a:t>，学习过程表现成绩占课程综合成绩</a:t>
            </a:r>
            <a:r>
              <a:rPr lang="en-US" altLang="zh-CN" sz="2400" dirty="0"/>
              <a:t> 20%</a:t>
            </a:r>
            <a:r>
              <a:rPr lang="zh-CN" altLang="zh-CN" sz="2400" dirty="0"/>
              <a:t>。</a:t>
            </a:r>
            <a:endParaRPr lang="zh-CN" altLang="zh-CN" sz="2400" dirty="0"/>
          </a:p>
          <a:p>
            <a:r>
              <a:rPr lang="zh-CN" altLang="zh-CN" sz="2400" dirty="0"/>
              <a:t>形成性作业 包括</a:t>
            </a:r>
            <a:r>
              <a:rPr lang="en-US" altLang="zh-CN" sz="2400" dirty="0"/>
              <a:t> 4 </a:t>
            </a:r>
            <a:r>
              <a:rPr lang="zh-CN" altLang="zh-CN" sz="2400" dirty="0"/>
              <a:t>次作业。试题均为客观题，采用计算机自动阅卷，如 对学习测试成绩不理想，可在规定时间内多次进行测试。 </a:t>
            </a:r>
            <a:endParaRPr lang="zh-CN" altLang="zh-CN" sz="2400" dirty="0"/>
          </a:p>
        </p:txBody>
      </p:sp>
      <p:pic>
        <p:nvPicPr>
          <p:cNvPr id="48" name="图片 47" descr="IMG_256"/>
          <p:cNvPicPr/>
          <p:nvPr/>
        </p:nvPicPr>
        <p:blipFill>
          <a:blip r:embed="rId1"/>
          <a:stretch>
            <a:fillRect/>
          </a:stretch>
        </p:blipFill>
        <p:spPr>
          <a:xfrm>
            <a:off x="1220698" y="3367314"/>
            <a:ext cx="10274616" cy="2211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3342366" y="5669391"/>
            <a:ext cx="6123792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终结性考试采用网考（机考），全部</a:t>
            </a:r>
            <a:r>
              <a:rPr lang="zh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客观题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/>
              <a:t>　　</a:t>
            </a:r>
            <a:endParaRPr lang="zh-CN" altLang="zh-CN" sz="2400" dirty="0"/>
          </a:p>
        </p:txBody>
      </p:sp>
      <p:sp>
        <p:nvSpPr>
          <p:cNvPr id="49" name="标题 48"/>
          <p:cNvSpPr>
            <a:spLocks noGrp="1"/>
          </p:cNvSpPr>
          <p:nvPr>
            <p:ph type="title"/>
          </p:nvPr>
        </p:nvSpPr>
        <p:spPr>
          <a:xfrm>
            <a:off x="1372873" y="482153"/>
            <a:ext cx="10515600" cy="607702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66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试题解析</a:t>
            </a:r>
            <a:b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50" name="内容占位符 49"/>
          <p:cNvSpPr>
            <a:spLocks noGrp="1"/>
          </p:cNvSpPr>
          <p:nvPr>
            <p:ph sz="half" idx="1"/>
          </p:nvPr>
        </p:nvSpPr>
        <p:spPr>
          <a:xfrm>
            <a:off x="832184" y="1043008"/>
            <a:ext cx="5181600" cy="4351338"/>
          </a:xfrm>
        </p:spPr>
        <p:txBody>
          <a:bodyPr>
            <a:noAutofit/>
          </a:bodyPr>
          <a:lstStyle/>
          <a:p>
            <a:r>
              <a:rPr lang="zh-CN" altLang="zh-CN" sz="1800" dirty="0"/>
              <a:t>一、单项选择题（每小题</a:t>
            </a:r>
            <a:r>
              <a:rPr lang="en-US" altLang="zh-CN" sz="1800" dirty="0"/>
              <a:t>2</a:t>
            </a:r>
            <a:r>
              <a:rPr lang="zh-CN" altLang="zh-CN" sz="1800" dirty="0"/>
              <a:t>分，共</a:t>
            </a:r>
            <a:r>
              <a:rPr lang="en-US" altLang="zh-CN" sz="1800" dirty="0"/>
              <a:t>20</a:t>
            </a:r>
            <a:r>
              <a:rPr lang="zh-CN" altLang="zh-CN" sz="1800" dirty="0"/>
              <a:t>分）</a:t>
            </a:r>
            <a:endParaRPr lang="zh-CN" altLang="zh-CN" sz="1800" dirty="0"/>
          </a:p>
          <a:p>
            <a:r>
              <a:rPr lang="en-US" altLang="zh-CN" sz="1800" dirty="0"/>
              <a:t>1</a:t>
            </a:r>
            <a:r>
              <a:rPr lang="zh-CN" altLang="zh-CN" sz="1800" dirty="0"/>
              <a:t>．约束反力中含有力偶的约束为（</a:t>
            </a:r>
            <a:r>
              <a:rPr lang="en-US" altLang="zh-CN" sz="1800" dirty="0"/>
              <a:t>   </a:t>
            </a:r>
            <a:r>
              <a:rPr lang="zh-CN" altLang="zh-CN" sz="1800" dirty="0"/>
              <a:t>）。</a:t>
            </a:r>
            <a:endParaRPr lang="zh-CN" altLang="zh-CN" sz="1800" dirty="0"/>
          </a:p>
          <a:p>
            <a:r>
              <a:rPr lang="en-US" altLang="zh-CN" sz="1800" dirty="0"/>
              <a:t>A. </a:t>
            </a:r>
            <a:r>
              <a:rPr lang="zh-CN" altLang="zh-CN" sz="1800" dirty="0"/>
              <a:t>可动铰支座</a:t>
            </a:r>
            <a:endParaRPr lang="zh-CN" altLang="zh-CN" sz="1800" dirty="0"/>
          </a:p>
          <a:p>
            <a:r>
              <a:rPr lang="en-US" altLang="zh-CN" sz="1800" dirty="0"/>
              <a:t>B. </a:t>
            </a:r>
            <a:r>
              <a:rPr lang="zh-CN" altLang="zh-CN" sz="1800" dirty="0"/>
              <a:t>固定铰支座</a:t>
            </a:r>
            <a:endParaRPr lang="zh-CN" altLang="zh-CN" sz="1800" dirty="0"/>
          </a:p>
          <a:p>
            <a:r>
              <a:rPr lang="en-US" altLang="zh-CN" sz="1800" dirty="0"/>
              <a:t>C. </a:t>
            </a:r>
            <a:r>
              <a:rPr lang="zh-CN" altLang="zh-CN" sz="1800" dirty="0"/>
              <a:t>光滑接触面</a:t>
            </a:r>
            <a:endParaRPr lang="zh-CN" altLang="zh-CN" sz="1800" dirty="0"/>
          </a:p>
          <a:p>
            <a:r>
              <a:rPr lang="en-US" altLang="zh-CN" sz="1800" dirty="0"/>
              <a:t>D. </a:t>
            </a:r>
            <a:r>
              <a:rPr lang="zh-CN" altLang="zh-CN" sz="1800" dirty="0"/>
              <a:t>固定支座</a:t>
            </a:r>
            <a:endParaRPr lang="zh-CN" altLang="zh-CN" sz="18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正确答案是：固定支座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1300"/>
              </a:spcBef>
            </a:pPr>
            <a:r>
              <a:rPr lang="en-US" altLang="zh-CN" sz="1800" dirty="0"/>
              <a:t>2</a:t>
            </a:r>
            <a:r>
              <a:rPr lang="zh-CN" altLang="zh-CN" sz="1800" dirty="0"/>
              <a:t>．只限制物体沿任何方向移动，不限制物体转动的支座是（</a:t>
            </a:r>
            <a:r>
              <a:rPr lang="en-US" altLang="zh-CN" sz="1800" dirty="0"/>
              <a:t>   </a:t>
            </a:r>
            <a:r>
              <a:rPr lang="zh-CN" altLang="zh-CN" sz="1800" dirty="0"/>
              <a:t>）。</a:t>
            </a:r>
            <a:endParaRPr lang="zh-CN" altLang="zh-CN" sz="1800" dirty="0"/>
          </a:p>
          <a:p>
            <a:r>
              <a:rPr lang="en-US" altLang="zh-CN" sz="1800" dirty="0"/>
              <a:t>A. </a:t>
            </a:r>
            <a:r>
              <a:rPr lang="zh-CN" altLang="zh-CN" sz="1800" dirty="0"/>
              <a:t>固定铰支座</a:t>
            </a:r>
            <a:endParaRPr lang="zh-CN" altLang="zh-CN" sz="1800" dirty="0"/>
          </a:p>
          <a:p>
            <a:r>
              <a:rPr lang="en-US" altLang="zh-CN" sz="1800" dirty="0"/>
              <a:t>B. </a:t>
            </a:r>
            <a:r>
              <a:rPr lang="zh-CN" altLang="zh-CN" sz="1800" dirty="0"/>
              <a:t>光滑接触面</a:t>
            </a:r>
            <a:endParaRPr lang="zh-CN" altLang="zh-CN" sz="1800" dirty="0"/>
          </a:p>
          <a:p>
            <a:r>
              <a:rPr lang="en-US" altLang="zh-CN" sz="1800" dirty="0"/>
              <a:t>C. </a:t>
            </a:r>
            <a:r>
              <a:rPr lang="zh-CN" altLang="zh-CN" sz="1800" dirty="0"/>
              <a:t>固定支座</a:t>
            </a:r>
            <a:endParaRPr lang="zh-CN" altLang="zh-CN" sz="1800" dirty="0"/>
          </a:p>
          <a:p>
            <a:r>
              <a:rPr lang="en-US" altLang="zh-CN" sz="1800" dirty="0"/>
              <a:t>D. </a:t>
            </a:r>
            <a:r>
              <a:rPr lang="zh-CN" altLang="zh-CN" sz="1800" dirty="0"/>
              <a:t>可动铰支座</a:t>
            </a:r>
            <a:endParaRPr lang="zh-CN" altLang="zh-CN" sz="18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正确答案是：固定铰支座</a:t>
            </a:r>
            <a:endParaRPr lang="zh-CN" altLang="zh-CN" sz="1800" dirty="0">
              <a:solidFill>
                <a:srgbClr val="FF0000"/>
              </a:solidFill>
            </a:endParaRPr>
          </a:p>
        </p:txBody>
      </p:sp>
      <p:sp>
        <p:nvSpPr>
          <p:cNvPr id="51" name="内容占位符 50"/>
          <p:cNvSpPr>
            <a:spLocks noGrp="1"/>
          </p:cNvSpPr>
          <p:nvPr>
            <p:ph sz="half" idx="2"/>
          </p:nvPr>
        </p:nvSpPr>
        <p:spPr>
          <a:xfrm>
            <a:off x="6143171" y="1006486"/>
            <a:ext cx="5584372" cy="5851513"/>
          </a:xfrm>
        </p:spPr>
        <p:txBody>
          <a:bodyPr>
            <a:normAutofit/>
          </a:bodyPr>
          <a:lstStyle/>
          <a:p>
            <a:r>
              <a:rPr lang="en-US" altLang="zh-CN" sz="1900" dirty="0"/>
              <a:t>3</a:t>
            </a:r>
            <a:r>
              <a:rPr lang="zh-CN" altLang="zh-CN" sz="1900" dirty="0"/>
              <a:t>．若刚体在三个力作用下处于平衡，则此三个力的作用线必（</a:t>
            </a:r>
            <a:r>
              <a:rPr lang="en-US" altLang="zh-CN" sz="1900" dirty="0"/>
              <a:t>    </a:t>
            </a:r>
            <a:r>
              <a:rPr lang="zh-CN" altLang="zh-CN" sz="1900" dirty="0"/>
              <a:t>）。</a:t>
            </a:r>
            <a:endParaRPr lang="zh-CN" altLang="zh-CN" sz="1900" dirty="0"/>
          </a:p>
          <a:p>
            <a:r>
              <a:rPr lang="en-US" altLang="zh-CN" sz="1900" dirty="0"/>
              <a:t>A. </a:t>
            </a:r>
            <a:r>
              <a:rPr lang="zh-CN" altLang="zh-CN" sz="1900" dirty="0"/>
              <a:t>在同一平面内，且汇交于一点</a:t>
            </a:r>
            <a:endParaRPr lang="zh-CN" altLang="zh-CN" sz="1900" dirty="0"/>
          </a:p>
          <a:p>
            <a:r>
              <a:rPr lang="en-US" altLang="zh-CN" sz="1900" dirty="0"/>
              <a:t>B. </a:t>
            </a:r>
            <a:r>
              <a:rPr lang="zh-CN" altLang="zh-CN" sz="1900" dirty="0"/>
              <a:t>不在同一平面内，且互相平行</a:t>
            </a:r>
            <a:endParaRPr lang="zh-CN" altLang="zh-CN" sz="1900" dirty="0"/>
          </a:p>
          <a:p>
            <a:r>
              <a:rPr lang="en-US" altLang="zh-CN" sz="1900" dirty="0"/>
              <a:t>C. </a:t>
            </a:r>
            <a:r>
              <a:rPr lang="zh-CN" altLang="zh-CN" sz="1900" dirty="0"/>
              <a:t>不在同一片面内，且汇交于一点</a:t>
            </a:r>
            <a:endParaRPr lang="zh-CN" altLang="zh-CN" sz="1900" dirty="0"/>
          </a:p>
          <a:p>
            <a:r>
              <a:rPr lang="en-US" altLang="zh-CN" sz="1900" dirty="0"/>
              <a:t>D. </a:t>
            </a:r>
            <a:r>
              <a:rPr lang="zh-CN" altLang="zh-CN" sz="1900" dirty="0"/>
              <a:t>在同一平面内，且互相平行</a:t>
            </a:r>
            <a:endParaRPr lang="zh-CN" altLang="zh-CN" sz="1900" dirty="0"/>
          </a:p>
          <a:p>
            <a:r>
              <a:rPr lang="zh-CN" altLang="zh-CN" sz="1900" dirty="0">
                <a:solidFill>
                  <a:srgbClr val="FF0000"/>
                </a:solidFill>
              </a:rPr>
              <a:t>正确答案是：在同一平面内，且汇交于一点</a:t>
            </a:r>
            <a:endParaRPr lang="zh-CN" altLang="zh-CN" sz="1900" dirty="0">
              <a:solidFill>
                <a:srgbClr val="FF0000"/>
              </a:solidFill>
            </a:endParaRPr>
          </a:p>
          <a:p>
            <a:r>
              <a:rPr lang="en-US" altLang="zh-CN" sz="1900" dirty="0"/>
              <a:t>4</a:t>
            </a:r>
            <a:r>
              <a:rPr lang="zh-CN" altLang="zh-CN" sz="1900" dirty="0"/>
              <a:t>．力偶可以在它的作用平面内（</a:t>
            </a:r>
            <a:r>
              <a:rPr lang="en-US" altLang="zh-CN" sz="1900" dirty="0"/>
              <a:t>    </a:t>
            </a:r>
            <a:r>
              <a:rPr lang="zh-CN" altLang="zh-CN" sz="1900" dirty="0"/>
              <a:t>），而不改变它对物体的作用。</a:t>
            </a:r>
            <a:endParaRPr lang="zh-CN" altLang="zh-CN" sz="1900" dirty="0"/>
          </a:p>
          <a:p>
            <a:r>
              <a:rPr lang="en-US" altLang="zh-CN" sz="1900" dirty="0"/>
              <a:t>A. </a:t>
            </a:r>
            <a:r>
              <a:rPr lang="zh-CN" altLang="zh-CN" sz="1900" dirty="0"/>
              <a:t>任意移动</a:t>
            </a:r>
            <a:endParaRPr lang="zh-CN" altLang="zh-CN" sz="1900" dirty="0"/>
          </a:p>
          <a:p>
            <a:r>
              <a:rPr lang="en-US" altLang="zh-CN" sz="1900" dirty="0"/>
              <a:t>B. </a:t>
            </a:r>
            <a:r>
              <a:rPr lang="zh-CN" altLang="zh-CN" sz="1900" dirty="0"/>
              <a:t>任意移动和转动</a:t>
            </a:r>
            <a:endParaRPr lang="zh-CN" altLang="zh-CN" sz="1900" dirty="0"/>
          </a:p>
          <a:p>
            <a:r>
              <a:rPr lang="en-US" altLang="zh-CN" sz="1900" dirty="0"/>
              <a:t>C. </a:t>
            </a:r>
            <a:r>
              <a:rPr lang="zh-CN" altLang="zh-CN" sz="1900" dirty="0"/>
              <a:t>既不能移动也不能转动</a:t>
            </a:r>
            <a:endParaRPr lang="zh-CN" altLang="zh-CN" sz="1900" dirty="0"/>
          </a:p>
          <a:p>
            <a:r>
              <a:rPr lang="en-US" altLang="zh-CN" sz="1900" dirty="0"/>
              <a:t>D. </a:t>
            </a:r>
            <a:r>
              <a:rPr lang="zh-CN" altLang="zh-CN" sz="1900" dirty="0"/>
              <a:t>任意转动</a:t>
            </a:r>
            <a:endParaRPr lang="zh-CN" altLang="zh-CN" sz="1900" dirty="0"/>
          </a:p>
          <a:p>
            <a:r>
              <a:rPr lang="zh-CN" altLang="zh-CN" sz="1900" dirty="0">
                <a:solidFill>
                  <a:srgbClr val="FF0000"/>
                </a:solidFill>
              </a:rPr>
              <a:t>正确答案是：任意移动和</a:t>
            </a:r>
            <a:r>
              <a:rPr lang="zh-CN" altLang="zh-CN" sz="1900" dirty="0" smtClean="0">
                <a:solidFill>
                  <a:srgbClr val="FF0000"/>
                </a:solidFill>
              </a:rPr>
              <a:t>转动</a:t>
            </a:r>
            <a:endParaRPr lang="zh-CN" altLang="zh-CN" sz="19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/>
              <a:t>　　</a:t>
            </a:r>
            <a:endParaRPr lang="zh-CN" altLang="zh-CN" sz="2400" dirty="0"/>
          </a:p>
        </p:txBody>
      </p:sp>
      <p:sp>
        <p:nvSpPr>
          <p:cNvPr id="49" name="标题 48"/>
          <p:cNvSpPr>
            <a:spLocks noGrp="1"/>
          </p:cNvSpPr>
          <p:nvPr>
            <p:ph type="title"/>
          </p:nvPr>
        </p:nvSpPr>
        <p:spPr>
          <a:xfrm>
            <a:off x="1372873" y="482153"/>
            <a:ext cx="10515600" cy="607702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66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试题解析</a:t>
            </a:r>
            <a:b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50" name="内容占位符 49"/>
          <p:cNvSpPr>
            <a:spLocks noGrp="1"/>
          </p:cNvSpPr>
          <p:nvPr>
            <p:ph sz="half" idx="1"/>
          </p:nvPr>
        </p:nvSpPr>
        <p:spPr>
          <a:xfrm>
            <a:off x="832184" y="1043008"/>
            <a:ext cx="5181600" cy="4351338"/>
          </a:xfrm>
        </p:spPr>
        <p:txBody>
          <a:bodyPr>
            <a:noAutofit/>
          </a:bodyPr>
          <a:lstStyle/>
          <a:p>
            <a:r>
              <a:rPr lang="zh-CN" altLang="zh-CN" sz="1800" dirty="0"/>
              <a:t>一、单项选择题（每小题</a:t>
            </a:r>
            <a:r>
              <a:rPr lang="en-US" altLang="zh-CN" sz="1800" dirty="0"/>
              <a:t>2</a:t>
            </a:r>
            <a:r>
              <a:rPr lang="zh-CN" altLang="zh-CN" sz="1800" dirty="0"/>
              <a:t>分，共</a:t>
            </a:r>
            <a:r>
              <a:rPr lang="en-US" altLang="zh-CN" sz="1800" dirty="0"/>
              <a:t>20</a:t>
            </a:r>
            <a:r>
              <a:rPr lang="zh-CN" altLang="zh-CN" sz="1800" dirty="0"/>
              <a:t>分）</a:t>
            </a:r>
            <a:endParaRPr lang="zh-CN" altLang="zh-CN" sz="1800" dirty="0"/>
          </a:p>
          <a:p>
            <a:r>
              <a:rPr lang="en-US" altLang="zh-CN" sz="1800" dirty="0"/>
              <a:t>5</a:t>
            </a:r>
            <a:r>
              <a:rPr lang="zh-CN" altLang="zh-CN" sz="1800" dirty="0"/>
              <a:t>．平面一般力系可以分解为（</a:t>
            </a:r>
            <a:r>
              <a:rPr lang="en-US" altLang="zh-CN" sz="1800" dirty="0"/>
              <a:t>    </a:t>
            </a:r>
            <a:r>
              <a:rPr lang="zh-CN" altLang="zh-CN" sz="1800" dirty="0"/>
              <a:t>）。</a:t>
            </a:r>
            <a:endParaRPr lang="zh-CN" altLang="zh-CN" sz="1800" dirty="0"/>
          </a:p>
          <a:p>
            <a:r>
              <a:rPr lang="en-US" altLang="zh-CN" sz="1800" dirty="0"/>
              <a:t>A. </a:t>
            </a:r>
            <a:r>
              <a:rPr lang="zh-CN" altLang="zh-CN" sz="1800" dirty="0"/>
              <a:t>一个平面汇交力系和一个平面力偶系</a:t>
            </a:r>
            <a:endParaRPr lang="zh-CN" altLang="zh-CN" sz="1800" dirty="0"/>
          </a:p>
          <a:p>
            <a:r>
              <a:rPr lang="en-US" altLang="zh-CN" sz="1800" dirty="0"/>
              <a:t>B. </a:t>
            </a:r>
            <a:r>
              <a:rPr lang="zh-CN" altLang="zh-CN" sz="1800" dirty="0"/>
              <a:t>一个平面汇交力系</a:t>
            </a:r>
            <a:endParaRPr lang="zh-CN" altLang="zh-CN" sz="1800" dirty="0"/>
          </a:p>
          <a:p>
            <a:r>
              <a:rPr lang="en-US" altLang="zh-CN" sz="1800" dirty="0"/>
              <a:t>C. </a:t>
            </a:r>
            <a:r>
              <a:rPr lang="zh-CN" altLang="zh-CN" sz="1800" dirty="0"/>
              <a:t>无法分解</a:t>
            </a:r>
            <a:endParaRPr lang="zh-CN" altLang="zh-CN" sz="1800" dirty="0"/>
          </a:p>
          <a:p>
            <a:r>
              <a:rPr lang="en-US" altLang="zh-CN" sz="1800" dirty="0"/>
              <a:t>D. </a:t>
            </a:r>
            <a:r>
              <a:rPr lang="zh-CN" altLang="zh-CN" sz="1800" dirty="0"/>
              <a:t>一个平面力偶系</a:t>
            </a:r>
            <a:endParaRPr lang="zh-CN" altLang="zh-CN" sz="18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正确答案是：一个平面汇交力系和一个平面力偶系</a:t>
            </a:r>
            <a:endParaRPr lang="zh-CN" altLang="zh-CN" sz="1800" dirty="0">
              <a:solidFill>
                <a:srgbClr val="FF0000"/>
              </a:solidFill>
            </a:endParaRPr>
          </a:p>
          <a:p>
            <a:r>
              <a:rPr lang="en-US" altLang="zh-CN" sz="1800" dirty="0"/>
              <a:t>6</a:t>
            </a:r>
            <a:r>
              <a:rPr lang="zh-CN" altLang="zh-CN" sz="1800" dirty="0"/>
              <a:t>．平面汇交力系的合成结果是（</a:t>
            </a:r>
            <a:r>
              <a:rPr lang="en-US" altLang="zh-CN" sz="1800" dirty="0"/>
              <a:t>    </a:t>
            </a:r>
            <a:r>
              <a:rPr lang="zh-CN" altLang="zh-CN" sz="1800" dirty="0"/>
              <a:t>）。</a:t>
            </a:r>
            <a:endParaRPr lang="zh-CN" altLang="zh-CN" sz="1800" dirty="0"/>
          </a:p>
          <a:p>
            <a:r>
              <a:rPr lang="en-US" altLang="zh-CN" sz="1800" dirty="0"/>
              <a:t>A. </a:t>
            </a:r>
            <a:r>
              <a:rPr lang="zh-CN" altLang="zh-CN" sz="1800" dirty="0"/>
              <a:t>一个合力</a:t>
            </a:r>
            <a:endParaRPr lang="zh-CN" altLang="zh-CN" sz="1800" dirty="0"/>
          </a:p>
          <a:p>
            <a:r>
              <a:rPr lang="en-US" altLang="zh-CN" sz="1800" dirty="0"/>
              <a:t>B. </a:t>
            </a:r>
            <a:r>
              <a:rPr lang="zh-CN" altLang="zh-CN" sz="1800" dirty="0"/>
              <a:t>一个力偶和一个合力</a:t>
            </a:r>
            <a:endParaRPr lang="zh-CN" altLang="zh-CN" sz="1800" dirty="0"/>
          </a:p>
          <a:p>
            <a:r>
              <a:rPr lang="en-US" altLang="zh-CN" sz="1800" dirty="0"/>
              <a:t>C. </a:t>
            </a:r>
            <a:r>
              <a:rPr lang="zh-CN" altLang="zh-CN" sz="1800" dirty="0"/>
              <a:t>一个合力偶</a:t>
            </a:r>
            <a:endParaRPr lang="zh-CN" altLang="zh-CN" sz="1800" dirty="0"/>
          </a:p>
          <a:p>
            <a:r>
              <a:rPr lang="en-US" altLang="zh-CN" sz="1800" dirty="0"/>
              <a:t>D. </a:t>
            </a:r>
            <a:r>
              <a:rPr lang="zh-CN" altLang="zh-CN" sz="1800" dirty="0"/>
              <a:t>不能确定</a:t>
            </a:r>
            <a:endParaRPr lang="zh-CN" altLang="zh-CN" sz="18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正确答案是：一个合力</a:t>
            </a:r>
            <a:endParaRPr lang="zh-CN" altLang="zh-CN" sz="1800" dirty="0">
              <a:solidFill>
                <a:srgbClr val="FF0000"/>
              </a:solidFill>
            </a:endParaRPr>
          </a:p>
        </p:txBody>
      </p:sp>
      <p:sp>
        <p:nvSpPr>
          <p:cNvPr id="51" name="内容占位符 50"/>
          <p:cNvSpPr>
            <a:spLocks noGrp="1"/>
          </p:cNvSpPr>
          <p:nvPr>
            <p:ph sz="half" idx="2"/>
          </p:nvPr>
        </p:nvSpPr>
        <p:spPr>
          <a:xfrm>
            <a:off x="6143171" y="1006486"/>
            <a:ext cx="5584372" cy="585151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7</a:t>
            </a:r>
            <a:r>
              <a:rPr lang="zh-CN" altLang="zh-CN" sz="2000" dirty="0"/>
              <a:t>．平面力偶系的合成结果是（</a:t>
            </a:r>
            <a:r>
              <a:rPr lang="en-US" altLang="zh-CN" sz="2000" dirty="0"/>
              <a:t>    </a:t>
            </a:r>
            <a:r>
              <a:rPr lang="zh-CN" altLang="zh-CN" sz="2000" dirty="0"/>
              <a:t>）。</a:t>
            </a:r>
            <a:endParaRPr lang="zh-CN" altLang="zh-CN" sz="2000" dirty="0"/>
          </a:p>
          <a:p>
            <a:r>
              <a:rPr lang="en-US" altLang="zh-CN" sz="2000" dirty="0"/>
              <a:t>A. </a:t>
            </a:r>
            <a:r>
              <a:rPr lang="zh-CN" altLang="zh-CN" sz="2000" dirty="0"/>
              <a:t>主矢</a:t>
            </a:r>
            <a:endParaRPr lang="zh-CN" altLang="zh-CN" sz="2000" dirty="0"/>
          </a:p>
          <a:p>
            <a:r>
              <a:rPr lang="en-US" altLang="zh-CN" sz="2000" dirty="0"/>
              <a:t>B. </a:t>
            </a:r>
            <a:r>
              <a:rPr lang="zh-CN" altLang="zh-CN" sz="2000" dirty="0"/>
              <a:t>一个合力偶</a:t>
            </a:r>
            <a:endParaRPr lang="zh-CN" altLang="zh-CN" sz="2000" dirty="0"/>
          </a:p>
          <a:p>
            <a:r>
              <a:rPr lang="en-US" altLang="zh-CN" sz="2000" dirty="0"/>
              <a:t>C. </a:t>
            </a:r>
            <a:r>
              <a:rPr lang="zh-CN" altLang="zh-CN" sz="2000" dirty="0"/>
              <a:t>一个合力</a:t>
            </a:r>
            <a:endParaRPr lang="zh-CN" altLang="zh-CN" sz="2000" dirty="0"/>
          </a:p>
          <a:p>
            <a:r>
              <a:rPr lang="en-US" altLang="zh-CN" sz="2000" dirty="0"/>
              <a:t>D. </a:t>
            </a:r>
            <a:r>
              <a:rPr lang="zh-CN" altLang="zh-CN" sz="2000" dirty="0"/>
              <a:t>一个力偶和一个合力</a:t>
            </a:r>
            <a:endParaRPr lang="zh-CN" altLang="zh-CN" sz="2000" dirty="0"/>
          </a:p>
          <a:p>
            <a:r>
              <a:rPr lang="zh-CN" altLang="zh-CN" sz="2000" dirty="0">
                <a:solidFill>
                  <a:srgbClr val="FF0000"/>
                </a:solidFill>
              </a:rPr>
              <a:t>正确答案是：一个合力偶</a:t>
            </a:r>
            <a:endParaRPr lang="zh-CN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8</a:t>
            </a:r>
            <a:r>
              <a:rPr lang="zh-CN" altLang="zh-CN" sz="2000" dirty="0"/>
              <a:t>．平面一般力系有（</a:t>
            </a:r>
            <a:r>
              <a:rPr lang="en-US" altLang="zh-CN" sz="2000" dirty="0"/>
              <a:t>    </a:t>
            </a:r>
            <a:r>
              <a:rPr lang="zh-CN" altLang="zh-CN" sz="2000" dirty="0"/>
              <a:t>）个独立的平衡方程，可用来求解未知量。</a:t>
            </a:r>
            <a:endParaRPr lang="zh-CN" altLang="zh-CN" sz="2000" dirty="0"/>
          </a:p>
          <a:p>
            <a:r>
              <a:rPr lang="en-US" altLang="zh-CN" sz="2000" dirty="0"/>
              <a:t>A. 1</a:t>
            </a:r>
            <a:endParaRPr lang="zh-CN" altLang="zh-CN" sz="2000" dirty="0"/>
          </a:p>
          <a:p>
            <a:r>
              <a:rPr lang="en-US" altLang="zh-CN" sz="2000" dirty="0"/>
              <a:t>B. 2</a:t>
            </a:r>
            <a:endParaRPr lang="zh-CN" altLang="zh-CN" sz="2000" dirty="0"/>
          </a:p>
          <a:p>
            <a:r>
              <a:rPr lang="en-US" altLang="zh-CN" sz="2000" dirty="0"/>
              <a:t>C. 3</a:t>
            </a:r>
            <a:endParaRPr lang="zh-CN" altLang="zh-CN" sz="2000" dirty="0"/>
          </a:p>
          <a:p>
            <a:r>
              <a:rPr lang="en-US" altLang="zh-CN" sz="2000" dirty="0"/>
              <a:t>D. 4</a:t>
            </a:r>
            <a:endParaRPr lang="zh-CN" altLang="zh-CN" sz="2000" dirty="0"/>
          </a:p>
          <a:p>
            <a:r>
              <a:rPr lang="zh-CN" altLang="zh-CN" sz="2000" dirty="0">
                <a:solidFill>
                  <a:srgbClr val="FF0000"/>
                </a:solidFill>
              </a:rPr>
              <a:t>正确答案是：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endParaRPr lang="zh-CN" altLang="zh-CN" sz="20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/>
              <a:t>　　</a:t>
            </a:r>
            <a:endParaRPr lang="zh-CN" altLang="zh-CN" sz="2400" dirty="0"/>
          </a:p>
        </p:txBody>
      </p:sp>
      <p:sp>
        <p:nvSpPr>
          <p:cNvPr id="49" name="标题 48"/>
          <p:cNvSpPr>
            <a:spLocks noGrp="1"/>
          </p:cNvSpPr>
          <p:nvPr>
            <p:ph type="title"/>
          </p:nvPr>
        </p:nvSpPr>
        <p:spPr>
          <a:xfrm>
            <a:off x="1372873" y="482153"/>
            <a:ext cx="10515600" cy="607702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zh-CN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试题解析</a:t>
            </a:r>
            <a:b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50" name="内容占位符 49"/>
          <p:cNvSpPr>
            <a:spLocks noGrp="1"/>
          </p:cNvSpPr>
          <p:nvPr>
            <p:ph sz="half" idx="1"/>
          </p:nvPr>
        </p:nvSpPr>
        <p:spPr>
          <a:xfrm>
            <a:off x="832184" y="1043008"/>
            <a:ext cx="5181600" cy="4351338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　</a:t>
            </a:r>
            <a:r>
              <a:rPr lang="zh-CN" altLang="en-US" sz="1800" dirty="0" smtClean="0"/>
              <a:t>　</a:t>
            </a:r>
            <a:endParaRPr lang="en-US" altLang="zh-CN" sz="1800" dirty="0" smtClean="0"/>
          </a:p>
          <a:p>
            <a:r>
              <a:rPr lang="en-US" altLang="zh-CN" sz="1800" dirty="0" smtClean="0"/>
              <a:t>9</a:t>
            </a:r>
            <a:r>
              <a:rPr lang="zh-CN" altLang="zh-CN" sz="1800" dirty="0" smtClean="0"/>
              <a:t>．由两个物体组成的物体系统，共具有（</a:t>
            </a:r>
            <a:r>
              <a:rPr lang="en-US" altLang="zh-CN" sz="1800" dirty="0" smtClean="0"/>
              <a:t>     </a:t>
            </a:r>
            <a:r>
              <a:rPr lang="zh-CN" altLang="zh-CN" sz="1800" dirty="0" smtClean="0"/>
              <a:t>）独立的平衡方程。</a:t>
            </a:r>
            <a:endParaRPr lang="zh-CN" altLang="zh-CN" sz="1800" dirty="0" smtClean="0"/>
          </a:p>
          <a:p>
            <a:r>
              <a:rPr lang="en-US" altLang="zh-CN" sz="1800" dirty="0" smtClean="0"/>
              <a:t>A</a:t>
            </a:r>
            <a:r>
              <a:rPr lang="en-US" altLang="zh-CN" sz="1800" dirty="0"/>
              <a:t>. 3</a:t>
            </a:r>
            <a:endParaRPr lang="zh-CN" altLang="zh-CN" sz="1800" dirty="0"/>
          </a:p>
          <a:p>
            <a:r>
              <a:rPr lang="en-US" altLang="zh-CN" sz="1800" dirty="0"/>
              <a:t>B. 5</a:t>
            </a:r>
            <a:endParaRPr lang="zh-CN" altLang="zh-CN" sz="1800" dirty="0"/>
          </a:p>
          <a:p>
            <a:r>
              <a:rPr lang="en-US" altLang="zh-CN" sz="1800" dirty="0"/>
              <a:t>C. 4</a:t>
            </a:r>
            <a:endParaRPr lang="zh-CN" altLang="zh-CN" sz="1800" dirty="0"/>
          </a:p>
          <a:p>
            <a:r>
              <a:rPr lang="en-US" altLang="zh-CN" sz="1800" dirty="0"/>
              <a:t>D. 6</a:t>
            </a:r>
            <a:endParaRPr lang="zh-CN" altLang="zh-CN" sz="18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正确答案是：</a:t>
            </a:r>
            <a:r>
              <a:rPr lang="en-US" altLang="zh-CN" sz="1800" dirty="0">
                <a:solidFill>
                  <a:srgbClr val="FF0000"/>
                </a:solidFill>
              </a:rPr>
              <a:t>6</a:t>
            </a:r>
            <a:endParaRPr lang="zh-CN" altLang="zh-CN" sz="1800" dirty="0">
              <a:solidFill>
                <a:srgbClr val="FF0000"/>
              </a:solidFill>
            </a:endParaRPr>
          </a:p>
          <a:p>
            <a:r>
              <a:rPr lang="en-US" altLang="zh-CN" sz="1800" dirty="0"/>
              <a:t>10</a:t>
            </a:r>
            <a:r>
              <a:rPr lang="zh-CN" altLang="zh-CN" sz="1800" dirty="0"/>
              <a:t>．力的可传性原理只适用于（</a:t>
            </a:r>
            <a:r>
              <a:rPr lang="en-US" altLang="zh-CN" sz="1800" dirty="0"/>
              <a:t>    </a:t>
            </a:r>
            <a:r>
              <a:rPr lang="zh-CN" altLang="zh-CN" sz="1800" dirty="0"/>
              <a:t>）。</a:t>
            </a:r>
            <a:endParaRPr lang="zh-CN" altLang="zh-CN" sz="1800" dirty="0"/>
          </a:p>
          <a:p>
            <a:r>
              <a:rPr lang="en-US" altLang="zh-CN" sz="1800" dirty="0"/>
              <a:t>A. </a:t>
            </a:r>
            <a:r>
              <a:rPr lang="zh-CN" altLang="zh-CN" sz="1800" dirty="0"/>
              <a:t>固体</a:t>
            </a:r>
            <a:endParaRPr lang="zh-CN" altLang="zh-CN" sz="1800" dirty="0"/>
          </a:p>
          <a:p>
            <a:r>
              <a:rPr lang="en-US" altLang="zh-CN" sz="1800" dirty="0"/>
              <a:t>B. </a:t>
            </a:r>
            <a:r>
              <a:rPr lang="zh-CN" altLang="zh-CN" sz="1800" dirty="0"/>
              <a:t>弹性体</a:t>
            </a:r>
            <a:endParaRPr lang="zh-CN" altLang="zh-CN" sz="1800" dirty="0"/>
          </a:p>
          <a:p>
            <a:r>
              <a:rPr lang="en-US" altLang="zh-CN" sz="1800" dirty="0"/>
              <a:t>C. </a:t>
            </a:r>
            <a:r>
              <a:rPr lang="zh-CN" altLang="zh-CN" sz="1800" dirty="0"/>
              <a:t>刚体</a:t>
            </a:r>
            <a:endParaRPr lang="zh-CN" altLang="zh-CN" sz="1800" dirty="0"/>
          </a:p>
          <a:p>
            <a:r>
              <a:rPr lang="en-US" altLang="zh-CN" sz="1800" dirty="0"/>
              <a:t>D. </a:t>
            </a:r>
            <a:r>
              <a:rPr lang="zh-CN" altLang="zh-CN" sz="1800" dirty="0"/>
              <a:t>任何物体</a:t>
            </a:r>
            <a:endParaRPr lang="zh-CN" altLang="zh-CN" sz="18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正确答案是：刚体信息文本</a:t>
            </a:r>
            <a:endParaRPr lang="zh-CN" altLang="zh-CN" sz="1800" dirty="0">
              <a:solidFill>
                <a:srgbClr val="FF0000"/>
              </a:solidFill>
            </a:endParaRPr>
          </a:p>
        </p:txBody>
      </p:sp>
      <p:sp>
        <p:nvSpPr>
          <p:cNvPr id="51" name="内容占位符 50"/>
          <p:cNvSpPr>
            <a:spLocks noGrp="1"/>
          </p:cNvSpPr>
          <p:nvPr>
            <p:ph sz="half" idx="2"/>
          </p:nvPr>
        </p:nvSpPr>
        <p:spPr>
          <a:xfrm>
            <a:off x="6143171" y="875860"/>
            <a:ext cx="5584372" cy="585151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dirty="0" smtClean="0"/>
              <a:t>11.</a:t>
            </a:r>
            <a:r>
              <a:rPr lang="zh-CN" altLang="en-US" sz="2000" dirty="0"/>
              <a:t>　</a:t>
            </a:r>
            <a:r>
              <a:rPr lang="zh-CN" altLang="zh-CN" sz="2000" dirty="0" smtClean="0"/>
              <a:t>在</a:t>
            </a:r>
            <a:r>
              <a:rPr lang="zh-CN" altLang="zh-CN" sz="2000" dirty="0"/>
              <a:t>图乘法中，欲求某点的竖向位移，则应在该点虚设（</a:t>
            </a:r>
            <a:r>
              <a:rPr lang="en-US" altLang="zh-CN" sz="2000" dirty="0"/>
              <a:t>   </a:t>
            </a:r>
            <a:r>
              <a:rPr lang="zh-CN" altLang="zh-CN" sz="2000" dirty="0"/>
              <a:t>）。</a:t>
            </a:r>
            <a:endParaRPr lang="zh-CN" altLang="zh-CN" sz="2000" dirty="0"/>
          </a:p>
          <a:p>
            <a:r>
              <a:rPr lang="zh-CN" altLang="zh-CN" sz="2000" dirty="0"/>
              <a:t>选择一项：</a:t>
            </a:r>
            <a:endParaRPr lang="zh-CN" altLang="zh-CN" sz="2000" dirty="0"/>
          </a:p>
          <a:p>
            <a:r>
              <a:rPr lang="en-US" altLang="zh-CN" sz="2000" dirty="0"/>
              <a:t>A. </a:t>
            </a:r>
            <a:r>
              <a:rPr lang="zh-CN" altLang="zh-CN" sz="2000" dirty="0"/>
              <a:t>竖向单位力</a:t>
            </a:r>
            <a:endParaRPr lang="zh-CN" altLang="zh-CN" sz="2000" dirty="0"/>
          </a:p>
          <a:p>
            <a:r>
              <a:rPr lang="en-US" altLang="zh-CN" sz="2000" dirty="0"/>
              <a:t>B. </a:t>
            </a:r>
            <a:r>
              <a:rPr lang="zh-CN" altLang="zh-CN" sz="2000" dirty="0"/>
              <a:t>任意方向单位力</a:t>
            </a:r>
            <a:endParaRPr lang="zh-CN" altLang="zh-CN" sz="2000" dirty="0"/>
          </a:p>
          <a:p>
            <a:r>
              <a:rPr lang="en-US" altLang="zh-CN" sz="2000" dirty="0"/>
              <a:t>C. </a:t>
            </a:r>
            <a:r>
              <a:rPr lang="zh-CN" altLang="zh-CN" sz="2000" dirty="0"/>
              <a:t>水平向单位力</a:t>
            </a:r>
            <a:endParaRPr lang="zh-CN" altLang="zh-CN" sz="2000" dirty="0"/>
          </a:p>
          <a:p>
            <a:r>
              <a:rPr lang="en-US" altLang="zh-CN" sz="2000" dirty="0"/>
              <a:t>D. </a:t>
            </a:r>
            <a:r>
              <a:rPr lang="zh-CN" altLang="zh-CN" sz="2000" dirty="0"/>
              <a:t>单位力偶</a:t>
            </a:r>
            <a:endParaRPr lang="zh-CN" altLang="zh-CN" sz="2000" dirty="0"/>
          </a:p>
          <a:p>
            <a:r>
              <a:rPr lang="zh-CN" altLang="zh-CN" sz="2000" dirty="0">
                <a:solidFill>
                  <a:srgbClr val="FF0000"/>
                </a:solidFill>
              </a:rPr>
              <a:t>正确答案是：任意方向单位力</a:t>
            </a:r>
            <a:endParaRPr lang="zh-CN" altLang="zh-CN" sz="2000" dirty="0">
              <a:solidFill>
                <a:srgbClr val="FF0000"/>
              </a:solidFill>
            </a:endParaRPr>
          </a:p>
          <a:p>
            <a:r>
              <a:rPr lang="zh-CN" altLang="zh-CN" sz="2000" dirty="0"/>
              <a:t>题目</a:t>
            </a:r>
            <a:r>
              <a:rPr lang="en-US" altLang="zh-CN" sz="2000" dirty="0"/>
              <a:t>2</a:t>
            </a:r>
            <a:endParaRPr lang="zh-CN" altLang="zh-CN" sz="2000" dirty="0"/>
          </a:p>
          <a:p>
            <a:r>
              <a:rPr lang="en-US" altLang="zh-CN" sz="2000" dirty="0" smtClean="0"/>
              <a:t>12</a:t>
            </a:r>
            <a:r>
              <a:rPr lang="zh-CN" altLang="zh-CN" sz="2000" dirty="0"/>
              <a:t>．在图乘法中，欲求某点的转角，则应在该点虚设（</a:t>
            </a:r>
            <a:r>
              <a:rPr lang="en-US" altLang="zh-CN" sz="2000" dirty="0"/>
              <a:t>  </a:t>
            </a:r>
            <a:r>
              <a:rPr lang="zh-CN" altLang="zh-CN" sz="2000" dirty="0"/>
              <a:t>）。</a:t>
            </a:r>
            <a:endParaRPr lang="zh-CN" altLang="zh-CN" sz="2000" dirty="0"/>
          </a:p>
          <a:p>
            <a:r>
              <a:rPr lang="zh-CN" altLang="zh-CN" sz="2000" dirty="0"/>
              <a:t>选择一项：</a:t>
            </a:r>
            <a:endParaRPr lang="zh-CN" altLang="zh-CN" sz="2000" dirty="0"/>
          </a:p>
          <a:p>
            <a:r>
              <a:rPr lang="en-US" altLang="zh-CN" sz="2000" dirty="0"/>
              <a:t>A. </a:t>
            </a:r>
            <a:r>
              <a:rPr lang="zh-CN" altLang="zh-CN" sz="2000" dirty="0"/>
              <a:t>水平向单位力</a:t>
            </a:r>
            <a:endParaRPr lang="zh-CN" altLang="zh-CN" sz="2000" dirty="0"/>
          </a:p>
          <a:p>
            <a:r>
              <a:rPr lang="en-US" altLang="zh-CN" sz="2000" dirty="0"/>
              <a:t>B. </a:t>
            </a:r>
            <a:r>
              <a:rPr lang="zh-CN" altLang="zh-CN" sz="2000" dirty="0"/>
              <a:t>一对反向的单位力矩</a:t>
            </a:r>
            <a:endParaRPr lang="zh-CN" altLang="zh-CN" sz="2000" dirty="0"/>
          </a:p>
          <a:p>
            <a:r>
              <a:rPr lang="en-US" altLang="zh-CN" sz="2000" dirty="0"/>
              <a:t>C. </a:t>
            </a:r>
            <a:r>
              <a:rPr lang="zh-CN" altLang="zh-CN" sz="2000" dirty="0"/>
              <a:t>竖向单位力</a:t>
            </a:r>
            <a:endParaRPr lang="zh-CN" altLang="zh-CN" sz="2000" dirty="0"/>
          </a:p>
          <a:p>
            <a:r>
              <a:rPr lang="en-US" altLang="zh-CN" sz="2000" dirty="0"/>
              <a:t>D. </a:t>
            </a:r>
            <a:r>
              <a:rPr lang="zh-CN" altLang="zh-CN" sz="2000" dirty="0"/>
              <a:t>单位力矩</a:t>
            </a:r>
            <a:endParaRPr lang="zh-CN" altLang="zh-CN" sz="2000" dirty="0"/>
          </a:p>
          <a:p>
            <a:r>
              <a:rPr lang="zh-CN" altLang="zh-CN" sz="2000" dirty="0">
                <a:solidFill>
                  <a:srgbClr val="FF0000"/>
                </a:solidFill>
              </a:rPr>
              <a:t>正确答案是：单位力矩</a:t>
            </a:r>
            <a:endParaRPr lang="zh-CN" altLang="zh-CN" sz="20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/>
              <a:t>　　</a:t>
            </a:r>
            <a:endParaRPr lang="zh-CN" altLang="zh-CN" sz="2400" dirty="0"/>
          </a:p>
        </p:txBody>
      </p:sp>
      <p:sp>
        <p:nvSpPr>
          <p:cNvPr id="49" name="标题 48"/>
          <p:cNvSpPr>
            <a:spLocks noGrp="1"/>
          </p:cNvSpPr>
          <p:nvPr>
            <p:ph type="title"/>
          </p:nvPr>
        </p:nvSpPr>
        <p:spPr>
          <a:xfrm>
            <a:off x="1372873" y="482153"/>
            <a:ext cx="10515600" cy="607702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zh-CN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试题解析</a:t>
            </a:r>
            <a:b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50" name="内容占位符 49"/>
          <p:cNvSpPr>
            <a:spLocks noGrp="1"/>
          </p:cNvSpPr>
          <p:nvPr>
            <p:ph sz="half" idx="1"/>
          </p:nvPr>
        </p:nvSpPr>
        <p:spPr>
          <a:xfrm>
            <a:off x="832184" y="1043008"/>
            <a:ext cx="5181600" cy="5560992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　</a:t>
            </a:r>
            <a:r>
              <a:rPr lang="en-US" altLang="zh-CN" sz="2000" b="1" dirty="0"/>
              <a:t>2</a:t>
            </a:r>
            <a:r>
              <a:rPr lang="zh-CN" altLang="zh-CN" sz="2000" b="1" dirty="0" smtClean="0"/>
              <a:t>、</a:t>
            </a:r>
            <a:r>
              <a:rPr lang="zh-CN" altLang="zh-CN" sz="2000" b="1" dirty="0"/>
              <a:t>判断</a:t>
            </a:r>
            <a:r>
              <a:rPr lang="zh-CN" altLang="zh-CN" sz="2000" b="1" dirty="0" smtClean="0"/>
              <a:t>题</a:t>
            </a:r>
            <a:endParaRPr lang="zh-CN" altLang="zh-CN" sz="2000" b="1" dirty="0"/>
          </a:p>
          <a:p>
            <a:r>
              <a:rPr lang="en-US" altLang="zh-CN" sz="1800" dirty="0" smtClean="0"/>
              <a:t>1</a:t>
            </a:r>
            <a:r>
              <a:rPr lang="zh-CN" altLang="zh-CN" sz="1800" dirty="0"/>
              <a:t>．几何不变体系是指在荷载作用下，不考虑材料的变形时，体系的形状和位置都不能变化的体系。选择一项：</a:t>
            </a:r>
            <a:endParaRPr lang="zh-CN" altLang="zh-CN" sz="1800" dirty="0"/>
          </a:p>
          <a:p>
            <a:r>
              <a:rPr lang="zh-CN" altLang="zh-CN" sz="1800" dirty="0" smtClean="0"/>
              <a:t>对</a:t>
            </a:r>
            <a:r>
              <a:rPr lang="zh-CN" altLang="en-US" sz="1800" dirty="0" smtClean="0"/>
              <a:t>　　</a:t>
            </a:r>
            <a:r>
              <a:rPr lang="zh-CN" altLang="zh-CN" sz="1800" dirty="0" smtClean="0"/>
              <a:t>错</a:t>
            </a:r>
            <a:endParaRPr lang="zh-CN" altLang="zh-CN" sz="18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正确的答案是“对”。</a:t>
            </a:r>
            <a:endParaRPr lang="zh-CN" altLang="zh-CN" sz="1800" dirty="0">
              <a:solidFill>
                <a:srgbClr val="FF0000"/>
              </a:solidFill>
            </a:endParaRPr>
          </a:p>
          <a:p>
            <a:r>
              <a:rPr lang="en-US" altLang="zh-CN" sz="1800" dirty="0" smtClean="0"/>
              <a:t>2</a:t>
            </a:r>
            <a:r>
              <a:rPr lang="zh-CN" altLang="zh-CN" sz="1800" dirty="0"/>
              <a:t>．在某一瞬间可以发生微小位移的体系是几何不变体系。选择一项：</a:t>
            </a:r>
            <a:endParaRPr lang="zh-CN" altLang="zh-CN" sz="1800" dirty="0"/>
          </a:p>
          <a:p>
            <a:r>
              <a:rPr lang="zh-CN" altLang="zh-CN" sz="1800" dirty="0" smtClean="0"/>
              <a:t>对</a:t>
            </a:r>
            <a:r>
              <a:rPr lang="zh-CN" altLang="en-US" sz="1800" dirty="0" smtClean="0"/>
              <a:t>　　</a:t>
            </a:r>
            <a:r>
              <a:rPr lang="zh-CN" altLang="zh-CN" sz="1800" dirty="0" smtClean="0"/>
              <a:t>错</a:t>
            </a:r>
            <a:endParaRPr lang="zh-CN" altLang="zh-CN" sz="18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正确的答案是“错”。</a:t>
            </a:r>
            <a:endParaRPr lang="zh-CN" altLang="zh-CN" sz="1800" dirty="0">
              <a:solidFill>
                <a:srgbClr val="FF0000"/>
              </a:solidFill>
            </a:endParaRPr>
          </a:p>
          <a:p>
            <a:r>
              <a:rPr lang="en-US" altLang="zh-CN" sz="1800" dirty="0" smtClean="0"/>
              <a:t>3</a:t>
            </a:r>
            <a:r>
              <a:rPr lang="zh-CN" altLang="zh-CN" sz="1800" dirty="0"/>
              <a:t>．一个点和一个刚片用两根不共线的链杆相连，可组成几何不变体系，且无多余约束。选择一项：</a:t>
            </a:r>
            <a:endParaRPr lang="zh-CN" altLang="zh-CN" sz="1800" dirty="0"/>
          </a:p>
          <a:p>
            <a:r>
              <a:rPr lang="zh-CN" altLang="zh-CN" sz="1800" dirty="0" smtClean="0"/>
              <a:t>对</a:t>
            </a:r>
            <a:r>
              <a:rPr lang="zh-CN" altLang="en-US" sz="1800" dirty="0" smtClean="0"/>
              <a:t>　　</a:t>
            </a:r>
            <a:r>
              <a:rPr lang="zh-CN" altLang="zh-CN" sz="1800" dirty="0" smtClean="0"/>
              <a:t>错</a:t>
            </a:r>
            <a:endParaRPr lang="zh-CN" altLang="zh-CN" sz="18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正确的答案是“对”。</a:t>
            </a:r>
            <a:endParaRPr lang="zh-CN" altLang="zh-CN" sz="1800" dirty="0">
              <a:solidFill>
                <a:srgbClr val="FF0000"/>
              </a:solidFill>
            </a:endParaRPr>
          </a:p>
        </p:txBody>
      </p:sp>
      <p:sp>
        <p:nvSpPr>
          <p:cNvPr id="51" name="内容占位符 50"/>
          <p:cNvSpPr>
            <a:spLocks noGrp="1"/>
          </p:cNvSpPr>
          <p:nvPr>
            <p:ph sz="half" idx="2"/>
          </p:nvPr>
        </p:nvSpPr>
        <p:spPr>
          <a:xfrm>
            <a:off x="6143171" y="1006486"/>
            <a:ext cx="5584372" cy="58515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4</a:t>
            </a:r>
            <a:r>
              <a:rPr lang="zh-CN" altLang="zh-CN" sz="2000" dirty="0"/>
              <a:t>．平面内两个刚片用三根链杆组成几何不变体系，这三根链杆必交于一点。选择一项：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对</a:t>
            </a:r>
            <a:r>
              <a:rPr lang="zh-CN" altLang="en-US" sz="2000" dirty="0" smtClean="0"/>
              <a:t>　　</a:t>
            </a:r>
            <a:r>
              <a:rPr lang="zh-CN" altLang="zh-CN" sz="2000" dirty="0" smtClean="0"/>
              <a:t>错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FF0000"/>
                </a:solidFill>
              </a:rPr>
              <a:t>正确的答案是“错”。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5</a:t>
            </a:r>
            <a:r>
              <a:rPr lang="zh-CN" altLang="zh-CN" sz="2000" dirty="0"/>
              <a:t>．拆除后不影响体系几何不变性的约束称为多余约束。选择一项：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对</a:t>
            </a:r>
            <a:r>
              <a:rPr lang="zh-CN" altLang="en-US" sz="2000" dirty="0" smtClean="0"/>
              <a:t>　　</a:t>
            </a:r>
            <a:r>
              <a:rPr lang="zh-CN" altLang="zh-CN" sz="2000" dirty="0" smtClean="0"/>
              <a:t>错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FF0000"/>
                </a:solidFill>
              </a:rPr>
              <a:t>正确的答案是“对”。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6</a:t>
            </a:r>
            <a:r>
              <a:rPr lang="zh-CN" altLang="zh-CN" sz="2000" dirty="0"/>
              <a:t>．在一个几何不变体系中增加一个二元体，不改变原体系的几何不变性。选择一项：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对</a:t>
            </a:r>
            <a:r>
              <a:rPr lang="zh-CN" altLang="en-US" sz="2000" dirty="0" smtClean="0"/>
              <a:t>　　</a:t>
            </a:r>
            <a:r>
              <a:rPr lang="zh-CN" altLang="zh-CN" sz="2000" dirty="0" smtClean="0"/>
              <a:t>错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FF0000"/>
                </a:solidFill>
              </a:rPr>
              <a:t>正确的答案是“对”。</a:t>
            </a:r>
            <a:endParaRPr lang="zh-CN" altLang="zh-CN" sz="20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3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2115820" y="417830"/>
            <a:ext cx="42811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　授 　内　容</a:t>
            </a:r>
            <a:endParaRPr lang="zh-CN" altLang="en-US" sz="28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Freeform 7"/>
          <p:cNvSpPr>
            <a:spLocks noEditPoints="1"/>
          </p:cNvSpPr>
          <p:nvPr/>
        </p:nvSpPr>
        <p:spPr bwMode="auto">
          <a:xfrm>
            <a:off x="4883399" y="2936348"/>
            <a:ext cx="2021381" cy="1814691"/>
          </a:xfrm>
          <a:custGeom>
            <a:avLst/>
            <a:gdLst>
              <a:gd name="T0" fmla="*/ 264 w 724"/>
              <a:gd name="T1" fmla="*/ 592 h 650"/>
              <a:gd name="T2" fmla="*/ 179 w 724"/>
              <a:gd name="T3" fmla="*/ 543 h 650"/>
              <a:gd name="T4" fmla="*/ 81 w 724"/>
              <a:gd name="T5" fmla="*/ 374 h 650"/>
              <a:gd name="T6" fmla="*/ 81 w 724"/>
              <a:gd name="T7" fmla="*/ 276 h 650"/>
              <a:gd name="T8" fmla="*/ 179 w 724"/>
              <a:gd name="T9" fmla="*/ 106 h 650"/>
              <a:gd name="T10" fmla="*/ 264 w 724"/>
              <a:gd name="T11" fmla="*/ 57 h 650"/>
              <a:gd name="T12" fmla="*/ 460 w 724"/>
              <a:gd name="T13" fmla="*/ 57 h 650"/>
              <a:gd name="T14" fmla="*/ 545 w 724"/>
              <a:gd name="T15" fmla="*/ 106 h 650"/>
              <a:gd name="T16" fmla="*/ 643 w 724"/>
              <a:gd name="T17" fmla="*/ 276 h 650"/>
              <a:gd name="T18" fmla="*/ 643 w 724"/>
              <a:gd name="T19" fmla="*/ 374 h 650"/>
              <a:gd name="T20" fmla="*/ 545 w 724"/>
              <a:gd name="T21" fmla="*/ 543 h 650"/>
              <a:gd name="T22" fmla="*/ 460 w 724"/>
              <a:gd name="T23" fmla="*/ 592 h 650"/>
              <a:gd name="T24" fmla="*/ 264 w 724"/>
              <a:gd name="T25" fmla="*/ 592 h 650"/>
              <a:gd name="T26" fmla="*/ 493 w 724"/>
              <a:gd name="T27" fmla="*/ 0 h 650"/>
              <a:gd name="T28" fmla="*/ 231 w 724"/>
              <a:gd name="T29" fmla="*/ 0 h 650"/>
              <a:gd name="T30" fmla="*/ 146 w 724"/>
              <a:gd name="T31" fmla="*/ 49 h 650"/>
              <a:gd name="T32" fmla="*/ 15 w 724"/>
              <a:gd name="T33" fmla="*/ 276 h 650"/>
              <a:gd name="T34" fmla="*/ 15 w 724"/>
              <a:gd name="T35" fmla="*/ 374 h 650"/>
              <a:gd name="T36" fmla="*/ 146 w 724"/>
              <a:gd name="T37" fmla="*/ 601 h 650"/>
              <a:gd name="T38" fmla="*/ 231 w 724"/>
              <a:gd name="T39" fmla="*/ 650 h 650"/>
              <a:gd name="T40" fmla="*/ 493 w 724"/>
              <a:gd name="T41" fmla="*/ 650 h 650"/>
              <a:gd name="T42" fmla="*/ 578 w 724"/>
              <a:gd name="T43" fmla="*/ 601 h 650"/>
              <a:gd name="T44" fmla="*/ 709 w 724"/>
              <a:gd name="T45" fmla="*/ 374 h 650"/>
              <a:gd name="T46" fmla="*/ 709 w 724"/>
              <a:gd name="T47" fmla="*/ 276 h 650"/>
              <a:gd name="T48" fmla="*/ 578 w 724"/>
              <a:gd name="T49" fmla="*/ 49 h 650"/>
              <a:gd name="T50" fmla="*/ 493 w 724"/>
              <a:gd name="T51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4" h="650">
                <a:moveTo>
                  <a:pt x="264" y="592"/>
                </a:moveTo>
                <a:cubicBezTo>
                  <a:pt x="233" y="592"/>
                  <a:pt x="195" y="570"/>
                  <a:pt x="179" y="543"/>
                </a:cubicBezTo>
                <a:cubicBezTo>
                  <a:pt x="81" y="374"/>
                  <a:pt x="81" y="374"/>
                  <a:pt x="81" y="374"/>
                </a:cubicBezTo>
                <a:cubicBezTo>
                  <a:pt x="66" y="347"/>
                  <a:pt x="66" y="303"/>
                  <a:pt x="81" y="276"/>
                </a:cubicBezTo>
                <a:cubicBezTo>
                  <a:pt x="179" y="106"/>
                  <a:pt x="179" y="106"/>
                  <a:pt x="179" y="106"/>
                </a:cubicBezTo>
                <a:cubicBezTo>
                  <a:pt x="195" y="79"/>
                  <a:pt x="233" y="57"/>
                  <a:pt x="264" y="57"/>
                </a:cubicBezTo>
                <a:cubicBezTo>
                  <a:pt x="460" y="57"/>
                  <a:pt x="460" y="57"/>
                  <a:pt x="460" y="57"/>
                </a:cubicBezTo>
                <a:cubicBezTo>
                  <a:pt x="491" y="57"/>
                  <a:pt x="529" y="79"/>
                  <a:pt x="545" y="106"/>
                </a:cubicBezTo>
                <a:cubicBezTo>
                  <a:pt x="643" y="276"/>
                  <a:pt x="643" y="276"/>
                  <a:pt x="643" y="276"/>
                </a:cubicBezTo>
                <a:cubicBezTo>
                  <a:pt x="658" y="303"/>
                  <a:pt x="658" y="347"/>
                  <a:pt x="643" y="374"/>
                </a:cubicBezTo>
                <a:cubicBezTo>
                  <a:pt x="545" y="543"/>
                  <a:pt x="545" y="543"/>
                  <a:pt x="545" y="543"/>
                </a:cubicBezTo>
                <a:cubicBezTo>
                  <a:pt x="529" y="570"/>
                  <a:pt x="491" y="592"/>
                  <a:pt x="460" y="592"/>
                </a:cubicBezTo>
                <a:cubicBezTo>
                  <a:pt x="264" y="592"/>
                  <a:pt x="264" y="592"/>
                  <a:pt x="264" y="592"/>
                </a:cubicBezTo>
                <a:moveTo>
                  <a:pt x="493" y="0"/>
                </a:moveTo>
                <a:cubicBezTo>
                  <a:pt x="231" y="0"/>
                  <a:pt x="231" y="0"/>
                  <a:pt x="231" y="0"/>
                </a:cubicBezTo>
                <a:cubicBezTo>
                  <a:pt x="200" y="0"/>
                  <a:pt x="162" y="22"/>
                  <a:pt x="146" y="49"/>
                </a:cubicBezTo>
                <a:cubicBezTo>
                  <a:pt x="15" y="276"/>
                  <a:pt x="15" y="276"/>
                  <a:pt x="15" y="276"/>
                </a:cubicBezTo>
                <a:cubicBezTo>
                  <a:pt x="0" y="303"/>
                  <a:pt x="0" y="347"/>
                  <a:pt x="15" y="374"/>
                </a:cubicBezTo>
                <a:cubicBezTo>
                  <a:pt x="146" y="601"/>
                  <a:pt x="146" y="601"/>
                  <a:pt x="146" y="601"/>
                </a:cubicBezTo>
                <a:cubicBezTo>
                  <a:pt x="162" y="628"/>
                  <a:pt x="200" y="650"/>
                  <a:pt x="231" y="650"/>
                </a:cubicBezTo>
                <a:cubicBezTo>
                  <a:pt x="493" y="650"/>
                  <a:pt x="493" y="650"/>
                  <a:pt x="493" y="650"/>
                </a:cubicBezTo>
                <a:cubicBezTo>
                  <a:pt x="524" y="650"/>
                  <a:pt x="562" y="628"/>
                  <a:pt x="578" y="601"/>
                </a:cubicBezTo>
                <a:cubicBezTo>
                  <a:pt x="709" y="374"/>
                  <a:pt x="709" y="374"/>
                  <a:pt x="709" y="374"/>
                </a:cubicBezTo>
                <a:cubicBezTo>
                  <a:pt x="724" y="347"/>
                  <a:pt x="724" y="303"/>
                  <a:pt x="709" y="276"/>
                </a:cubicBezTo>
                <a:cubicBezTo>
                  <a:pt x="578" y="49"/>
                  <a:pt x="578" y="49"/>
                  <a:pt x="578" y="49"/>
                </a:cubicBezTo>
                <a:cubicBezTo>
                  <a:pt x="562" y="22"/>
                  <a:pt x="524" y="0"/>
                  <a:pt x="493" y="0"/>
                </a:cubicBezTo>
              </a:path>
            </a:pathLst>
          </a:custGeom>
          <a:noFill/>
          <a:ln>
            <a:noFill/>
          </a:ln>
        </p:spPr>
        <p:txBody>
          <a:bodyPr lIns="91440" tIns="45720" rIns="91440" bIns="45720" anchor="ctr"/>
          <a:lstStyle/>
          <a:p>
            <a:pPr algn="ctr"/>
            <a:r>
              <a:rPr lang="zh-CN" altLang="en-US" sz="3200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建筑力学</a:t>
            </a:r>
            <a:endParaRPr lang="zh-CN" altLang="en-US" sz="32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4182071" y="4833574"/>
            <a:ext cx="2313400" cy="1031549"/>
            <a:chOff x="4182071" y="4833574"/>
            <a:chExt cx="2313400" cy="1031549"/>
          </a:xfrm>
        </p:grpSpPr>
        <p:sp>
          <p:nvSpPr>
            <p:cNvPr id="104" name="Freeform 13"/>
            <p:cNvSpPr/>
            <p:nvPr/>
          </p:nvSpPr>
          <p:spPr bwMode="auto">
            <a:xfrm rot="10800000">
              <a:off x="4182071" y="4833574"/>
              <a:ext cx="2313400" cy="1031549"/>
            </a:xfrm>
            <a:custGeom>
              <a:avLst/>
              <a:gdLst>
                <a:gd name="T0" fmla="*/ 1855 w 1855"/>
                <a:gd name="T1" fmla="*/ 808 h 808"/>
                <a:gd name="T2" fmla="*/ 473 w 1855"/>
                <a:gd name="T3" fmla="*/ 0 h 808"/>
                <a:gd name="T4" fmla="*/ 0 w 1855"/>
                <a:gd name="T5" fmla="*/ 808 h 808"/>
                <a:gd name="T6" fmla="*/ 1855 w 1855"/>
                <a:gd name="T7" fmla="*/ 808 h 808"/>
                <a:gd name="connsiteX0" fmla="*/ 9957 w 9957"/>
                <a:gd name="connsiteY0" fmla="*/ 10000 h 10050"/>
                <a:gd name="connsiteX1" fmla="*/ 2507 w 9957"/>
                <a:gd name="connsiteY1" fmla="*/ 0 h 10050"/>
                <a:gd name="connsiteX2" fmla="*/ 0 w 9957"/>
                <a:gd name="connsiteY2" fmla="*/ 10050 h 10050"/>
                <a:gd name="connsiteX3" fmla="*/ 9957 w 9957"/>
                <a:gd name="connsiteY3" fmla="*/ 10000 h 10050"/>
                <a:gd name="connsiteX0-1" fmla="*/ 9956 w 9956"/>
                <a:gd name="connsiteY0-2" fmla="*/ 9950 h 10000"/>
                <a:gd name="connsiteX1-3" fmla="*/ 2474 w 9956"/>
                <a:gd name="connsiteY1-4" fmla="*/ 0 h 10000"/>
                <a:gd name="connsiteX2-5" fmla="*/ 0 w 9956"/>
                <a:gd name="connsiteY2-6" fmla="*/ 10000 h 10000"/>
                <a:gd name="connsiteX3-7" fmla="*/ 9956 w 9956"/>
                <a:gd name="connsiteY3-8" fmla="*/ 9950 h 10000"/>
                <a:gd name="connsiteX0-9" fmla="*/ 10000 w 10000"/>
                <a:gd name="connsiteY0-10" fmla="*/ 10049 h 10099"/>
                <a:gd name="connsiteX1-11" fmla="*/ 2507 w 10000"/>
                <a:gd name="connsiteY1-12" fmla="*/ 0 h 10099"/>
                <a:gd name="connsiteX2-13" fmla="*/ 0 w 10000"/>
                <a:gd name="connsiteY2-14" fmla="*/ 10099 h 10099"/>
                <a:gd name="connsiteX3-15" fmla="*/ 10000 w 10000"/>
                <a:gd name="connsiteY3-16" fmla="*/ 10049 h 100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000" h="10099">
                  <a:moveTo>
                    <a:pt x="10000" y="10049"/>
                  </a:moveTo>
                  <a:lnTo>
                    <a:pt x="2507" y="0"/>
                  </a:lnTo>
                  <a:lnTo>
                    <a:pt x="0" y="10099"/>
                  </a:lnTo>
                  <a:lnTo>
                    <a:pt x="10000" y="100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5598491" y="5088137"/>
              <a:ext cx="409431" cy="316107"/>
              <a:chOff x="7504113" y="1512888"/>
              <a:chExt cx="215900" cy="166688"/>
            </a:xfrm>
            <a:solidFill>
              <a:schemeClr val="bg1"/>
            </a:solidFill>
          </p:grpSpPr>
          <p:sp>
            <p:nvSpPr>
              <p:cNvPr id="108" name="Freeform 26"/>
              <p:cNvSpPr>
                <a:spLocks noEditPoints="1"/>
              </p:cNvSpPr>
              <p:nvPr/>
            </p:nvSpPr>
            <p:spPr bwMode="auto">
              <a:xfrm>
                <a:off x="7504113" y="1512888"/>
                <a:ext cx="215900" cy="166688"/>
              </a:xfrm>
              <a:custGeom>
                <a:avLst/>
                <a:gdLst>
                  <a:gd name="T0" fmla="*/ 27 w 273"/>
                  <a:gd name="T1" fmla="*/ 210 h 210"/>
                  <a:gd name="T2" fmla="*/ 22 w 273"/>
                  <a:gd name="T3" fmla="*/ 209 h 210"/>
                  <a:gd name="T4" fmla="*/ 11 w 273"/>
                  <a:gd name="T5" fmla="*/ 205 h 210"/>
                  <a:gd name="T6" fmla="*/ 7 w 273"/>
                  <a:gd name="T7" fmla="*/ 202 h 210"/>
                  <a:gd name="T8" fmla="*/ 1 w 273"/>
                  <a:gd name="T9" fmla="*/ 190 h 210"/>
                  <a:gd name="T10" fmla="*/ 0 w 273"/>
                  <a:gd name="T11" fmla="*/ 73 h 210"/>
                  <a:gd name="T12" fmla="*/ 1 w 273"/>
                  <a:gd name="T13" fmla="*/ 66 h 210"/>
                  <a:gd name="T14" fmla="*/ 7 w 273"/>
                  <a:gd name="T15" fmla="*/ 53 h 210"/>
                  <a:gd name="T16" fmla="*/ 16 w 273"/>
                  <a:gd name="T17" fmla="*/ 47 h 210"/>
                  <a:gd name="T18" fmla="*/ 30 w 273"/>
                  <a:gd name="T19" fmla="*/ 44 h 210"/>
                  <a:gd name="T20" fmla="*/ 75 w 273"/>
                  <a:gd name="T21" fmla="*/ 43 h 210"/>
                  <a:gd name="T22" fmla="*/ 79 w 273"/>
                  <a:gd name="T23" fmla="*/ 21 h 210"/>
                  <a:gd name="T24" fmla="*/ 87 w 273"/>
                  <a:gd name="T25" fmla="*/ 7 h 210"/>
                  <a:gd name="T26" fmla="*/ 95 w 273"/>
                  <a:gd name="T27" fmla="*/ 2 h 210"/>
                  <a:gd name="T28" fmla="*/ 101 w 273"/>
                  <a:gd name="T29" fmla="*/ 0 h 210"/>
                  <a:gd name="T30" fmla="*/ 174 w 273"/>
                  <a:gd name="T31" fmla="*/ 0 h 210"/>
                  <a:gd name="T32" fmla="*/ 189 w 273"/>
                  <a:gd name="T33" fmla="*/ 4 h 210"/>
                  <a:gd name="T34" fmla="*/ 199 w 273"/>
                  <a:gd name="T35" fmla="*/ 15 h 210"/>
                  <a:gd name="T36" fmla="*/ 204 w 273"/>
                  <a:gd name="T37" fmla="*/ 29 h 210"/>
                  <a:gd name="T38" fmla="*/ 245 w 273"/>
                  <a:gd name="T39" fmla="*/ 43 h 210"/>
                  <a:gd name="T40" fmla="*/ 252 w 273"/>
                  <a:gd name="T41" fmla="*/ 44 h 210"/>
                  <a:gd name="T42" fmla="*/ 263 w 273"/>
                  <a:gd name="T43" fmla="*/ 49 h 210"/>
                  <a:gd name="T44" fmla="*/ 269 w 273"/>
                  <a:gd name="T45" fmla="*/ 58 h 210"/>
                  <a:gd name="T46" fmla="*/ 273 w 273"/>
                  <a:gd name="T47" fmla="*/ 70 h 210"/>
                  <a:gd name="T48" fmla="*/ 273 w 273"/>
                  <a:gd name="T49" fmla="*/ 183 h 210"/>
                  <a:gd name="T50" fmla="*/ 271 w 273"/>
                  <a:gd name="T51" fmla="*/ 189 h 210"/>
                  <a:gd name="T52" fmla="*/ 267 w 273"/>
                  <a:gd name="T53" fmla="*/ 199 h 210"/>
                  <a:gd name="T54" fmla="*/ 259 w 273"/>
                  <a:gd name="T55" fmla="*/ 206 h 210"/>
                  <a:gd name="T56" fmla="*/ 245 w 273"/>
                  <a:gd name="T57" fmla="*/ 210 h 210"/>
                  <a:gd name="T58" fmla="*/ 245 w 273"/>
                  <a:gd name="T59" fmla="*/ 210 h 210"/>
                  <a:gd name="T60" fmla="*/ 15 w 273"/>
                  <a:gd name="T61" fmla="*/ 183 h 210"/>
                  <a:gd name="T62" fmla="*/ 16 w 273"/>
                  <a:gd name="T63" fmla="*/ 189 h 210"/>
                  <a:gd name="T64" fmla="*/ 17 w 273"/>
                  <a:gd name="T65" fmla="*/ 193 h 210"/>
                  <a:gd name="T66" fmla="*/ 27 w 273"/>
                  <a:gd name="T67" fmla="*/ 195 h 210"/>
                  <a:gd name="T68" fmla="*/ 245 w 273"/>
                  <a:gd name="T69" fmla="*/ 195 h 210"/>
                  <a:gd name="T70" fmla="*/ 252 w 273"/>
                  <a:gd name="T71" fmla="*/ 193 h 210"/>
                  <a:gd name="T72" fmla="*/ 258 w 273"/>
                  <a:gd name="T73" fmla="*/ 186 h 210"/>
                  <a:gd name="T74" fmla="*/ 258 w 273"/>
                  <a:gd name="T75" fmla="*/ 71 h 210"/>
                  <a:gd name="T76" fmla="*/ 258 w 273"/>
                  <a:gd name="T77" fmla="*/ 67 h 210"/>
                  <a:gd name="T78" fmla="*/ 252 w 273"/>
                  <a:gd name="T79" fmla="*/ 59 h 210"/>
                  <a:gd name="T80" fmla="*/ 245 w 273"/>
                  <a:gd name="T81" fmla="*/ 58 h 210"/>
                  <a:gd name="T82" fmla="*/ 194 w 273"/>
                  <a:gd name="T83" fmla="*/ 51 h 210"/>
                  <a:gd name="T84" fmla="*/ 194 w 273"/>
                  <a:gd name="T85" fmla="*/ 44 h 210"/>
                  <a:gd name="T86" fmla="*/ 188 w 273"/>
                  <a:gd name="T87" fmla="*/ 26 h 210"/>
                  <a:gd name="T88" fmla="*/ 181 w 273"/>
                  <a:gd name="T89" fmla="*/ 17 h 210"/>
                  <a:gd name="T90" fmla="*/ 101 w 273"/>
                  <a:gd name="T91" fmla="*/ 15 h 210"/>
                  <a:gd name="T92" fmla="*/ 99 w 273"/>
                  <a:gd name="T93" fmla="*/ 17 h 210"/>
                  <a:gd name="T94" fmla="*/ 93 w 273"/>
                  <a:gd name="T95" fmla="*/ 26 h 210"/>
                  <a:gd name="T96" fmla="*/ 90 w 273"/>
                  <a:gd name="T97" fmla="*/ 40 h 210"/>
                  <a:gd name="T98" fmla="*/ 90 w 273"/>
                  <a:gd name="T99" fmla="*/ 58 h 210"/>
                  <a:gd name="T100" fmla="*/ 30 w 273"/>
                  <a:gd name="T101" fmla="*/ 58 h 210"/>
                  <a:gd name="T102" fmla="*/ 22 w 273"/>
                  <a:gd name="T103" fmla="*/ 60 h 210"/>
                  <a:gd name="T104" fmla="*/ 16 w 273"/>
                  <a:gd name="T105" fmla="*/ 64 h 210"/>
                  <a:gd name="T106" fmla="*/ 15 w 273"/>
                  <a:gd name="T107" fmla="*/ 73 h 210"/>
                  <a:gd name="T108" fmla="*/ 15 w 273"/>
                  <a:gd name="T109" fmla="*/ 18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3" h="210">
                    <a:moveTo>
                      <a:pt x="245" y="210"/>
                    </a:moveTo>
                    <a:lnTo>
                      <a:pt x="27" y="210"/>
                    </a:lnTo>
                    <a:lnTo>
                      <a:pt x="27" y="210"/>
                    </a:lnTo>
                    <a:lnTo>
                      <a:pt x="22" y="209"/>
                    </a:lnTo>
                    <a:lnTo>
                      <a:pt x="16" y="208"/>
                    </a:lnTo>
                    <a:lnTo>
                      <a:pt x="11" y="205"/>
                    </a:lnTo>
                    <a:lnTo>
                      <a:pt x="7" y="202"/>
                    </a:lnTo>
                    <a:lnTo>
                      <a:pt x="7" y="202"/>
                    </a:lnTo>
                    <a:lnTo>
                      <a:pt x="2" y="195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" y="66"/>
                    </a:lnTo>
                    <a:lnTo>
                      <a:pt x="4" y="59"/>
                    </a:lnTo>
                    <a:lnTo>
                      <a:pt x="7" y="53"/>
                    </a:lnTo>
                    <a:lnTo>
                      <a:pt x="11" y="49"/>
                    </a:lnTo>
                    <a:lnTo>
                      <a:pt x="16" y="47"/>
                    </a:lnTo>
                    <a:lnTo>
                      <a:pt x="20" y="45"/>
                    </a:lnTo>
                    <a:lnTo>
                      <a:pt x="30" y="44"/>
                    </a:lnTo>
                    <a:lnTo>
                      <a:pt x="75" y="43"/>
                    </a:lnTo>
                    <a:lnTo>
                      <a:pt x="75" y="43"/>
                    </a:lnTo>
                    <a:lnTo>
                      <a:pt x="76" y="30"/>
                    </a:lnTo>
                    <a:lnTo>
                      <a:pt x="79" y="21"/>
                    </a:lnTo>
                    <a:lnTo>
                      <a:pt x="83" y="12"/>
                    </a:lnTo>
                    <a:lnTo>
                      <a:pt x="87" y="7"/>
                    </a:lnTo>
                    <a:lnTo>
                      <a:pt x="91" y="4"/>
                    </a:lnTo>
                    <a:lnTo>
                      <a:pt x="95" y="2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83" y="2"/>
                    </a:lnTo>
                    <a:lnTo>
                      <a:pt x="189" y="4"/>
                    </a:lnTo>
                    <a:lnTo>
                      <a:pt x="195" y="10"/>
                    </a:lnTo>
                    <a:lnTo>
                      <a:pt x="199" y="15"/>
                    </a:lnTo>
                    <a:lnTo>
                      <a:pt x="203" y="22"/>
                    </a:lnTo>
                    <a:lnTo>
                      <a:pt x="204" y="29"/>
                    </a:lnTo>
                    <a:lnTo>
                      <a:pt x="207" y="43"/>
                    </a:lnTo>
                    <a:lnTo>
                      <a:pt x="245" y="43"/>
                    </a:lnTo>
                    <a:lnTo>
                      <a:pt x="245" y="43"/>
                    </a:lnTo>
                    <a:lnTo>
                      <a:pt x="252" y="44"/>
                    </a:lnTo>
                    <a:lnTo>
                      <a:pt x="258" y="45"/>
                    </a:lnTo>
                    <a:lnTo>
                      <a:pt x="263" y="49"/>
                    </a:lnTo>
                    <a:lnTo>
                      <a:pt x="266" y="53"/>
                    </a:lnTo>
                    <a:lnTo>
                      <a:pt x="269" y="58"/>
                    </a:lnTo>
                    <a:lnTo>
                      <a:pt x="271" y="62"/>
                    </a:lnTo>
                    <a:lnTo>
                      <a:pt x="273" y="70"/>
                    </a:lnTo>
                    <a:lnTo>
                      <a:pt x="273" y="70"/>
                    </a:lnTo>
                    <a:lnTo>
                      <a:pt x="273" y="183"/>
                    </a:lnTo>
                    <a:lnTo>
                      <a:pt x="273" y="183"/>
                    </a:lnTo>
                    <a:lnTo>
                      <a:pt x="271" y="189"/>
                    </a:lnTo>
                    <a:lnTo>
                      <a:pt x="270" y="195"/>
                    </a:lnTo>
                    <a:lnTo>
                      <a:pt x="267" y="199"/>
                    </a:lnTo>
                    <a:lnTo>
                      <a:pt x="263" y="204"/>
                    </a:lnTo>
                    <a:lnTo>
                      <a:pt x="259" y="206"/>
                    </a:lnTo>
                    <a:lnTo>
                      <a:pt x="254" y="208"/>
                    </a:lnTo>
                    <a:lnTo>
                      <a:pt x="245" y="210"/>
                    </a:lnTo>
                    <a:lnTo>
                      <a:pt x="245" y="210"/>
                    </a:lnTo>
                    <a:lnTo>
                      <a:pt x="245" y="210"/>
                    </a:lnTo>
                    <a:close/>
                    <a:moveTo>
                      <a:pt x="15" y="183"/>
                    </a:moveTo>
                    <a:lnTo>
                      <a:pt x="15" y="183"/>
                    </a:lnTo>
                    <a:lnTo>
                      <a:pt x="15" y="186"/>
                    </a:lnTo>
                    <a:lnTo>
                      <a:pt x="16" y="189"/>
                    </a:lnTo>
                    <a:lnTo>
                      <a:pt x="17" y="193"/>
                    </a:lnTo>
                    <a:lnTo>
                      <a:pt x="17" y="193"/>
                    </a:lnTo>
                    <a:lnTo>
                      <a:pt x="22" y="194"/>
                    </a:lnTo>
                    <a:lnTo>
                      <a:pt x="27" y="195"/>
                    </a:lnTo>
                    <a:lnTo>
                      <a:pt x="245" y="195"/>
                    </a:lnTo>
                    <a:lnTo>
                      <a:pt x="245" y="195"/>
                    </a:lnTo>
                    <a:lnTo>
                      <a:pt x="248" y="194"/>
                    </a:lnTo>
                    <a:lnTo>
                      <a:pt x="252" y="193"/>
                    </a:lnTo>
                    <a:lnTo>
                      <a:pt x="256" y="189"/>
                    </a:lnTo>
                    <a:lnTo>
                      <a:pt x="258" y="186"/>
                    </a:lnTo>
                    <a:lnTo>
                      <a:pt x="258" y="183"/>
                    </a:lnTo>
                    <a:lnTo>
                      <a:pt x="258" y="71"/>
                    </a:lnTo>
                    <a:lnTo>
                      <a:pt x="258" y="71"/>
                    </a:lnTo>
                    <a:lnTo>
                      <a:pt x="258" y="67"/>
                    </a:lnTo>
                    <a:lnTo>
                      <a:pt x="256" y="63"/>
                    </a:lnTo>
                    <a:lnTo>
                      <a:pt x="252" y="59"/>
                    </a:lnTo>
                    <a:lnTo>
                      <a:pt x="249" y="58"/>
                    </a:lnTo>
                    <a:lnTo>
                      <a:pt x="245" y="58"/>
                    </a:lnTo>
                    <a:lnTo>
                      <a:pt x="194" y="58"/>
                    </a:lnTo>
                    <a:lnTo>
                      <a:pt x="194" y="51"/>
                    </a:lnTo>
                    <a:lnTo>
                      <a:pt x="194" y="51"/>
                    </a:lnTo>
                    <a:lnTo>
                      <a:pt x="194" y="44"/>
                    </a:lnTo>
                    <a:lnTo>
                      <a:pt x="191" y="33"/>
                    </a:lnTo>
                    <a:lnTo>
                      <a:pt x="188" y="26"/>
                    </a:lnTo>
                    <a:lnTo>
                      <a:pt x="185" y="21"/>
                    </a:lnTo>
                    <a:lnTo>
                      <a:pt x="181" y="17"/>
                    </a:lnTo>
                    <a:lnTo>
                      <a:pt x="174" y="15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9" y="17"/>
                    </a:lnTo>
                    <a:lnTo>
                      <a:pt x="95" y="22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90" y="40"/>
                    </a:lnTo>
                    <a:lnTo>
                      <a:pt x="90" y="51"/>
                    </a:lnTo>
                    <a:lnTo>
                      <a:pt x="90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7" y="59"/>
                    </a:lnTo>
                    <a:lnTo>
                      <a:pt x="22" y="60"/>
                    </a:lnTo>
                    <a:lnTo>
                      <a:pt x="19" y="62"/>
                    </a:lnTo>
                    <a:lnTo>
                      <a:pt x="16" y="64"/>
                    </a:lnTo>
                    <a:lnTo>
                      <a:pt x="15" y="68"/>
                    </a:lnTo>
                    <a:lnTo>
                      <a:pt x="15" y="73"/>
                    </a:lnTo>
                    <a:lnTo>
                      <a:pt x="15" y="183"/>
                    </a:lnTo>
                    <a:lnTo>
                      <a:pt x="15" y="183"/>
                    </a:lnTo>
                    <a:lnTo>
                      <a:pt x="15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09" name="Freeform 27"/>
              <p:cNvSpPr>
                <a:spLocks noEditPoints="1"/>
              </p:cNvSpPr>
              <p:nvPr/>
            </p:nvSpPr>
            <p:spPr bwMode="auto">
              <a:xfrm>
                <a:off x="7564438" y="1563688"/>
                <a:ext cx="93663" cy="95250"/>
              </a:xfrm>
              <a:custGeom>
                <a:avLst/>
                <a:gdLst>
                  <a:gd name="T0" fmla="*/ 59 w 119"/>
                  <a:gd name="T1" fmla="*/ 119 h 119"/>
                  <a:gd name="T2" fmla="*/ 36 w 119"/>
                  <a:gd name="T3" fmla="*/ 115 h 119"/>
                  <a:gd name="T4" fmla="*/ 18 w 119"/>
                  <a:gd name="T5" fmla="*/ 101 h 119"/>
                  <a:gd name="T6" fmla="*/ 4 w 119"/>
                  <a:gd name="T7" fmla="*/ 82 h 119"/>
                  <a:gd name="T8" fmla="*/ 0 w 119"/>
                  <a:gd name="T9" fmla="*/ 60 h 119"/>
                  <a:gd name="T10" fmla="*/ 1 w 119"/>
                  <a:gd name="T11" fmla="*/ 48 h 119"/>
                  <a:gd name="T12" fmla="*/ 10 w 119"/>
                  <a:gd name="T13" fmla="*/ 26 h 119"/>
                  <a:gd name="T14" fmla="*/ 26 w 119"/>
                  <a:gd name="T15" fmla="*/ 11 h 119"/>
                  <a:gd name="T16" fmla="*/ 48 w 119"/>
                  <a:gd name="T17" fmla="*/ 2 h 119"/>
                  <a:gd name="T18" fmla="*/ 59 w 119"/>
                  <a:gd name="T19" fmla="*/ 0 h 119"/>
                  <a:gd name="T20" fmla="*/ 82 w 119"/>
                  <a:gd name="T21" fmla="*/ 6 h 119"/>
                  <a:gd name="T22" fmla="*/ 101 w 119"/>
                  <a:gd name="T23" fmla="*/ 18 h 119"/>
                  <a:gd name="T24" fmla="*/ 113 w 119"/>
                  <a:gd name="T25" fmla="*/ 37 h 119"/>
                  <a:gd name="T26" fmla="*/ 119 w 119"/>
                  <a:gd name="T27" fmla="*/ 60 h 119"/>
                  <a:gd name="T28" fmla="*/ 118 w 119"/>
                  <a:gd name="T29" fmla="*/ 71 h 119"/>
                  <a:gd name="T30" fmla="*/ 108 w 119"/>
                  <a:gd name="T31" fmla="*/ 93 h 119"/>
                  <a:gd name="T32" fmla="*/ 93 w 119"/>
                  <a:gd name="T33" fmla="*/ 109 h 119"/>
                  <a:gd name="T34" fmla="*/ 71 w 119"/>
                  <a:gd name="T35" fmla="*/ 118 h 119"/>
                  <a:gd name="T36" fmla="*/ 59 w 119"/>
                  <a:gd name="T37" fmla="*/ 119 h 119"/>
                  <a:gd name="T38" fmla="*/ 59 w 119"/>
                  <a:gd name="T39" fmla="*/ 17 h 119"/>
                  <a:gd name="T40" fmla="*/ 42 w 119"/>
                  <a:gd name="T41" fmla="*/ 19 h 119"/>
                  <a:gd name="T42" fmla="*/ 29 w 119"/>
                  <a:gd name="T43" fmla="*/ 29 h 119"/>
                  <a:gd name="T44" fmla="*/ 19 w 119"/>
                  <a:gd name="T45" fmla="*/ 43 h 119"/>
                  <a:gd name="T46" fmla="*/ 15 w 119"/>
                  <a:gd name="T47" fmla="*/ 60 h 119"/>
                  <a:gd name="T48" fmla="*/ 17 w 119"/>
                  <a:gd name="T49" fmla="*/ 69 h 119"/>
                  <a:gd name="T50" fmla="*/ 23 w 119"/>
                  <a:gd name="T51" fmla="*/ 84 h 119"/>
                  <a:gd name="T52" fmla="*/ 34 w 119"/>
                  <a:gd name="T53" fmla="*/ 96 h 119"/>
                  <a:gd name="T54" fmla="*/ 51 w 119"/>
                  <a:gd name="T55" fmla="*/ 103 h 119"/>
                  <a:gd name="T56" fmla="*/ 59 w 119"/>
                  <a:gd name="T57" fmla="*/ 104 h 119"/>
                  <a:gd name="T58" fmla="*/ 77 w 119"/>
                  <a:gd name="T59" fmla="*/ 100 h 119"/>
                  <a:gd name="T60" fmla="*/ 90 w 119"/>
                  <a:gd name="T61" fmla="*/ 90 h 119"/>
                  <a:gd name="T62" fmla="*/ 100 w 119"/>
                  <a:gd name="T63" fmla="*/ 77 h 119"/>
                  <a:gd name="T64" fmla="*/ 102 w 119"/>
                  <a:gd name="T65" fmla="*/ 60 h 119"/>
                  <a:gd name="T66" fmla="*/ 102 w 119"/>
                  <a:gd name="T67" fmla="*/ 51 h 119"/>
                  <a:gd name="T68" fmla="*/ 96 w 119"/>
                  <a:gd name="T69" fmla="*/ 36 h 119"/>
                  <a:gd name="T70" fmla="*/ 83 w 119"/>
                  <a:gd name="T71" fmla="*/ 24 h 119"/>
                  <a:gd name="T72" fmla="*/ 68 w 119"/>
                  <a:gd name="T73" fmla="*/ 17 h 119"/>
                  <a:gd name="T74" fmla="*/ 59 w 119"/>
                  <a:gd name="T75" fmla="*/ 1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119">
                    <a:moveTo>
                      <a:pt x="59" y="119"/>
                    </a:moveTo>
                    <a:lnTo>
                      <a:pt x="59" y="119"/>
                    </a:lnTo>
                    <a:lnTo>
                      <a:pt x="48" y="118"/>
                    </a:lnTo>
                    <a:lnTo>
                      <a:pt x="36" y="115"/>
                    </a:lnTo>
                    <a:lnTo>
                      <a:pt x="26" y="109"/>
                    </a:lnTo>
                    <a:lnTo>
                      <a:pt x="18" y="101"/>
                    </a:lnTo>
                    <a:lnTo>
                      <a:pt x="10" y="93"/>
                    </a:lnTo>
                    <a:lnTo>
                      <a:pt x="4" y="82"/>
                    </a:lnTo>
                    <a:lnTo>
                      <a:pt x="1" y="71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4" y="37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1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1" y="2"/>
                    </a:lnTo>
                    <a:lnTo>
                      <a:pt x="82" y="6"/>
                    </a:lnTo>
                    <a:lnTo>
                      <a:pt x="93" y="11"/>
                    </a:lnTo>
                    <a:lnTo>
                      <a:pt x="101" y="18"/>
                    </a:lnTo>
                    <a:lnTo>
                      <a:pt x="108" y="26"/>
                    </a:lnTo>
                    <a:lnTo>
                      <a:pt x="113" y="37"/>
                    </a:lnTo>
                    <a:lnTo>
                      <a:pt x="118" y="48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8" y="71"/>
                    </a:lnTo>
                    <a:lnTo>
                      <a:pt x="113" y="82"/>
                    </a:lnTo>
                    <a:lnTo>
                      <a:pt x="108" y="93"/>
                    </a:lnTo>
                    <a:lnTo>
                      <a:pt x="101" y="101"/>
                    </a:lnTo>
                    <a:lnTo>
                      <a:pt x="93" y="109"/>
                    </a:lnTo>
                    <a:lnTo>
                      <a:pt x="82" y="115"/>
                    </a:lnTo>
                    <a:lnTo>
                      <a:pt x="71" y="118"/>
                    </a:lnTo>
                    <a:lnTo>
                      <a:pt x="59" y="119"/>
                    </a:lnTo>
                    <a:lnTo>
                      <a:pt x="59" y="119"/>
                    </a:lnTo>
                    <a:close/>
                    <a:moveTo>
                      <a:pt x="59" y="17"/>
                    </a:moveTo>
                    <a:lnTo>
                      <a:pt x="59" y="17"/>
                    </a:lnTo>
                    <a:lnTo>
                      <a:pt x="51" y="17"/>
                    </a:lnTo>
                    <a:lnTo>
                      <a:pt x="42" y="19"/>
                    </a:lnTo>
                    <a:lnTo>
                      <a:pt x="34" y="24"/>
                    </a:lnTo>
                    <a:lnTo>
                      <a:pt x="29" y="29"/>
                    </a:lnTo>
                    <a:lnTo>
                      <a:pt x="23" y="36"/>
                    </a:lnTo>
                    <a:lnTo>
                      <a:pt x="19" y="43"/>
                    </a:lnTo>
                    <a:lnTo>
                      <a:pt x="17" y="51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9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9" y="90"/>
                    </a:lnTo>
                    <a:lnTo>
                      <a:pt x="34" y="96"/>
                    </a:lnTo>
                    <a:lnTo>
                      <a:pt x="42" y="100"/>
                    </a:lnTo>
                    <a:lnTo>
                      <a:pt x="51" y="103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68" y="103"/>
                    </a:lnTo>
                    <a:lnTo>
                      <a:pt x="77" y="100"/>
                    </a:lnTo>
                    <a:lnTo>
                      <a:pt x="83" y="96"/>
                    </a:lnTo>
                    <a:lnTo>
                      <a:pt x="90" y="90"/>
                    </a:lnTo>
                    <a:lnTo>
                      <a:pt x="96" y="84"/>
                    </a:lnTo>
                    <a:lnTo>
                      <a:pt x="100" y="77"/>
                    </a:lnTo>
                    <a:lnTo>
                      <a:pt x="102" y="69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2" y="51"/>
                    </a:lnTo>
                    <a:lnTo>
                      <a:pt x="100" y="43"/>
                    </a:lnTo>
                    <a:lnTo>
                      <a:pt x="96" y="36"/>
                    </a:lnTo>
                    <a:lnTo>
                      <a:pt x="90" y="29"/>
                    </a:lnTo>
                    <a:lnTo>
                      <a:pt x="83" y="24"/>
                    </a:lnTo>
                    <a:lnTo>
                      <a:pt x="77" y="19"/>
                    </a:lnTo>
                    <a:lnTo>
                      <a:pt x="68" y="17"/>
                    </a:lnTo>
                    <a:lnTo>
                      <a:pt x="59" y="17"/>
                    </a:lnTo>
                    <a:lnTo>
                      <a:pt x="5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10" name="Freeform 28"/>
              <p:cNvSpPr/>
              <p:nvPr/>
            </p:nvSpPr>
            <p:spPr bwMode="auto">
              <a:xfrm>
                <a:off x="7672388" y="1573213"/>
                <a:ext cx="19050" cy="19050"/>
              </a:xfrm>
              <a:custGeom>
                <a:avLst/>
                <a:gdLst>
                  <a:gd name="T0" fmla="*/ 12 w 23"/>
                  <a:gd name="T1" fmla="*/ 23 h 23"/>
                  <a:gd name="T2" fmla="*/ 12 w 23"/>
                  <a:gd name="T3" fmla="*/ 23 h 23"/>
                  <a:gd name="T4" fmla="*/ 6 w 23"/>
                  <a:gd name="T5" fmla="*/ 21 h 23"/>
                  <a:gd name="T6" fmla="*/ 2 w 23"/>
                  <a:gd name="T7" fmla="*/ 20 h 23"/>
                  <a:gd name="T8" fmla="*/ 1 w 23"/>
                  <a:gd name="T9" fmla="*/ 16 h 23"/>
                  <a:gd name="T10" fmla="*/ 0 w 23"/>
                  <a:gd name="T11" fmla="*/ 11 h 23"/>
                  <a:gd name="T12" fmla="*/ 0 w 23"/>
                  <a:gd name="T13" fmla="*/ 11 h 23"/>
                  <a:gd name="T14" fmla="*/ 1 w 23"/>
                  <a:gd name="T15" fmla="*/ 6 h 23"/>
                  <a:gd name="T16" fmla="*/ 2 w 23"/>
                  <a:gd name="T17" fmla="*/ 2 h 23"/>
                  <a:gd name="T18" fmla="*/ 6 w 23"/>
                  <a:gd name="T19" fmla="*/ 1 h 23"/>
                  <a:gd name="T20" fmla="*/ 12 w 23"/>
                  <a:gd name="T21" fmla="*/ 0 h 23"/>
                  <a:gd name="T22" fmla="*/ 12 w 23"/>
                  <a:gd name="T23" fmla="*/ 0 h 23"/>
                  <a:gd name="T24" fmla="*/ 16 w 23"/>
                  <a:gd name="T25" fmla="*/ 1 h 23"/>
                  <a:gd name="T26" fmla="*/ 20 w 23"/>
                  <a:gd name="T27" fmla="*/ 2 h 23"/>
                  <a:gd name="T28" fmla="*/ 21 w 23"/>
                  <a:gd name="T29" fmla="*/ 6 h 23"/>
                  <a:gd name="T30" fmla="*/ 23 w 23"/>
                  <a:gd name="T31" fmla="*/ 11 h 23"/>
                  <a:gd name="T32" fmla="*/ 23 w 23"/>
                  <a:gd name="T33" fmla="*/ 11 h 23"/>
                  <a:gd name="T34" fmla="*/ 21 w 23"/>
                  <a:gd name="T35" fmla="*/ 16 h 23"/>
                  <a:gd name="T36" fmla="*/ 20 w 23"/>
                  <a:gd name="T37" fmla="*/ 20 h 23"/>
                  <a:gd name="T38" fmla="*/ 16 w 23"/>
                  <a:gd name="T39" fmla="*/ 21 h 23"/>
                  <a:gd name="T40" fmla="*/ 12 w 23"/>
                  <a:gd name="T41" fmla="*/ 23 h 23"/>
                  <a:gd name="T42" fmla="*/ 12 w 23"/>
                  <a:gd name="T4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lnTo>
                      <a:pt x="12" y="23"/>
                    </a:lnTo>
                    <a:lnTo>
                      <a:pt x="6" y="21"/>
                    </a:lnTo>
                    <a:lnTo>
                      <a:pt x="2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2"/>
                    </a:lnTo>
                    <a:lnTo>
                      <a:pt x="21" y="6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1" y="16"/>
                    </a:lnTo>
                    <a:lnTo>
                      <a:pt x="20" y="20"/>
                    </a:lnTo>
                    <a:lnTo>
                      <a:pt x="16" y="21"/>
                    </a:lnTo>
                    <a:lnTo>
                      <a:pt x="12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6992283" y="2408297"/>
            <a:ext cx="1016379" cy="2341844"/>
            <a:chOff x="6992283" y="2408297"/>
            <a:chExt cx="1016379" cy="2341844"/>
          </a:xfrm>
        </p:grpSpPr>
        <p:sp>
          <p:nvSpPr>
            <p:cNvPr id="112" name="Freeform 13"/>
            <p:cNvSpPr/>
            <p:nvPr/>
          </p:nvSpPr>
          <p:spPr bwMode="auto">
            <a:xfrm rot="3569734">
              <a:off x="6329551" y="3071029"/>
              <a:ext cx="2341844" cy="1016379"/>
            </a:xfrm>
            <a:custGeom>
              <a:avLst/>
              <a:gdLst>
                <a:gd name="T0" fmla="*/ 1855 w 1855"/>
                <a:gd name="T1" fmla="*/ 808 h 808"/>
                <a:gd name="T2" fmla="*/ 473 w 1855"/>
                <a:gd name="T3" fmla="*/ 0 h 808"/>
                <a:gd name="T4" fmla="*/ 0 w 1855"/>
                <a:gd name="T5" fmla="*/ 808 h 808"/>
                <a:gd name="T6" fmla="*/ 1855 w 1855"/>
                <a:gd name="T7" fmla="*/ 808 h 808"/>
                <a:gd name="connsiteX0" fmla="*/ 10037 w 10037"/>
                <a:gd name="connsiteY0" fmla="*/ 10000 h 10000"/>
                <a:gd name="connsiteX1" fmla="*/ 2587 w 10037"/>
                <a:gd name="connsiteY1" fmla="*/ 0 h 10000"/>
                <a:gd name="connsiteX2" fmla="*/ 0 w 10037"/>
                <a:gd name="connsiteY2" fmla="*/ 9949 h 10000"/>
                <a:gd name="connsiteX3" fmla="*/ 10037 w 10037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7" h="10000">
                  <a:moveTo>
                    <a:pt x="10037" y="10000"/>
                  </a:moveTo>
                  <a:lnTo>
                    <a:pt x="2587" y="0"/>
                  </a:lnTo>
                  <a:lnTo>
                    <a:pt x="0" y="9949"/>
                  </a:lnTo>
                  <a:lnTo>
                    <a:pt x="10037" y="100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7150472" y="3084372"/>
              <a:ext cx="234823" cy="409431"/>
              <a:chOff x="5816601" y="1463675"/>
              <a:chExt cx="123825" cy="215900"/>
            </a:xfrm>
            <a:solidFill>
              <a:schemeClr val="bg1"/>
            </a:solidFill>
          </p:grpSpPr>
          <p:sp>
            <p:nvSpPr>
              <p:cNvPr id="114" name="Freeform 52"/>
              <p:cNvSpPr/>
              <p:nvPr/>
            </p:nvSpPr>
            <p:spPr bwMode="auto">
              <a:xfrm>
                <a:off x="5861051" y="1600200"/>
                <a:ext cx="34925" cy="34925"/>
              </a:xfrm>
              <a:custGeom>
                <a:avLst/>
                <a:gdLst>
                  <a:gd name="T0" fmla="*/ 23 w 45"/>
                  <a:gd name="T1" fmla="*/ 0 h 45"/>
                  <a:gd name="T2" fmla="*/ 23 w 45"/>
                  <a:gd name="T3" fmla="*/ 0 h 45"/>
                  <a:gd name="T4" fmla="*/ 18 w 45"/>
                  <a:gd name="T5" fmla="*/ 2 h 45"/>
                  <a:gd name="T6" fmla="*/ 14 w 45"/>
                  <a:gd name="T7" fmla="*/ 3 h 45"/>
                  <a:gd name="T8" fmla="*/ 11 w 45"/>
                  <a:gd name="T9" fmla="*/ 4 h 45"/>
                  <a:gd name="T10" fmla="*/ 7 w 45"/>
                  <a:gd name="T11" fmla="*/ 7 h 45"/>
                  <a:gd name="T12" fmla="*/ 4 w 45"/>
                  <a:gd name="T13" fmla="*/ 11 h 45"/>
                  <a:gd name="T14" fmla="*/ 1 w 45"/>
                  <a:gd name="T15" fmla="*/ 14 h 45"/>
                  <a:gd name="T16" fmla="*/ 1 w 45"/>
                  <a:gd name="T17" fmla="*/ 19 h 45"/>
                  <a:gd name="T18" fmla="*/ 0 w 45"/>
                  <a:gd name="T19" fmla="*/ 24 h 45"/>
                  <a:gd name="T20" fmla="*/ 0 w 45"/>
                  <a:gd name="T21" fmla="*/ 24 h 45"/>
                  <a:gd name="T22" fmla="*/ 1 w 45"/>
                  <a:gd name="T23" fmla="*/ 28 h 45"/>
                  <a:gd name="T24" fmla="*/ 1 w 45"/>
                  <a:gd name="T25" fmla="*/ 32 h 45"/>
                  <a:gd name="T26" fmla="*/ 4 w 45"/>
                  <a:gd name="T27" fmla="*/ 36 h 45"/>
                  <a:gd name="T28" fmla="*/ 7 w 45"/>
                  <a:gd name="T29" fmla="*/ 40 h 45"/>
                  <a:gd name="T30" fmla="*/ 11 w 45"/>
                  <a:gd name="T31" fmla="*/ 43 h 45"/>
                  <a:gd name="T32" fmla="*/ 14 w 45"/>
                  <a:gd name="T33" fmla="*/ 44 h 45"/>
                  <a:gd name="T34" fmla="*/ 18 w 45"/>
                  <a:gd name="T35" fmla="*/ 45 h 45"/>
                  <a:gd name="T36" fmla="*/ 23 w 45"/>
                  <a:gd name="T37" fmla="*/ 45 h 45"/>
                  <a:gd name="T38" fmla="*/ 23 w 45"/>
                  <a:gd name="T39" fmla="*/ 45 h 45"/>
                  <a:gd name="T40" fmla="*/ 27 w 45"/>
                  <a:gd name="T41" fmla="*/ 45 h 45"/>
                  <a:gd name="T42" fmla="*/ 32 w 45"/>
                  <a:gd name="T43" fmla="*/ 44 h 45"/>
                  <a:gd name="T44" fmla="*/ 36 w 45"/>
                  <a:gd name="T45" fmla="*/ 43 h 45"/>
                  <a:gd name="T46" fmla="*/ 40 w 45"/>
                  <a:gd name="T47" fmla="*/ 40 h 45"/>
                  <a:gd name="T48" fmla="*/ 42 w 45"/>
                  <a:gd name="T49" fmla="*/ 36 h 45"/>
                  <a:gd name="T50" fmla="*/ 44 w 45"/>
                  <a:gd name="T51" fmla="*/ 32 h 45"/>
                  <a:gd name="T52" fmla="*/ 45 w 45"/>
                  <a:gd name="T53" fmla="*/ 28 h 45"/>
                  <a:gd name="T54" fmla="*/ 45 w 45"/>
                  <a:gd name="T55" fmla="*/ 24 h 45"/>
                  <a:gd name="T56" fmla="*/ 45 w 45"/>
                  <a:gd name="T57" fmla="*/ 24 h 45"/>
                  <a:gd name="T58" fmla="*/ 45 w 45"/>
                  <a:gd name="T59" fmla="*/ 19 h 45"/>
                  <a:gd name="T60" fmla="*/ 44 w 45"/>
                  <a:gd name="T61" fmla="*/ 14 h 45"/>
                  <a:gd name="T62" fmla="*/ 42 w 45"/>
                  <a:gd name="T63" fmla="*/ 11 h 45"/>
                  <a:gd name="T64" fmla="*/ 40 w 45"/>
                  <a:gd name="T65" fmla="*/ 7 h 45"/>
                  <a:gd name="T66" fmla="*/ 36 w 45"/>
                  <a:gd name="T67" fmla="*/ 4 h 45"/>
                  <a:gd name="T68" fmla="*/ 32 w 45"/>
                  <a:gd name="T69" fmla="*/ 3 h 45"/>
                  <a:gd name="T70" fmla="*/ 27 w 45"/>
                  <a:gd name="T71" fmla="*/ 2 h 45"/>
                  <a:gd name="T72" fmla="*/ 23 w 45"/>
                  <a:gd name="T73" fmla="*/ 0 h 45"/>
                  <a:gd name="T74" fmla="*/ 23 w 45"/>
                  <a:gd name="T7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45">
                    <a:moveTo>
                      <a:pt x="23" y="0"/>
                    </a:move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1" y="32"/>
                    </a:lnTo>
                    <a:lnTo>
                      <a:pt x="4" y="36"/>
                    </a:lnTo>
                    <a:lnTo>
                      <a:pt x="7" y="40"/>
                    </a:lnTo>
                    <a:lnTo>
                      <a:pt x="11" y="43"/>
                    </a:lnTo>
                    <a:lnTo>
                      <a:pt x="14" y="44"/>
                    </a:lnTo>
                    <a:lnTo>
                      <a:pt x="18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7" y="45"/>
                    </a:lnTo>
                    <a:lnTo>
                      <a:pt x="32" y="44"/>
                    </a:lnTo>
                    <a:lnTo>
                      <a:pt x="36" y="43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5" y="28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19"/>
                    </a:lnTo>
                    <a:lnTo>
                      <a:pt x="44" y="14"/>
                    </a:lnTo>
                    <a:lnTo>
                      <a:pt x="42" y="11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3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15" name="Freeform 53"/>
              <p:cNvSpPr>
                <a:spLocks noEditPoints="1"/>
              </p:cNvSpPr>
              <p:nvPr/>
            </p:nvSpPr>
            <p:spPr bwMode="auto">
              <a:xfrm>
                <a:off x="5816601" y="1463675"/>
                <a:ext cx="123825" cy="215900"/>
              </a:xfrm>
              <a:custGeom>
                <a:avLst/>
                <a:gdLst>
                  <a:gd name="T0" fmla="*/ 19 w 155"/>
                  <a:gd name="T1" fmla="*/ 0 h 271"/>
                  <a:gd name="T2" fmla="*/ 10 w 155"/>
                  <a:gd name="T3" fmla="*/ 1 h 271"/>
                  <a:gd name="T4" fmla="*/ 1 w 155"/>
                  <a:gd name="T5" fmla="*/ 11 h 271"/>
                  <a:gd name="T6" fmla="*/ 0 w 155"/>
                  <a:gd name="T7" fmla="*/ 252 h 271"/>
                  <a:gd name="T8" fmla="*/ 1 w 155"/>
                  <a:gd name="T9" fmla="*/ 259 h 271"/>
                  <a:gd name="T10" fmla="*/ 10 w 155"/>
                  <a:gd name="T11" fmla="*/ 270 h 271"/>
                  <a:gd name="T12" fmla="*/ 136 w 155"/>
                  <a:gd name="T13" fmla="*/ 271 h 271"/>
                  <a:gd name="T14" fmla="*/ 143 w 155"/>
                  <a:gd name="T15" fmla="*/ 270 h 271"/>
                  <a:gd name="T16" fmla="*/ 154 w 155"/>
                  <a:gd name="T17" fmla="*/ 259 h 271"/>
                  <a:gd name="T18" fmla="*/ 155 w 155"/>
                  <a:gd name="T19" fmla="*/ 18 h 271"/>
                  <a:gd name="T20" fmla="*/ 154 w 155"/>
                  <a:gd name="T21" fmla="*/ 11 h 271"/>
                  <a:gd name="T22" fmla="*/ 143 w 155"/>
                  <a:gd name="T23" fmla="*/ 1 h 271"/>
                  <a:gd name="T24" fmla="*/ 136 w 155"/>
                  <a:gd name="T25" fmla="*/ 0 h 271"/>
                  <a:gd name="T26" fmla="*/ 77 w 155"/>
                  <a:gd name="T27" fmla="*/ 252 h 271"/>
                  <a:gd name="T28" fmla="*/ 54 w 155"/>
                  <a:gd name="T29" fmla="*/ 247 h 271"/>
                  <a:gd name="T30" fmla="*/ 36 w 155"/>
                  <a:gd name="T31" fmla="*/ 234 h 271"/>
                  <a:gd name="T32" fmla="*/ 23 w 155"/>
                  <a:gd name="T33" fmla="*/ 217 h 271"/>
                  <a:gd name="T34" fmla="*/ 19 w 155"/>
                  <a:gd name="T35" fmla="*/ 194 h 271"/>
                  <a:gd name="T36" fmla="*/ 20 w 155"/>
                  <a:gd name="T37" fmla="*/ 181 h 271"/>
                  <a:gd name="T38" fmla="*/ 28 w 155"/>
                  <a:gd name="T39" fmla="*/ 161 h 271"/>
                  <a:gd name="T40" fmla="*/ 45 w 155"/>
                  <a:gd name="T41" fmla="*/ 144 h 271"/>
                  <a:gd name="T42" fmla="*/ 65 w 155"/>
                  <a:gd name="T43" fmla="*/ 136 h 271"/>
                  <a:gd name="T44" fmla="*/ 77 w 155"/>
                  <a:gd name="T45" fmla="*/ 135 h 271"/>
                  <a:gd name="T46" fmla="*/ 99 w 155"/>
                  <a:gd name="T47" fmla="*/ 140 h 271"/>
                  <a:gd name="T48" fmla="*/ 118 w 155"/>
                  <a:gd name="T49" fmla="*/ 153 h 271"/>
                  <a:gd name="T50" fmla="*/ 131 w 155"/>
                  <a:gd name="T51" fmla="*/ 170 h 271"/>
                  <a:gd name="T52" fmla="*/ 135 w 155"/>
                  <a:gd name="T53" fmla="*/ 194 h 271"/>
                  <a:gd name="T54" fmla="*/ 135 w 155"/>
                  <a:gd name="T55" fmla="*/ 204 h 271"/>
                  <a:gd name="T56" fmla="*/ 125 w 155"/>
                  <a:gd name="T57" fmla="*/ 226 h 271"/>
                  <a:gd name="T58" fmla="*/ 110 w 155"/>
                  <a:gd name="T59" fmla="*/ 241 h 271"/>
                  <a:gd name="T60" fmla="*/ 88 w 155"/>
                  <a:gd name="T61" fmla="*/ 251 h 271"/>
                  <a:gd name="T62" fmla="*/ 77 w 155"/>
                  <a:gd name="T63" fmla="*/ 252 h 271"/>
                  <a:gd name="T64" fmla="*/ 135 w 155"/>
                  <a:gd name="T65" fmla="*/ 102 h 271"/>
                  <a:gd name="T66" fmla="*/ 132 w 155"/>
                  <a:gd name="T67" fmla="*/ 112 h 271"/>
                  <a:gd name="T68" fmla="*/ 121 w 155"/>
                  <a:gd name="T69" fmla="*/ 116 h 271"/>
                  <a:gd name="T70" fmla="*/ 32 w 155"/>
                  <a:gd name="T71" fmla="*/ 116 h 271"/>
                  <a:gd name="T72" fmla="*/ 23 w 155"/>
                  <a:gd name="T73" fmla="*/ 112 h 271"/>
                  <a:gd name="T74" fmla="*/ 19 w 155"/>
                  <a:gd name="T75" fmla="*/ 102 h 271"/>
                  <a:gd name="T76" fmla="*/ 19 w 155"/>
                  <a:gd name="T77" fmla="*/ 33 h 271"/>
                  <a:gd name="T78" fmla="*/ 23 w 155"/>
                  <a:gd name="T79" fmla="*/ 23 h 271"/>
                  <a:gd name="T80" fmla="*/ 32 w 155"/>
                  <a:gd name="T81" fmla="*/ 19 h 271"/>
                  <a:gd name="T82" fmla="*/ 121 w 155"/>
                  <a:gd name="T83" fmla="*/ 19 h 271"/>
                  <a:gd name="T84" fmla="*/ 132 w 155"/>
                  <a:gd name="T85" fmla="*/ 23 h 271"/>
                  <a:gd name="T86" fmla="*/ 135 w 155"/>
                  <a:gd name="T87" fmla="*/ 3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271">
                    <a:moveTo>
                      <a:pt x="136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1" y="259"/>
                    </a:lnTo>
                    <a:lnTo>
                      <a:pt x="5" y="266"/>
                    </a:lnTo>
                    <a:lnTo>
                      <a:pt x="10" y="270"/>
                    </a:lnTo>
                    <a:lnTo>
                      <a:pt x="19" y="271"/>
                    </a:lnTo>
                    <a:lnTo>
                      <a:pt x="136" y="271"/>
                    </a:lnTo>
                    <a:lnTo>
                      <a:pt x="136" y="271"/>
                    </a:lnTo>
                    <a:lnTo>
                      <a:pt x="143" y="270"/>
                    </a:lnTo>
                    <a:lnTo>
                      <a:pt x="150" y="266"/>
                    </a:lnTo>
                    <a:lnTo>
                      <a:pt x="154" y="259"/>
                    </a:lnTo>
                    <a:lnTo>
                      <a:pt x="155" y="252"/>
                    </a:lnTo>
                    <a:lnTo>
                      <a:pt x="155" y="18"/>
                    </a:lnTo>
                    <a:lnTo>
                      <a:pt x="155" y="18"/>
                    </a:lnTo>
                    <a:lnTo>
                      <a:pt x="154" y="11"/>
                    </a:lnTo>
                    <a:lnTo>
                      <a:pt x="150" y="5"/>
                    </a:lnTo>
                    <a:lnTo>
                      <a:pt x="143" y="1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77" y="252"/>
                    </a:moveTo>
                    <a:lnTo>
                      <a:pt x="77" y="252"/>
                    </a:lnTo>
                    <a:lnTo>
                      <a:pt x="65" y="251"/>
                    </a:lnTo>
                    <a:lnTo>
                      <a:pt x="54" y="247"/>
                    </a:lnTo>
                    <a:lnTo>
                      <a:pt x="45" y="241"/>
                    </a:lnTo>
                    <a:lnTo>
                      <a:pt x="36" y="234"/>
                    </a:lnTo>
                    <a:lnTo>
                      <a:pt x="28" y="226"/>
                    </a:lnTo>
                    <a:lnTo>
                      <a:pt x="23" y="217"/>
                    </a:lnTo>
                    <a:lnTo>
                      <a:pt x="20" y="204"/>
                    </a:lnTo>
                    <a:lnTo>
                      <a:pt x="19" y="194"/>
                    </a:lnTo>
                    <a:lnTo>
                      <a:pt x="19" y="194"/>
                    </a:lnTo>
                    <a:lnTo>
                      <a:pt x="20" y="181"/>
                    </a:lnTo>
                    <a:lnTo>
                      <a:pt x="23" y="170"/>
                    </a:lnTo>
                    <a:lnTo>
                      <a:pt x="28" y="161"/>
                    </a:lnTo>
                    <a:lnTo>
                      <a:pt x="36" y="153"/>
                    </a:lnTo>
                    <a:lnTo>
                      <a:pt x="45" y="144"/>
                    </a:lnTo>
                    <a:lnTo>
                      <a:pt x="54" y="140"/>
                    </a:lnTo>
                    <a:lnTo>
                      <a:pt x="65" y="136"/>
                    </a:lnTo>
                    <a:lnTo>
                      <a:pt x="77" y="135"/>
                    </a:lnTo>
                    <a:lnTo>
                      <a:pt x="77" y="135"/>
                    </a:lnTo>
                    <a:lnTo>
                      <a:pt x="88" y="136"/>
                    </a:lnTo>
                    <a:lnTo>
                      <a:pt x="99" y="140"/>
                    </a:lnTo>
                    <a:lnTo>
                      <a:pt x="110" y="144"/>
                    </a:lnTo>
                    <a:lnTo>
                      <a:pt x="118" y="153"/>
                    </a:lnTo>
                    <a:lnTo>
                      <a:pt x="125" y="161"/>
                    </a:lnTo>
                    <a:lnTo>
                      <a:pt x="131" y="170"/>
                    </a:lnTo>
                    <a:lnTo>
                      <a:pt x="135" y="181"/>
                    </a:lnTo>
                    <a:lnTo>
                      <a:pt x="135" y="194"/>
                    </a:lnTo>
                    <a:lnTo>
                      <a:pt x="135" y="194"/>
                    </a:lnTo>
                    <a:lnTo>
                      <a:pt x="135" y="204"/>
                    </a:lnTo>
                    <a:lnTo>
                      <a:pt x="131" y="217"/>
                    </a:lnTo>
                    <a:lnTo>
                      <a:pt x="125" y="226"/>
                    </a:lnTo>
                    <a:lnTo>
                      <a:pt x="118" y="234"/>
                    </a:lnTo>
                    <a:lnTo>
                      <a:pt x="110" y="241"/>
                    </a:lnTo>
                    <a:lnTo>
                      <a:pt x="99" y="247"/>
                    </a:lnTo>
                    <a:lnTo>
                      <a:pt x="88" y="251"/>
                    </a:lnTo>
                    <a:lnTo>
                      <a:pt x="77" y="252"/>
                    </a:lnTo>
                    <a:lnTo>
                      <a:pt x="77" y="252"/>
                    </a:lnTo>
                    <a:close/>
                    <a:moveTo>
                      <a:pt x="135" y="102"/>
                    </a:moveTo>
                    <a:lnTo>
                      <a:pt x="135" y="102"/>
                    </a:lnTo>
                    <a:lnTo>
                      <a:pt x="135" y="108"/>
                    </a:lnTo>
                    <a:lnTo>
                      <a:pt x="132" y="112"/>
                    </a:lnTo>
                    <a:lnTo>
                      <a:pt x="126" y="114"/>
                    </a:lnTo>
                    <a:lnTo>
                      <a:pt x="121" y="116"/>
                    </a:lnTo>
                    <a:lnTo>
                      <a:pt x="32" y="116"/>
                    </a:lnTo>
                    <a:lnTo>
                      <a:pt x="32" y="116"/>
                    </a:lnTo>
                    <a:lnTo>
                      <a:pt x="27" y="114"/>
                    </a:lnTo>
                    <a:lnTo>
                      <a:pt x="23" y="112"/>
                    </a:lnTo>
                    <a:lnTo>
                      <a:pt x="20" y="108"/>
                    </a:lnTo>
                    <a:lnTo>
                      <a:pt x="19" y="102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0" y="27"/>
                    </a:lnTo>
                    <a:lnTo>
                      <a:pt x="23" y="23"/>
                    </a:lnTo>
                    <a:lnTo>
                      <a:pt x="27" y="20"/>
                    </a:lnTo>
                    <a:lnTo>
                      <a:pt x="32" y="19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6" y="20"/>
                    </a:lnTo>
                    <a:lnTo>
                      <a:pt x="132" y="23"/>
                    </a:lnTo>
                    <a:lnTo>
                      <a:pt x="135" y="27"/>
                    </a:lnTo>
                    <a:lnTo>
                      <a:pt x="135" y="33"/>
                    </a:lnTo>
                    <a:lnTo>
                      <a:pt x="13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6419624" y="3934761"/>
            <a:ext cx="1020172" cy="2332363"/>
            <a:chOff x="6419624" y="3934761"/>
            <a:chExt cx="1020172" cy="2332363"/>
          </a:xfrm>
        </p:grpSpPr>
        <p:sp>
          <p:nvSpPr>
            <p:cNvPr id="117" name="Freeform 13"/>
            <p:cNvSpPr/>
            <p:nvPr/>
          </p:nvSpPr>
          <p:spPr bwMode="auto">
            <a:xfrm rot="7171573">
              <a:off x="5763528" y="4590857"/>
              <a:ext cx="2332363" cy="1020172"/>
            </a:xfrm>
            <a:custGeom>
              <a:avLst/>
              <a:gdLst>
                <a:gd name="T0" fmla="*/ 1855 w 1855"/>
                <a:gd name="T1" fmla="*/ 808 h 808"/>
                <a:gd name="T2" fmla="*/ 473 w 1855"/>
                <a:gd name="T3" fmla="*/ 0 h 808"/>
                <a:gd name="T4" fmla="*/ 0 w 1855"/>
                <a:gd name="T5" fmla="*/ 808 h 808"/>
                <a:gd name="T6" fmla="*/ 1855 w 1855"/>
                <a:gd name="T7" fmla="*/ 808 h 808"/>
                <a:gd name="connsiteX0" fmla="*/ 10000 w 10000"/>
                <a:gd name="connsiteY0" fmla="*/ 10029 h 10029"/>
                <a:gd name="connsiteX1" fmla="*/ 2503 w 10000"/>
                <a:gd name="connsiteY1" fmla="*/ 0 h 10029"/>
                <a:gd name="connsiteX2" fmla="*/ 0 w 10000"/>
                <a:gd name="connsiteY2" fmla="*/ 10029 h 10029"/>
                <a:gd name="connsiteX3" fmla="*/ 10000 w 10000"/>
                <a:gd name="connsiteY3" fmla="*/ 10029 h 1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29">
                  <a:moveTo>
                    <a:pt x="10000" y="10029"/>
                  </a:moveTo>
                  <a:lnTo>
                    <a:pt x="2503" y="0"/>
                  </a:lnTo>
                  <a:lnTo>
                    <a:pt x="0" y="10029"/>
                  </a:lnTo>
                  <a:lnTo>
                    <a:pt x="10000" y="1002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118" name="Freeform 54"/>
            <p:cNvSpPr>
              <a:spLocks noEditPoints="1"/>
            </p:cNvSpPr>
            <p:nvPr/>
          </p:nvSpPr>
          <p:spPr bwMode="auto">
            <a:xfrm>
              <a:off x="6917741" y="4443881"/>
              <a:ext cx="219769" cy="406420"/>
            </a:xfrm>
            <a:custGeom>
              <a:avLst/>
              <a:gdLst>
                <a:gd name="T0" fmla="*/ 23 w 144"/>
                <a:gd name="T1" fmla="*/ 0 h 270"/>
                <a:gd name="T2" fmla="*/ 19 w 144"/>
                <a:gd name="T3" fmla="*/ 0 h 270"/>
                <a:gd name="T4" fmla="*/ 11 w 144"/>
                <a:gd name="T5" fmla="*/ 3 h 270"/>
                <a:gd name="T6" fmla="*/ 4 w 144"/>
                <a:gd name="T7" fmla="*/ 9 h 270"/>
                <a:gd name="T8" fmla="*/ 1 w 144"/>
                <a:gd name="T9" fmla="*/ 18 h 270"/>
                <a:gd name="T10" fmla="*/ 0 w 144"/>
                <a:gd name="T11" fmla="*/ 248 h 270"/>
                <a:gd name="T12" fmla="*/ 1 w 144"/>
                <a:gd name="T13" fmla="*/ 252 h 270"/>
                <a:gd name="T14" fmla="*/ 4 w 144"/>
                <a:gd name="T15" fmla="*/ 260 h 270"/>
                <a:gd name="T16" fmla="*/ 11 w 144"/>
                <a:gd name="T17" fmla="*/ 266 h 270"/>
                <a:gd name="T18" fmla="*/ 19 w 144"/>
                <a:gd name="T19" fmla="*/ 270 h 270"/>
                <a:gd name="T20" fmla="*/ 122 w 144"/>
                <a:gd name="T21" fmla="*/ 270 h 270"/>
                <a:gd name="T22" fmla="*/ 127 w 144"/>
                <a:gd name="T23" fmla="*/ 270 h 270"/>
                <a:gd name="T24" fmla="*/ 135 w 144"/>
                <a:gd name="T25" fmla="*/ 266 h 270"/>
                <a:gd name="T26" fmla="*/ 140 w 144"/>
                <a:gd name="T27" fmla="*/ 260 h 270"/>
                <a:gd name="T28" fmla="*/ 144 w 144"/>
                <a:gd name="T29" fmla="*/ 252 h 270"/>
                <a:gd name="T30" fmla="*/ 144 w 144"/>
                <a:gd name="T31" fmla="*/ 22 h 270"/>
                <a:gd name="T32" fmla="*/ 144 w 144"/>
                <a:gd name="T33" fmla="*/ 18 h 270"/>
                <a:gd name="T34" fmla="*/ 140 w 144"/>
                <a:gd name="T35" fmla="*/ 9 h 270"/>
                <a:gd name="T36" fmla="*/ 135 w 144"/>
                <a:gd name="T37" fmla="*/ 3 h 270"/>
                <a:gd name="T38" fmla="*/ 127 w 144"/>
                <a:gd name="T39" fmla="*/ 0 h 270"/>
                <a:gd name="T40" fmla="*/ 122 w 144"/>
                <a:gd name="T41" fmla="*/ 0 h 270"/>
                <a:gd name="T42" fmla="*/ 86 w 144"/>
                <a:gd name="T43" fmla="*/ 18 h 270"/>
                <a:gd name="T44" fmla="*/ 90 w 144"/>
                <a:gd name="T45" fmla="*/ 19 h 270"/>
                <a:gd name="T46" fmla="*/ 90 w 144"/>
                <a:gd name="T47" fmla="*/ 22 h 270"/>
                <a:gd name="T48" fmla="*/ 86 w 144"/>
                <a:gd name="T49" fmla="*/ 26 h 270"/>
                <a:gd name="T50" fmla="*/ 58 w 144"/>
                <a:gd name="T51" fmla="*/ 26 h 270"/>
                <a:gd name="T52" fmla="*/ 54 w 144"/>
                <a:gd name="T53" fmla="*/ 22 h 270"/>
                <a:gd name="T54" fmla="*/ 56 w 144"/>
                <a:gd name="T55" fmla="*/ 19 h 270"/>
                <a:gd name="T56" fmla="*/ 58 w 144"/>
                <a:gd name="T57" fmla="*/ 18 h 270"/>
                <a:gd name="T58" fmla="*/ 72 w 144"/>
                <a:gd name="T59" fmla="*/ 262 h 270"/>
                <a:gd name="T60" fmla="*/ 62 w 144"/>
                <a:gd name="T61" fmla="*/ 258 h 270"/>
                <a:gd name="T62" fmla="*/ 58 w 144"/>
                <a:gd name="T63" fmla="*/ 248 h 270"/>
                <a:gd name="T64" fmla="*/ 60 w 144"/>
                <a:gd name="T65" fmla="*/ 243 h 270"/>
                <a:gd name="T66" fmla="*/ 66 w 144"/>
                <a:gd name="T67" fmla="*/ 234 h 270"/>
                <a:gd name="T68" fmla="*/ 72 w 144"/>
                <a:gd name="T69" fmla="*/ 234 h 270"/>
                <a:gd name="T70" fmla="*/ 81 w 144"/>
                <a:gd name="T71" fmla="*/ 239 h 270"/>
                <a:gd name="T72" fmla="*/ 86 w 144"/>
                <a:gd name="T73" fmla="*/ 248 h 270"/>
                <a:gd name="T74" fmla="*/ 84 w 144"/>
                <a:gd name="T75" fmla="*/ 252 h 270"/>
                <a:gd name="T76" fmla="*/ 77 w 144"/>
                <a:gd name="T77" fmla="*/ 260 h 270"/>
                <a:gd name="T78" fmla="*/ 72 w 144"/>
                <a:gd name="T79" fmla="*/ 262 h 270"/>
                <a:gd name="T80" fmla="*/ 9 w 144"/>
                <a:gd name="T81" fmla="*/ 225 h 270"/>
                <a:gd name="T82" fmla="*/ 136 w 144"/>
                <a:gd name="T83" fmla="*/ 4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270">
                  <a:moveTo>
                    <a:pt x="122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6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1" y="252"/>
                  </a:lnTo>
                  <a:lnTo>
                    <a:pt x="2" y="256"/>
                  </a:lnTo>
                  <a:lnTo>
                    <a:pt x="4" y="260"/>
                  </a:lnTo>
                  <a:lnTo>
                    <a:pt x="6" y="263"/>
                  </a:lnTo>
                  <a:lnTo>
                    <a:pt x="11" y="266"/>
                  </a:lnTo>
                  <a:lnTo>
                    <a:pt x="13" y="269"/>
                  </a:lnTo>
                  <a:lnTo>
                    <a:pt x="19" y="270"/>
                  </a:lnTo>
                  <a:lnTo>
                    <a:pt x="23" y="270"/>
                  </a:lnTo>
                  <a:lnTo>
                    <a:pt x="122" y="270"/>
                  </a:lnTo>
                  <a:lnTo>
                    <a:pt x="122" y="270"/>
                  </a:lnTo>
                  <a:lnTo>
                    <a:pt x="127" y="270"/>
                  </a:lnTo>
                  <a:lnTo>
                    <a:pt x="131" y="269"/>
                  </a:lnTo>
                  <a:lnTo>
                    <a:pt x="135" y="266"/>
                  </a:lnTo>
                  <a:lnTo>
                    <a:pt x="137" y="263"/>
                  </a:lnTo>
                  <a:lnTo>
                    <a:pt x="140" y="260"/>
                  </a:lnTo>
                  <a:lnTo>
                    <a:pt x="143" y="256"/>
                  </a:lnTo>
                  <a:lnTo>
                    <a:pt x="144" y="252"/>
                  </a:lnTo>
                  <a:lnTo>
                    <a:pt x="144" y="248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4" y="18"/>
                  </a:lnTo>
                  <a:lnTo>
                    <a:pt x="143" y="13"/>
                  </a:lnTo>
                  <a:lnTo>
                    <a:pt x="140" y="9"/>
                  </a:lnTo>
                  <a:lnTo>
                    <a:pt x="137" y="5"/>
                  </a:lnTo>
                  <a:lnTo>
                    <a:pt x="135" y="3"/>
                  </a:lnTo>
                  <a:lnTo>
                    <a:pt x="131" y="1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0"/>
                  </a:lnTo>
                  <a:close/>
                  <a:moveTo>
                    <a:pt x="58" y="18"/>
                  </a:moveTo>
                  <a:lnTo>
                    <a:pt x="86" y="18"/>
                  </a:lnTo>
                  <a:lnTo>
                    <a:pt x="86" y="18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86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6" y="19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72" y="262"/>
                  </a:moveTo>
                  <a:lnTo>
                    <a:pt x="72" y="262"/>
                  </a:lnTo>
                  <a:lnTo>
                    <a:pt x="66" y="260"/>
                  </a:lnTo>
                  <a:lnTo>
                    <a:pt x="62" y="258"/>
                  </a:lnTo>
                  <a:lnTo>
                    <a:pt x="60" y="252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60" y="243"/>
                  </a:lnTo>
                  <a:lnTo>
                    <a:pt x="62" y="239"/>
                  </a:lnTo>
                  <a:lnTo>
                    <a:pt x="66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7" y="234"/>
                  </a:lnTo>
                  <a:lnTo>
                    <a:pt x="81" y="239"/>
                  </a:lnTo>
                  <a:lnTo>
                    <a:pt x="84" y="243"/>
                  </a:lnTo>
                  <a:lnTo>
                    <a:pt x="86" y="248"/>
                  </a:lnTo>
                  <a:lnTo>
                    <a:pt x="86" y="248"/>
                  </a:lnTo>
                  <a:lnTo>
                    <a:pt x="84" y="252"/>
                  </a:lnTo>
                  <a:lnTo>
                    <a:pt x="81" y="258"/>
                  </a:lnTo>
                  <a:lnTo>
                    <a:pt x="77" y="260"/>
                  </a:lnTo>
                  <a:lnTo>
                    <a:pt x="72" y="262"/>
                  </a:lnTo>
                  <a:lnTo>
                    <a:pt x="72" y="262"/>
                  </a:lnTo>
                  <a:close/>
                  <a:moveTo>
                    <a:pt x="136" y="225"/>
                  </a:moveTo>
                  <a:lnTo>
                    <a:pt x="9" y="225"/>
                  </a:lnTo>
                  <a:lnTo>
                    <a:pt x="9" y="45"/>
                  </a:lnTo>
                  <a:lnTo>
                    <a:pt x="136" y="4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rgbClr val="080808"/>
                </a:solidFill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3823687" y="2922175"/>
            <a:ext cx="1020172" cy="2338051"/>
            <a:chOff x="3823687" y="2922175"/>
            <a:chExt cx="1020172" cy="2338051"/>
          </a:xfrm>
        </p:grpSpPr>
        <p:sp>
          <p:nvSpPr>
            <p:cNvPr id="120" name="Freeform 13"/>
            <p:cNvSpPr/>
            <p:nvPr/>
          </p:nvSpPr>
          <p:spPr bwMode="auto">
            <a:xfrm rot="14345172">
              <a:off x="3164747" y="3581115"/>
              <a:ext cx="2338051" cy="1020172"/>
            </a:xfrm>
            <a:custGeom>
              <a:avLst/>
              <a:gdLst>
                <a:gd name="T0" fmla="*/ 1855 w 1855"/>
                <a:gd name="T1" fmla="*/ 808 h 808"/>
                <a:gd name="T2" fmla="*/ 473 w 1855"/>
                <a:gd name="T3" fmla="*/ 0 h 808"/>
                <a:gd name="T4" fmla="*/ 0 w 1855"/>
                <a:gd name="T5" fmla="*/ 808 h 808"/>
                <a:gd name="T6" fmla="*/ 1855 w 1855"/>
                <a:gd name="T7" fmla="*/ 808 h 808"/>
                <a:gd name="connsiteX0" fmla="*/ 10085 w 10085"/>
                <a:gd name="connsiteY0" fmla="*/ 10000 h 10000"/>
                <a:gd name="connsiteX1" fmla="*/ 2635 w 10085"/>
                <a:gd name="connsiteY1" fmla="*/ 0 h 10000"/>
                <a:gd name="connsiteX2" fmla="*/ 0 w 10085"/>
                <a:gd name="connsiteY2" fmla="*/ 9940 h 10000"/>
                <a:gd name="connsiteX3" fmla="*/ 10085 w 10085"/>
                <a:gd name="connsiteY3" fmla="*/ 10000 h 10000"/>
                <a:gd name="connsiteX0-1" fmla="*/ 10074 w 10074"/>
                <a:gd name="connsiteY0-2" fmla="*/ 10043 h 10043"/>
                <a:gd name="connsiteX1-3" fmla="*/ 2635 w 10074"/>
                <a:gd name="connsiteY1-4" fmla="*/ 0 h 10043"/>
                <a:gd name="connsiteX2-5" fmla="*/ 0 w 10074"/>
                <a:gd name="connsiteY2-6" fmla="*/ 9940 h 10043"/>
                <a:gd name="connsiteX3-7" fmla="*/ 10074 w 10074"/>
                <a:gd name="connsiteY3-8" fmla="*/ 10043 h 10043"/>
                <a:gd name="connsiteX0-9" fmla="*/ 10052 w 10052"/>
                <a:gd name="connsiteY0-10" fmla="*/ 10043 h 10043"/>
                <a:gd name="connsiteX1-11" fmla="*/ 2613 w 10052"/>
                <a:gd name="connsiteY1-12" fmla="*/ 0 h 10043"/>
                <a:gd name="connsiteX2-13" fmla="*/ 0 w 10052"/>
                <a:gd name="connsiteY2-14" fmla="*/ 9855 h 10043"/>
                <a:gd name="connsiteX3-15" fmla="*/ 10052 w 10052"/>
                <a:gd name="connsiteY3-16" fmla="*/ 10043 h 10043"/>
                <a:gd name="connsiteX0-17" fmla="*/ 10022 w 10022"/>
                <a:gd name="connsiteY0-18" fmla="*/ 10043 h 10043"/>
                <a:gd name="connsiteX1-19" fmla="*/ 2583 w 10022"/>
                <a:gd name="connsiteY1-20" fmla="*/ 0 h 10043"/>
                <a:gd name="connsiteX2-21" fmla="*/ 0 w 10022"/>
                <a:gd name="connsiteY2-22" fmla="*/ 9838 h 10043"/>
                <a:gd name="connsiteX3-23" fmla="*/ 10022 w 10022"/>
                <a:gd name="connsiteY3-24" fmla="*/ 10043 h 10043"/>
                <a:gd name="connsiteX0-25" fmla="*/ 10003 w 10003"/>
                <a:gd name="connsiteY0-26" fmla="*/ 10043 h 10043"/>
                <a:gd name="connsiteX1-27" fmla="*/ 2564 w 10003"/>
                <a:gd name="connsiteY1-28" fmla="*/ 0 h 10043"/>
                <a:gd name="connsiteX2-29" fmla="*/ 0 w 10003"/>
                <a:gd name="connsiteY2-30" fmla="*/ 9864 h 10043"/>
                <a:gd name="connsiteX3-31" fmla="*/ 10003 w 10003"/>
                <a:gd name="connsiteY3-32" fmla="*/ 10043 h 10043"/>
                <a:gd name="connsiteX0-33" fmla="*/ 10003 w 10003"/>
                <a:gd name="connsiteY0-34" fmla="*/ 10043 h 10043"/>
                <a:gd name="connsiteX1-35" fmla="*/ 2564 w 10003"/>
                <a:gd name="connsiteY1-36" fmla="*/ 0 h 10043"/>
                <a:gd name="connsiteX2-37" fmla="*/ 0 w 10003"/>
                <a:gd name="connsiteY2-38" fmla="*/ 9864 h 10043"/>
                <a:gd name="connsiteX3-39" fmla="*/ 10003 w 10003"/>
                <a:gd name="connsiteY3-40" fmla="*/ 10043 h 10043"/>
                <a:gd name="connsiteX0-41" fmla="*/ 10022 w 10022"/>
                <a:gd name="connsiteY0-42" fmla="*/ 10043 h 10043"/>
                <a:gd name="connsiteX1-43" fmla="*/ 2583 w 10022"/>
                <a:gd name="connsiteY1-44" fmla="*/ 0 h 10043"/>
                <a:gd name="connsiteX2-45" fmla="*/ 0 w 10022"/>
                <a:gd name="connsiteY2-46" fmla="*/ 9838 h 10043"/>
                <a:gd name="connsiteX3-47" fmla="*/ 10022 w 10022"/>
                <a:gd name="connsiteY3-48" fmla="*/ 10043 h 100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022" h="10043">
                  <a:moveTo>
                    <a:pt x="10022" y="10043"/>
                  </a:moveTo>
                  <a:lnTo>
                    <a:pt x="2583" y="0"/>
                  </a:lnTo>
                  <a:lnTo>
                    <a:pt x="0" y="9838"/>
                  </a:lnTo>
                  <a:lnTo>
                    <a:pt x="10022" y="100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4403810" y="4216526"/>
              <a:ext cx="409431" cy="331161"/>
              <a:chOff x="5337176" y="1504950"/>
              <a:chExt cx="215900" cy="174626"/>
            </a:xfrm>
            <a:solidFill>
              <a:schemeClr val="bg1"/>
            </a:solidFill>
          </p:grpSpPr>
          <p:sp>
            <p:nvSpPr>
              <p:cNvPr id="122" name="Freeform 90"/>
              <p:cNvSpPr>
                <a:spLocks noEditPoints="1"/>
              </p:cNvSpPr>
              <p:nvPr/>
            </p:nvSpPr>
            <p:spPr bwMode="auto">
              <a:xfrm>
                <a:off x="5337176" y="1617663"/>
                <a:ext cx="215900" cy="61913"/>
              </a:xfrm>
              <a:custGeom>
                <a:avLst/>
                <a:gdLst>
                  <a:gd name="T0" fmla="*/ 272 w 273"/>
                  <a:gd name="T1" fmla="*/ 66 h 79"/>
                  <a:gd name="T2" fmla="*/ 272 w 273"/>
                  <a:gd name="T3" fmla="*/ 66 h 79"/>
                  <a:gd name="T4" fmla="*/ 266 w 273"/>
                  <a:gd name="T5" fmla="*/ 55 h 79"/>
                  <a:gd name="T6" fmla="*/ 255 w 273"/>
                  <a:gd name="T7" fmla="*/ 36 h 79"/>
                  <a:gd name="T8" fmla="*/ 233 w 273"/>
                  <a:gd name="T9" fmla="*/ 2 h 79"/>
                  <a:gd name="T10" fmla="*/ 233 w 273"/>
                  <a:gd name="T11" fmla="*/ 2 h 79"/>
                  <a:gd name="T12" fmla="*/ 232 w 273"/>
                  <a:gd name="T13" fmla="*/ 0 h 79"/>
                  <a:gd name="T14" fmla="*/ 231 w 273"/>
                  <a:gd name="T15" fmla="*/ 0 h 79"/>
                  <a:gd name="T16" fmla="*/ 44 w 273"/>
                  <a:gd name="T17" fmla="*/ 0 h 79"/>
                  <a:gd name="T18" fmla="*/ 44 w 273"/>
                  <a:gd name="T19" fmla="*/ 0 h 79"/>
                  <a:gd name="T20" fmla="*/ 41 w 273"/>
                  <a:gd name="T21" fmla="*/ 0 h 79"/>
                  <a:gd name="T22" fmla="*/ 39 w 273"/>
                  <a:gd name="T23" fmla="*/ 2 h 79"/>
                  <a:gd name="T24" fmla="*/ 39 w 273"/>
                  <a:gd name="T25" fmla="*/ 2 h 79"/>
                  <a:gd name="T26" fmla="*/ 18 w 273"/>
                  <a:gd name="T27" fmla="*/ 36 h 79"/>
                  <a:gd name="T28" fmla="*/ 7 w 273"/>
                  <a:gd name="T29" fmla="*/ 55 h 79"/>
                  <a:gd name="T30" fmla="*/ 1 w 273"/>
                  <a:gd name="T31" fmla="*/ 66 h 79"/>
                  <a:gd name="T32" fmla="*/ 1 w 273"/>
                  <a:gd name="T33" fmla="*/ 66 h 79"/>
                  <a:gd name="T34" fmla="*/ 0 w 273"/>
                  <a:gd name="T35" fmla="*/ 71 h 79"/>
                  <a:gd name="T36" fmla="*/ 1 w 273"/>
                  <a:gd name="T37" fmla="*/ 74 h 79"/>
                  <a:gd name="T38" fmla="*/ 1 w 273"/>
                  <a:gd name="T39" fmla="*/ 74 h 79"/>
                  <a:gd name="T40" fmla="*/ 4 w 273"/>
                  <a:gd name="T41" fmla="*/ 77 h 79"/>
                  <a:gd name="T42" fmla="*/ 8 w 273"/>
                  <a:gd name="T43" fmla="*/ 78 h 79"/>
                  <a:gd name="T44" fmla="*/ 19 w 273"/>
                  <a:gd name="T45" fmla="*/ 79 h 79"/>
                  <a:gd name="T46" fmla="*/ 255 w 273"/>
                  <a:gd name="T47" fmla="*/ 79 h 79"/>
                  <a:gd name="T48" fmla="*/ 255 w 273"/>
                  <a:gd name="T49" fmla="*/ 79 h 79"/>
                  <a:gd name="T50" fmla="*/ 266 w 273"/>
                  <a:gd name="T51" fmla="*/ 78 h 79"/>
                  <a:gd name="T52" fmla="*/ 269 w 273"/>
                  <a:gd name="T53" fmla="*/ 77 h 79"/>
                  <a:gd name="T54" fmla="*/ 272 w 273"/>
                  <a:gd name="T55" fmla="*/ 74 h 79"/>
                  <a:gd name="T56" fmla="*/ 272 w 273"/>
                  <a:gd name="T57" fmla="*/ 74 h 79"/>
                  <a:gd name="T58" fmla="*/ 273 w 273"/>
                  <a:gd name="T59" fmla="*/ 71 h 79"/>
                  <a:gd name="T60" fmla="*/ 272 w 273"/>
                  <a:gd name="T61" fmla="*/ 66 h 79"/>
                  <a:gd name="T62" fmla="*/ 272 w 273"/>
                  <a:gd name="T63" fmla="*/ 66 h 79"/>
                  <a:gd name="T64" fmla="*/ 266 w 273"/>
                  <a:gd name="T65" fmla="*/ 70 h 79"/>
                  <a:gd name="T66" fmla="*/ 266 w 273"/>
                  <a:gd name="T67" fmla="*/ 70 h 79"/>
                  <a:gd name="T68" fmla="*/ 263 w 273"/>
                  <a:gd name="T69" fmla="*/ 71 h 79"/>
                  <a:gd name="T70" fmla="*/ 255 w 273"/>
                  <a:gd name="T71" fmla="*/ 71 h 79"/>
                  <a:gd name="T72" fmla="*/ 19 w 273"/>
                  <a:gd name="T73" fmla="*/ 71 h 79"/>
                  <a:gd name="T74" fmla="*/ 19 w 273"/>
                  <a:gd name="T75" fmla="*/ 71 h 79"/>
                  <a:gd name="T76" fmla="*/ 9 w 273"/>
                  <a:gd name="T77" fmla="*/ 71 h 79"/>
                  <a:gd name="T78" fmla="*/ 8 w 273"/>
                  <a:gd name="T79" fmla="*/ 70 h 79"/>
                  <a:gd name="T80" fmla="*/ 8 w 273"/>
                  <a:gd name="T81" fmla="*/ 70 h 79"/>
                  <a:gd name="T82" fmla="*/ 8 w 273"/>
                  <a:gd name="T83" fmla="*/ 68 h 79"/>
                  <a:gd name="T84" fmla="*/ 8 w 273"/>
                  <a:gd name="T85" fmla="*/ 68 h 79"/>
                  <a:gd name="T86" fmla="*/ 8 w 273"/>
                  <a:gd name="T87" fmla="*/ 68 h 79"/>
                  <a:gd name="T88" fmla="*/ 8 w 273"/>
                  <a:gd name="T89" fmla="*/ 68 h 79"/>
                  <a:gd name="T90" fmla="*/ 15 w 273"/>
                  <a:gd name="T91" fmla="*/ 53 h 79"/>
                  <a:gd name="T92" fmla="*/ 31 w 273"/>
                  <a:gd name="T93" fmla="*/ 29 h 79"/>
                  <a:gd name="T94" fmla="*/ 241 w 273"/>
                  <a:gd name="T95" fmla="*/ 29 h 79"/>
                  <a:gd name="T96" fmla="*/ 241 w 273"/>
                  <a:gd name="T97" fmla="*/ 29 h 79"/>
                  <a:gd name="T98" fmla="*/ 258 w 273"/>
                  <a:gd name="T99" fmla="*/ 53 h 79"/>
                  <a:gd name="T100" fmla="*/ 265 w 273"/>
                  <a:gd name="T101" fmla="*/ 68 h 79"/>
                  <a:gd name="T102" fmla="*/ 265 w 273"/>
                  <a:gd name="T103" fmla="*/ 68 h 79"/>
                  <a:gd name="T104" fmla="*/ 265 w 273"/>
                  <a:gd name="T105" fmla="*/ 68 h 79"/>
                  <a:gd name="T106" fmla="*/ 265 w 273"/>
                  <a:gd name="T107" fmla="*/ 68 h 79"/>
                  <a:gd name="T108" fmla="*/ 266 w 273"/>
                  <a:gd name="T109" fmla="*/ 70 h 79"/>
                  <a:gd name="T110" fmla="*/ 266 w 273"/>
                  <a:gd name="T111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3" h="79">
                    <a:moveTo>
                      <a:pt x="272" y="66"/>
                    </a:moveTo>
                    <a:lnTo>
                      <a:pt x="272" y="66"/>
                    </a:lnTo>
                    <a:lnTo>
                      <a:pt x="266" y="55"/>
                    </a:lnTo>
                    <a:lnTo>
                      <a:pt x="255" y="36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32" y="0"/>
                    </a:lnTo>
                    <a:lnTo>
                      <a:pt x="231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18" y="36"/>
                    </a:lnTo>
                    <a:lnTo>
                      <a:pt x="7" y="55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4" y="77"/>
                    </a:lnTo>
                    <a:lnTo>
                      <a:pt x="8" y="78"/>
                    </a:lnTo>
                    <a:lnTo>
                      <a:pt x="19" y="79"/>
                    </a:lnTo>
                    <a:lnTo>
                      <a:pt x="255" y="79"/>
                    </a:lnTo>
                    <a:lnTo>
                      <a:pt x="255" y="79"/>
                    </a:lnTo>
                    <a:lnTo>
                      <a:pt x="266" y="78"/>
                    </a:lnTo>
                    <a:lnTo>
                      <a:pt x="269" y="77"/>
                    </a:lnTo>
                    <a:lnTo>
                      <a:pt x="272" y="74"/>
                    </a:lnTo>
                    <a:lnTo>
                      <a:pt x="272" y="74"/>
                    </a:lnTo>
                    <a:lnTo>
                      <a:pt x="273" y="71"/>
                    </a:lnTo>
                    <a:lnTo>
                      <a:pt x="272" y="66"/>
                    </a:lnTo>
                    <a:lnTo>
                      <a:pt x="272" y="66"/>
                    </a:lnTo>
                    <a:close/>
                    <a:moveTo>
                      <a:pt x="266" y="70"/>
                    </a:moveTo>
                    <a:lnTo>
                      <a:pt x="266" y="70"/>
                    </a:lnTo>
                    <a:lnTo>
                      <a:pt x="263" y="71"/>
                    </a:lnTo>
                    <a:lnTo>
                      <a:pt x="255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9" y="71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5" y="53"/>
                    </a:lnTo>
                    <a:lnTo>
                      <a:pt x="31" y="29"/>
                    </a:lnTo>
                    <a:lnTo>
                      <a:pt x="241" y="29"/>
                    </a:lnTo>
                    <a:lnTo>
                      <a:pt x="241" y="29"/>
                    </a:lnTo>
                    <a:lnTo>
                      <a:pt x="258" y="53"/>
                    </a:lnTo>
                    <a:lnTo>
                      <a:pt x="265" y="68"/>
                    </a:lnTo>
                    <a:lnTo>
                      <a:pt x="265" y="68"/>
                    </a:lnTo>
                    <a:lnTo>
                      <a:pt x="265" y="68"/>
                    </a:lnTo>
                    <a:lnTo>
                      <a:pt x="265" y="68"/>
                    </a:lnTo>
                    <a:lnTo>
                      <a:pt x="266" y="70"/>
                    </a:lnTo>
                    <a:lnTo>
                      <a:pt x="266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23" name="Freeform 91"/>
              <p:cNvSpPr/>
              <p:nvPr/>
            </p:nvSpPr>
            <p:spPr bwMode="auto">
              <a:xfrm>
                <a:off x="5434013" y="1646238"/>
                <a:ext cx="23813" cy="15875"/>
              </a:xfrm>
              <a:custGeom>
                <a:avLst/>
                <a:gdLst>
                  <a:gd name="T0" fmla="*/ 29 w 32"/>
                  <a:gd name="T1" fmla="*/ 0 h 21"/>
                  <a:gd name="T2" fmla="*/ 3 w 32"/>
                  <a:gd name="T3" fmla="*/ 0 h 21"/>
                  <a:gd name="T4" fmla="*/ 3 w 32"/>
                  <a:gd name="T5" fmla="*/ 0 h 21"/>
                  <a:gd name="T6" fmla="*/ 0 w 32"/>
                  <a:gd name="T7" fmla="*/ 1 h 21"/>
                  <a:gd name="T8" fmla="*/ 0 w 32"/>
                  <a:gd name="T9" fmla="*/ 3 h 21"/>
                  <a:gd name="T10" fmla="*/ 0 w 32"/>
                  <a:gd name="T11" fmla="*/ 19 h 21"/>
                  <a:gd name="T12" fmla="*/ 0 w 32"/>
                  <a:gd name="T13" fmla="*/ 19 h 21"/>
                  <a:gd name="T14" fmla="*/ 0 w 32"/>
                  <a:gd name="T15" fmla="*/ 21 h 21"/>
                  <a:gd name="T16" fmla="*/ 3 w 32"/>
                  <a:gd name="T17" fmla="*/ 21 h 21"/>
                  <a:gd name="T18" fmla="*/ 29 w 32"/>
                  <a:gd name="T19" fmla="*/ 21 h 21"/>
                  <a:gd name="T20" fmla="*/ 29 w 32"/>
                  <a:gd name="T21" fmla="*/ 21 h 21"/>
                  <a:gd name="T22" fmla="*/ 32 w 32"/>
                  <a:gd name="T23" fmla="*/ 21 h 21"/>
                  <a:gd name="T24" fmla="*/ 32 w 32"/>
                  <a:gd name="T25" fmla="*/ 19 h 21"/>
                  <a:gd name="T26" fmla="*/ 32 w 32"/>
                  <a:gd name="T27" fmla="*/ 3 h 21"/>
                  <a:gd name="T28" fmla="*/ 32 w 32"/>
                  <a:gd name="T29" fmla="*/ 3 h 21"/>
                  <a:gd name="T30" fmla="*/ 32 w 32"/>
                  <a:gd name="T31" fmla="*/ 1 h 21"/>
                  <a:gd name="T32" fmla="*/ 29 w 32"/>
                  <a:gd name="T33" fmla="*/ 0 h 21"/>
                  <a:gd name="T34" fmla="*/ 29 w 32"/>
                  <a:gd name="T3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21">
                    <a:moveTo>
                      <a:pt x="29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24" name="Freeform 92"/>
              <p:cNvSpPr>
                <a:spLocks noEditPoints="1"/>
              </p:cNvSpPr>
              <p:nvPr/>
            </p:nvSpPr>
            <p:spPr bwMode="auto">
              <a:xfrm>
                <a:off x="5370513" y="1504950"/>
                <a:ext cx="149225" cy="106363"/>
              </a:xfrm>
              <a:custGeom>
                <a:avLst/>
                <a:gdLst>
                  <a:gd name="T0" fmla="*/ 176 w 189"/>
                  <a:gd name="T1" fmla="*/ 132 h 132"/>
                  <a:gd name="T2" fmla="*/ 189 w 189"/>
                  <a:gd name="T3" fmla="*/ 132 h 132"/>
                  <a:gd name="T4" fmla="*/ 189 w 189"/>
                  <a:gd name="T5" fmla="*/ 118 h 132"/>
                  <a:gd name="T6" fmla="*/ 189 w 189"/>
                  <a:gd name="T7" fmla="*/ 118 h 132"/>
                  <a:gd name="T8" fmla="*/ 189 w 189"/>
                  <a:gd name="T9" fmla="*/ 12 h 132"/>
                  <a:gd name="T10" fmla="*/ 189 w 189"/>
                  <a:gd name="T11" fmla="*/ 12 h 132"/>
                  <a:gd name="T12" fmla="*/ 189 w 189"/>
                  <a:gd name="T13" fmla="*/ 8 h 132"/>
                  <a:gd name="T14" fmla="*/ 186 w 189"/>
                  <a:gd name="T15" fmla="*/ 2 h 132"/>
                  <a:gd name="T16" fmla="*/ 180 w 189"/>
                  <a:gd name="T17" fmla="*/ 0 h 132"/>
                  <a:gd name="T18" fmla="*/ 176 w 189"/>
                  <a:gd name="T19" fmla="*/ 0 h 132"/>
                  <a:gd name="T20" fmla="*/ 12 w 189"/>
                  <a:gd name="T21" fmla="*/ 0 h 132"/>
                  <a:gd name="T22" fmla="*/ 12 w 189"/>
                  <a:gd name="T23" fmla="*/ 0 h 132"/>
                  <a:gd name="T24" fmla="*/ 8 w 189"/>
                  <a:gd name="T25" fmla="*/ 0 h 132"/>
                  <a:gd name="T26" fmla="*/ 3 w 189"/>
                  <a:gd name="T27" fmla="*/ 2 h 132"/>
                  <a:gd name="T28" fmla="*/ 0 w 189"/>
                  <a:gd name="T29" fmla="*/ 8 h 132"/>
                  <a:gd name="T30" fmla="*/ 0 w 189"/>
                  <a:gd name="T31" fmla="*/ 12 h 132"/>
                  <a:gd name="T32" fmla="*/ 0 w 189"/>
                  <a:gd name="T33" fmla="*/ 118 h 132"/>
                  <a:gd name="T34" fmla="*/ 0 w 189"/>
                  <a:gd name="T35" fmla="*/ 118 h 132"/>
                  <a:gd name="T36" fmla="*/ 0 w 189"/>
                  <a:gd name="T37" fmla="*/ 118 h 132"/>
                  <a:gd name="T38" fmla="*/ 0 w 189"/>
                  <a:gd name="T39" fmla="*/ 132 h 132"/>
                  <a:gd name="T40" fmla="*/ 12 w 189"/>
                  <a:gd name="T41" fmla="*/ 132 h 132"/>
                  <a:gd name="T42" fmla="*/ 176 w 189"/>
                  <a:gd name="T43" fmla="*/ 132 h 132"/>
                  <a:gd name="T44" fmla="*/ 10 w 189"/>
                  <a:gd name="T45" fmla="*/ 8 h 132"/>
                  <a:gd name="T46" fmla="*/ 179 w 189"/>
                  <a:gd name="T47" fmla="*/ 8 h 132"/>
                  <a:gd name="T48" fmla="*/ 179 w 189"/>
                  <a:gd name="T49" fmla="*/ 118 h 132"/>
                  <a:gd name="T50" fmla="*/ 10 w 189"/>
                  <a:gd name="T51" fmla="*/ 118 h 132"/>
                  <a:gd name="T52" fmla="*/ 10 w 189"/>
                  <a:gd name="T53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9" h="132">
                    <a:moveTo>
                      <a:pt x="176" y="132"/>
                    </a:moveTo>
                    <a:lnTo>
                      <a:pt x="189" y="132"/>
                    </a:lnTo>
                    <a:lnTo>
                      <a:pt x="189" y="118"/>
                    </a:lnTo>
                    <a:lnTo>
                      <a:pt x="189" y="118"/>
                    </a:lnTo>
                    <a:lnTo>
                      <a:pt x="189" y="12"/>
                    </a:lnTo>
                    <a:lnTo>
                      <a:pt x="189" y="12"/>
                    </a:lnTo>
                    <a:lnTo>
                      <a:pt x="189" y="8"/>
                    </a:lnTo>
                    <a:lnTo>
                      <a:pt x="186" y="2"/>
                    </a:lnTo>
                    <a:lnTo>
                      <a:pt x="180" y="0"/>
                    </a:lnTo>
                    <a:lnTo>
                      <a:pt x="17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12" y="132"/>
                    </a:lnTo>
                    <a:lnTo>
                      <a:pt x="176" y="132"/>
                    </a:lnTo>
                    <a:close/>
                    <a:moveTo>
                      <a:pt x="10" y="8"/>
                    </a:moveTo>
                    <a:lnTo>
                      <a:pt x="179" y="8"/>
                    </a:lnTo>
                    <a:lnTo>
                      <a:pt x="179" y="118"/>
                    </a:lnTo>
                    <a:lnTo>
                      <a:pt x="10" y="118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5310330" y="1810985"/>
            <a:ext cx="2338050" cy="1020172"/>
            <a:chOff x="5310330" y="1810985"/>
            <a:chExt cx="2338050" cy="1020172"/>
          </a:xfrm>
        </p:grpSpPr>
        <p:sp>
          <p:nvSpPr>
            <p:cNvPr id="126" name="Freeform 13"/>
            <p:cNvSpPr/>
            <p:nvPr/>
          </p:nvSpPr>
          <p:spPr bwMode="auto">
            <a:xfrm>
              <a:off x="5310330" y="1810985"/>
              <a:ext cx="2338050" cy="1020172"/>
            </a:xfrm>
            <a:custGeom>
              <a:avLst/>
              <a:gdLst>
                <a:gd name="T0" fmla="*/ 1855 w 1855"/>
                <a:gd name="T1" fmla="*/ 808 h 808"/>
                <a:gd name="T2" fmla="*/ 473 w 1855"/>
                <a:gd name="T3" fmla="*/ 0 h 808"/>
                <a:gd name="T4" fmla="*/ 0 w 1855"/>
                <a:gd name="T5" fmla="*/ 808 h 808"/>
                <a:gd name="T6" fmla="*/ 1855 w 1855"/>
                <a:gd name="T7" fmla="*/ 808 h 808"/>
                <a:gd name="connsiteX0" fmla="*/ 10022 w 10022"/>
                <a:gd name="connsiteY0" fmla="*/ 10050 h 10050"/>
                <a:gd name="connsiteX1" fmla="*/ 2550 w 10022"/>
                <a:gd name="connsiteY1" fmla="*/ 0 h 10050"/>
                <a:gd name="connsiteX2" fmla="*/ 0 w 10022"/>
                <a:gd name="connsiteY2" fmla="*/ 10000 h 10050"/>
                <a:gd name="connsiteX3" fmla="*/ 10022 w 10022"/>
                <a:gd name="connsiteY3" fmla="*/ 10050 h 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2" h="10050">
                  <a:moveTo>
                    <a:pt x="10022" y="10050"/>
                  </a:moveTo>
                  <a:lnTo>
                    <a:pt x="2550" y="0"/>
                  </a:lnTo>
                  <a:lnTo>
                    <a:pt x="0" y="10000"/>
                  </a:lnTo>
                  <a:lnTo>
                    <a:pt x="10022" y="1005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5862882" y="2229872"/>
              <a:ext cx="409431" cy="394375"/>
              <a:chOff x="4903788" y="1471613"/>
              <a:chExt cx="215900" cy="207963"/>
            </a:xfrm>
            <a:solidFill>
              <a:schemeClr val="bg1"/>
            </a:solidFill>
          </p:grpSpPr>
          <p:sp>
            <p:nvSpPr>
              <p:cNvPr id="128" name="Freeform 226"/>
              <p:cNvSpPr>
                <a:spLocks noEditPoints="1"/>
              </p:cNvSpPr>
              <p:nvPr/>
            </p:nvSpPr>
            <p:spPr bwMode="auto">
              <a:xfrm>
                <a:off x="4926013" y="1471613"/>
                <a:ext cx="171450" cy="146050"/>
              </a:xfrm>
              <a:custGeom>
                <a:avLst/>
                <a:gdLst>
                  <a:gd name="T0" fmla="*/ 15 w 215"/>
                  <a:gd name="T1" fmla="*/ 164 h 183"/>
                  <a:gd name="T2" fmla="*/ 83 w 215"/>
                  <a:gd name="T3" fmla="*/ 164 h 183"/>
                  <a:gd name="T4" fmla="*/ 80 w 215"/>
                  <a:gd name="T5" fmla="*/ 183 h 183"/>
                  <a:gd name="T6" fmla="*/ 135 w 215"/>
                  <a:gd name="T7" fmla="*/ 183 h 183"/>
                  <a:gd name="T8" fmla="*/ 132 w 215"/>
                  <a:gd name="T9" fmla="*/ 164 h 183"/>
                  <a:gd name="T10" fmla="*/ 200 w 215"/>
                  <a:gd name="T11" fmla="*/ 164 h 183"/>
                  <a:gd name="T12" fmla="*/ 200 w 215"/>
                  <a:gd name="T13" fmla="*/ 164 h 183"/>
                  <a:gd name="T14" fmla="*/ 206 w 215"/>
                  <a:gd name="T15" fmla="*/ 163 h 183"/>
                  <a:gd name="T16" fmla="*/ 211 w 215"/>
                  <a:gd name="T17" fmla="*/ 160 h 183"/>
                  <a:gd name="T18" fmla="*/ 214 w 215"/>
                  <a:gd name="T19" fmla="*/ 155 h 183"/>
                  <a:gd name="T20" fmla="*/ 215 w 215"/>
                  <a:gd name="T21" fmla="*/ 149 h 183"/>
                  <a:gd name="T22" fmla="*/ 215 w 215"/>
                  <a:gd name="T23" fmla="*/ 15 h 183"/>
                  <a:gd name="T24" fmla="*/ 215 w 215"/>
                  <a:gd name="T25" fmla="*/ 15 h 183"/>
                  <a:gd name="T26" fmla="*/ 214 w 215"/>
                  <a:gd name="T27" fmla="*/ 10 h 183"/>
                  <a:gd name="T28" fmla="*/ 211 w 215"/>
                  <a:gd name="T29" fmla="*/ 4 h 183"/>
                  <a:gd name="T30" fmla="*/ 206 w 215"/>
                  <a:gd name="T31" fmla="*/ 2 h 183"/>
                  <a:gd name="T32" fmla="*/ 200 w 215"/>
                  <a:gd name="T33" fmla="*/ 0 h 183"/>
                  <a:gd name="T34" fmla="*/ 15 w 215"/>
                  <a:gd name="T35" fmla="*/ 0 h 183"/>
                  <a:gd name="T36" fmla="*/ 15 w 215"/>
                  <a:gd name="T37" fmla="*/ 0 h 183"/>
                  <a:gd name="T38" fmla="*/ 9 w 215"/>
                  <a:gd name="T39" fmla="*/ 2 h 183"/>
                  <a:gd name="T40" fmla="*/ 4 w 215"/>
                  <a:gd name="T41" fmla="*/ 4 h 183"/>
                  <a:gd name="T42" fmla="*/ 1 w 215"/>
                  <a:gd name="T43" fmla="*/ 10 h 183"/>
                  <a:gd name="T44" fmla="*/ 0 w 215"/>
                  <a:gd name="T45" fmla="*/ 15 h 183"/>
                  <a:gd name="T46" fmla="*/ 0 w 215"/>
                  <a:gd name="T47" fmla="*/ 149 h 183"/>
                  <a:gd name="T48" fmla="*/ 0 w 215"/>
                  <a:gd name="T49" fmla="*/ 149 h 183"/>
                  <a:gd name="T50" fmla="*/ 1 w 215"/>
                  <a:gd name="T51" fmla="*/ 155 h 183"/>
                  <a:gd name="T52" fmla="*/ 4 w 215"/>
                  <a:gd name="T53" fmla="*/ 160 h 183"/>
                  <a:gd name="T54" fmla="*/ 9 w 215"/>
                  <a:gd name="T55" fmla="*/ 163 h 183"/>
                  <a:gd name="T56" fmla="*/ 15 w 215"/>
                  <a:gd name="T57" fmla="*/ 164 h 183"/>
                  <a:gd name="T58" fmla="*/ 15 w 215"/>
                  <a:gd name="T59" fmla="*/ 164 h 183"/>
                  <a:gd name="T60" fmla="*/ 11 w 215"/>
                  <a:gd name="T61" fmla="*/ 10 h 183"/>
                  <a:gd name="T62" fmla="*/ 203 w 215"/>
                  <a:gd name="T63" fmla="*/ 10 h 183"/>
                  <a:gd name="T64" fmla="*/ 203 w 215"/>
                  <a:gd name="T65" fmla="*/ 149 h 183"/>
                  <a:gd name="T66" fmla="*/ 11 w 215"/>
                  <a:gd name="T67" fmla="*/ 149 h 183"/>
                  <a:gd name="T68" fmla="*/ 11 w 215"/>
                  <a:gd name="T69" fmla="*/ 1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5" h="183">
                    <a:moveTo>
                      <a:pt x="15" y="164"/>
                    </a:moveTo>
                    <a:lnTo>
                      <a:pt x="83" y="164"/>
                    </a:lnTo>
                    <a:lnTo>
                      <a:pt x="80" y="183"/>
                    </a:lnTo>
                    <a:lnTo>
                      <a:pt x="135" y="183"/>
                    </a:lnTo>
                    <a:lnTo>
                      <a:pt x="132" y="164"/>
                    </a:lnTo>
                    <a:lnTo>
                      <a:pt x="200" y="164"/>
                    </a:lnTo>
                    <a:lnTo>
                      <a:pt x="200" y="164"/>
                    </a:lnTo>
                    <a:lnTo>
                      <a:pt x="206" y="163"/>
                    </a:lnTo>
                    <a:lnTo>
                      <a:pt x="211" y="160"/>
                    </a:lnTo>
                    <a:lnTo>
                      <a:pt x="214" y="155"/>
                    </a:lnTo>
                    <a:lnTo>
                      <a:pt x="215" y="149"/>
                    </a:lnTo>
                    <a:lnTo>
                      <a:pt x="215" y="15"/>
                    </a:lnTo>
                    <a:lnTo>
                      <a:pt x="215" y="15"/>
                    </a:lnTo>
                    <a:lnTo>
                      <a:pt x="214" y="10"/>
                    </a:lnTo>
                    <a:lnTo>
                      <a:pt x="211" y="4"/>
                    </a:lnTo>
                    <a:lnTo>
                      <a:pt x="206" y="2"/>
                    </a:lnTo>
                    <a:lnTo>
                      <a:pt x="20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4" y="160"/>
                    </a:lnTo>
                    <a:lnTo>
                      <a:pt x="9" y="163"/>
                    </a:lnTo>
                    <a:lnTo>
                      <a:pt x="15" y="164"/>
                    </a:lnTo>
                    <a:lnTo>
                      <a:pt x="15" y="164"/>
                    </a:lnTo>
                    <a:close/>
                    <a:moveTo>
                      <a:pt x="11" y="10"/>
                    </a:moveTo>
                    <a:lnTo>
                      <a:pt x="203" y="10"/>
                    </a:lnTo>
                    <a:lnTo>
                      <a:pt x="203" y="149"/>
                    </a:lnTo>
                    <a:lnTo>
                      <a:pt x="11" y="149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29" name="Freeform 227"/>
              <p:cNvSpPr>
                <a:spLocks noEditPoints="1"/>
              </p:cNvSpPr>
              <p:nvPr/>
            </p:nvSpPr>
            <p:spPr bwMode="auto">
              <a:xfrm>
                <a:off x="4903788" y="1625601"/>
                <a:ext cx="215900" cy="53975"/>
              </a:xfrm>
              <a:custGeom>
                <a:avLst/>
                <a:gdLst>
                  <a:gd name="T0" fmla="*/ 272 w 273"/>
                  <a:gd name="T1" fmla="*/ 56 h 68"/>
                  <a:gd name="T2" fmla="*/ 272 w 273"/>
                  <a:gd name="T3" fmla="*/ 56 h 68"/>
                  <a:gd name="T4" fmla="*/ 270 w 273"/>
                  <a:gd name="T5" fmla="*/ 51 h 68"/>
                  <a:gd name="T6" fmla="*/ 266 w 273"/>
                  <a:gd name="T7" fmla="*/ 45 h 68"/>
                  <a:gd name="T8" fmla="*/ 255 w 273"/>
                  <a:gd name="T9" fmla="*/ 30 h 68"/>
                  <a:gd name="T10" fmla="*/ 233 w 273"/>
                  <a:gd name="T11" fmla="*/ 1 h 68"/>
                  <a:gd name="T12" fmla="*/ 233 w 273"/>
                  <a:gd name="T13" fmla="*/ 1 h 68"/>
                  <a:gd name="T14" fmla="*/ 232 w 273"/>
                  <a:gd name="T15" fmla="*/ 1 h 68"/>
                  <a:gd name="T16" fmla="*/ 229 w 273"/>
                  <a:gd name="T17" fmla="*/ 0 h 68"/>
                  <a:gd name="T18" fmla="*/ 44 w 273"/>
                  <a:gd name="T19" fmla="*/ 0 h 68"/>
                  <a:gd name="T20" fmla="*/ 44 w 273"/>
                  <a:gd name="T21" fmla="*/ 0 h 68"/>
                  <a:gd name="T22" fmla="*/ 41 w 273"/>
                  <a:gd name="T23" fmla="*/ 1 h 68"/>
                  <a:gd name="T24" fmla="*/ 40 w 273"/>
                  <a:gd name="T25" fmla="*/ 1 h 68"/>
                  <a:gd name="T26" fmla="*/ 40 w 273"/>
                  <a:gd name="T27" fmla="*/ 1 h 68"/>
                  <a:gd name="T28" fmla="*/ 30 w 273"/>
                  <a:gd name="T29" fmla="*/ 15 h 68"/>
                  <a:gd name="T30" fmla="*/ 18 w 273"/>
                  <a:gd name="T31" fmla="*/ 30 h 68"/>
                  <a:gd name="T32" fmla="*/ 7 w 273"/>
                  <a:gd name="T33" fmla="*/ 45 h 68"/>
                  <a:gd name="T34" fmla="*/ 3 w 273"/>
                  <a:gd name="T35" fmla="*/ 51 h 68"/>
                  <a:gd name="T36" fmla="*/ 1 w 273"/>
                  <a:gd name="T37" fmla="*/ 56 h 68"/>
                  <a:gd name="T38" fmla="*/ 1 w 273"/>
                  <a:gd name="T39" fmla="*/ 56 h 68"/>
                  <a:gd name="T40" fmla="*/ 0 w 273"/>
                  <a:gd name="T41" fmla="*/ 60 h 68"/>
                  <a:gd name="T42" fmla="*/ 1 w 273"/>
                  <a:gd name="T43" fmla="*/ 63 h 68"/>
                  <a:gd name="T44" fmla="*/ 1 w 273"/>
                  <a:gd name="T45" fmla="*/ 63 h 68"/>
                  <a:gd name="T46" fmla="*/ 4 w 273"/>
                  <a:gd name="T47" fmla="*/ 66 h 68"/>
                  <a:gd name="T48" fmla="*/ 8 w 273"/>
                  <a:gd name="T49" fmla="*/ 67 h 68"/>
                  <a:gd name="T50" fmla="*/ 19 w 273"/>
                  <a:gd name="T51" fmla="*/ 68 h 68"/>
                  <a:gd name="T52" fmla="*/ 255 w 273"/>
                  <a:gd name="T53" fmla="*/ 68 h 68"/>
                  <a:gd name="T54" fmla="*/ 255 w 273"/>
                  <a:gd name="T55" fmla="*/ 68 h 68"/>
                  <a:gd name="T56" fmla="*/ 265 w 273"/>
                  <a:gd name="T57" fmla="*/ 67 h 68"/>
                  <a:gd name="T58" fmla="*/ 269 w 273"/>
                  <a:gd name="T59" fmla="*/ 66 h 68"/>
                  <a:gd name="T60" fmla="*/ 272 w 273"/>
                  <a:gd name="T61" fmla="*/ 63 h 68"/>
                  <a:gd name="T62" fmla="*/ 272 w 273"/>
                  <a:gd name="T63" fmla="*/ 63 h 68"/>
                  <a:gd name="T64" fmla="*/ 273 w 273"/>
                  <a:gd name="T65" fmla="*/ 60 h 68"/>
                  <a:gd name="T66" fmla="*/ 272 w 273"/>
                  <a:gd name="T67" fmla="*/ 56 h 68"/>
                  <a:gd name="T68" fmla="*/ 272 w 273"/>
                  <a:gd name="T69" fmla="*/ 56 h 68"/>
                  <a:gd name="T70" fmla="*/ 265 w 273"/>
                  <a:gd name="T71" fmla="*/ 59 h 68"/>
                  <a:gd name="T72" fmla="*/ 265 w 273"/>
                  <a:gd name="T73" fmla="*/ 59 h 68"/>
                  <a:gd name="T74" fmla="*/ 263 w 273"/>
                  <a:gd name="T75" fmla="*/ 60 h 68"/>
                  <a:gd name="T76" fmla="*/ 255 w 273"/>
                  <a:gd name="T77" fmla="*/ 60 h 68"/>
                  <a:gd name="T78" fmla="*/ 19 w 273"/>
                  <a:gd name="T79" fmla="*/ 60 h 68"/>
                  <a:gd name="T80" fmla="*/ 19 w 273"/>
                  <a:gd name="T81" fmla="*/ 60 h 68"/>
                  <a:gd name="T82" fmla="*/ 11 w 273"/>
                  <a:gd name="T83" fmla="*/ 60 h 68"/>
                  <a:gd name="T84" fmla="*/ 8 w 273"/>
                  <a:gd name="T85" fmla="*/ 60 h 68"/>
                  <a:gd name="T86" fmla="*/ 8 w 273"/>
                  <a:gd name="T87" fmla="*/ 60 h 68"/>
                  <a:gd name="T88" fmla="*/ 8 w 273"/>
                  <a:gd name="T89" fmla="*/ 57 h 68"/>
                  <a:gd name="T90" fmla="*/ 8 w 273"/>
                  <a:gd name="T91" fmla="*/ 57 h 68"/>
                  <a:gd name="T92" fmla="*/ 8 w 273"/>
                  <a:gd name="T93" fmla="*/ 57 h 68"/>
                  <a:gd name="T94" fmla="*/ 8 w 273"/>
                  <a:gd name="T95" fmla="*/ 57 h 68"/>
                  <a:gd name="T96" fmla="*/ 12 w 273"/>
                  <a:gd name="T97" fmla="*/ 49 h 68"/>
                  <a:gd name="T98" fmla="*/ 22 w 273"/>
                  <a:gd name="T99" fmla="*/ 36 h 68"/>
                  <a:gd name="T100" fmla="*/ 251 w 273"/>
                  <a:gd name="T101" fmla="*/ 36 h 68"/>
                  <a:gd name="T102" fmla="*/ 251 w 273"/>
                  <a:gd name="T103" fmla="*/ 36 h 68"/>
                  <a:gd name="T104" fmla="*/ 261 w 273"/>
                  <a:gd name="T105" fmla="*/ 49 h 68"/>
                  <a:gd name="T106" fmla="*/ 265 w 273"/>
                  <a:gd name="T107" fmla="*/ 57 h 68"/>
                  <a:gd name="T108" fmla="*/ 265 w 273"/>
                  <a:gd name="T109" fmla="*/ 57 h 68"/>
                  <a:gd name="T110" fmla="*/ 265 w 273"/>
                  <a:gd name="T111" fmla="*/ 57 h 68"/>
                  <a:gd name="T112" fmla="*/ 265 w 273"/>
                  <a:gd name="T113" fmla="*/ 57 h 68"/>
                  <a:gd name="T114" fmla="*/ 265 w 273"/>
                  <a:gd name="T115" fmla="*/ 59 h 68"/>
                  <a:gd name="T116" fmla="*/ 265 w 273"/>
                  <a:gd name="T117" fmla="*/ 5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3" h="68">
                    <a:moveTo>
                      <a:pt x="272" y="56"/>
                    </a:moveTo>
                    <a:lnTo>
                      <a:pt x="272" y="56"/>
                    </a:lnTo>
                    <a:lnTo>
                      <a:pt x="270" y="51"/>
                    </a:lnTo>
                    <a:lnTo>
                      <a:pt x="266" y="45"/>
                    </a:lnTo>
                    <a:lnTo>
                      <a:pt x="255" y="30"/>
                    </a:lnTo>
                    <a:lnTo>
                      <a:pt x="233" y="1"/>
                    </a:lnTo>
                    <a:lnTo>
                      <a:pt x="233" y="1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30" y="15"/>
                    </a:lnTo>
                    <a:lnTo>
                      <a:pt x="18" y="30"/>
                    </a:lnTo>
                    <a:lnTo>
                      <a:pt x="7" y="45"/>
                    </a:lnTo>
                    <a:lnTo>
                      <a:pt x="3" y="51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4" y="66"/>
                    </a:lnTo>
                    <a:lnTo>
                      <a:pt x="8" y="67"/>
                    </a:lnTo>
                    <a:lnTo>
                      <a:pt x="19" y="68"/>
                    </a:lnTo>
                    <a:lnTo>
                      <a:pt x="255" y="68"/>
                    </a:lnTo>
                    <a:lnTo>
                      <a:pt x="255" y="68"/>
                    </a:lnTo>
                    <a:lnTo>
                      <a:pt x="265" y="67"/>
                    </a:lnTo>
                    <a:lnTo>
                      <a:pt x="269" y="66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3" y="60"/>
                    </a:lnTo>
                    <a:lnTo>
                      <a:pt x="272" y="56"/>
                    </a:lnTo>
                    <a:lnTo>
                      <a:pt x="272" y="56"/>
                    </a:lnTo>
                    <a:close/>
                    <a:moveTo>
                      <a:pt x="265" y="59"/>
                    </a:moveTo>
                    <a:lnTo>
                      <a:pt x="265" y="59"/>
                    </a:lnTo>
                    <a:lnTo>
                      <a:pt x="263" y="60"/>
                    </a:lnTo>
                    <a:lnTo>
                      <a:pt x="255" y="60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11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12" y="49"/>
                    </a:lnTo>
                    <a:lnTo>
                      <a:pt x="22" y="36"/>
                    </a:lnTo>
                    <a:lnTo>
                      <a:pt x="251" y="36"/>
                    </a:lnTo>
                    <a:lnTo>
                      <a:pt x="251" y="36"/>
                    </a:lnTo>
                    <a:lnTo>
                      <a:pt x="261" y="49"/>
                    </a:lnTo>
                    <a:lnTo>
                      <a:pt x="265" y="57"/>
                    </a:lnTo>
                    <a:lnTo>
                      <a:pt x="265" y="57"/>
                    </a:lnTo>
                    <a:lnTo>
                      <a:pt x="265" y="57"/>
                    </a:lnTo>
                    <a:lnTo>
                      <a:pt x="265" y="57"/>
                    </a:lnTo>
                    <a:lnTo>
                      <a:pt x="265" y="59"/>
                    </a:lnTo>
                    <a:lnTo>
                      <a:pt x="265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130" name="组合 129"/>
          <p:cNvGrpSpPr/>
          <p:nvPr/>
        </p:nvGrpSpPr>
        <p:grpSpPr>
          <a:xfrm>
            <a:off x="4381176" y="1412776"/>
            <a:ext cx="1018275" cy="2328571"/>
            <a:chOff x="4381176" y="1412776"/>
            <a:chExt cx="1018275" cy="2328571"/>
          </a:xfrm>
        </p:grpSpPr>
        <p:sp>
          <p:nvSpPr>
            <p:cNvPr id="131" name="Freeform 13"/>
            <p:cNvSpPr/>
            <p:nvPr/>
          </p:nvSpPr>
          <p:spPr bwMode="auto">
            <a:xfrm rot="17971099">
              <a:off x="3726028" y="2067924"/>
              <a:ext cx="2328571" cy="1018275"/>
            </a:xfrm>
            <a:custGeom>
              <a:avLst/>
              <a:gdLst>
                <a:gd name="T0" fmla="*/ 1855 w 1855"/>
                <a:gd name="T1" fmla="*/ 808 h 808"/>
                <a:gd name="T2" fmla="*/ 473 w 1855"/>
                <a:gd name="T3" fmla="*/ 0 h 808"/>
                <a:gd name="T4" fmla="*/ 0 w 1855"/>
                <a:gd name="T5" fmla="*/ 808 h 808"/>
                <a:gd name="T6" fmla="*/ 1855 w 1855"/>
                <a:gd name="T7" fmla="*/ 808 h 808"/>
                <a:gd name="connsiteX0" fmla="*/ 9981 w 9981"/>
                <a:gd name="connsiteY0" fmla="*/ 10024 h 10024"/>
                <a:gd name="connsiteX1" fmla="*/ 2550 w 9981"/>
                <a:gd name="connsiteY1" fmla="*/ 0 h 10024"/>
                <a:gd name="connsiteX2" fmla="*/ 0 w 9981"/>
                <a:gd name="connsiteY2" fmla="*/ 10000 h 10024"/>
                <a:gd name="connsiteX3" fmla="*/ 9981 w 9981"/>
                <a:gd name="connsiteY3" fmla="*/ 10024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" h="10024">
                  <a:moveTo>
                    <a:pt x="9981" y="10024"/>
                  </a:moveTo>
                  <a:lnTo>
                    <a:pt x="2550" y="0"/>
                  </a:lnTo>
                  <a:lnTo>
                    <a:pt x="0" y="10000"/>
                  </a:lnTo>
                  <a:lnTo>
                    <a:pt x="9981" y="1002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4606906" y="2735151"/>
              <a:ext cx="409431" cy="376317"/>
              <a:chOff x="4470401" y="1481138"/>
              <a:chExt cx="215900" cy="198438"/>
            </a:xfrm>
            <a:solidFill>
              <a:schemeClr val="bg1"/>
            </a:solidFill>
          </p:grpSpPr>
          <p:sp>
            <p:nvSpPr>
              <p:cNvPr id="133" name="Freeform 355"/>
              <p:cNvSpPr/>
              <p:nvPr/>
            </p:nvSpPr>
            <p:spPr bwMode="auto">
              <a:xfrm>
                <a:off x="4546601" y="1651001"/>
                <a:ext cx="65088" cy="28575"/>
              </a:xfrm>
              <a:custGeom>
                <a:avLst/>
                <a:gdLst>
                  <a:gd name="T0" fmla="*/ 10 w 81"/>
                  <a:gd name="T1" fmla="*/ 0 h 37"/>
                  <a:gd name="T2" fmla="*/ 0 w 81"/>
                  <a:gd name="T3" fmla="*/ 33 h 37"/>
                  <a:gd name="T4" fmla="*/ 0 w 81"/>
                  <a:gd name="T5" fmla="*/ 33 h 37"/>
                  <a:gd name="T6" fmla="*/ 1 w 81"/>
                  <a:gd name="T7" fmla="*/ 36 h 37"/>
                  <a:gd name="T8" fmla="*/ 5 w 81"/>
                  <a:gd name="T9" fmla="*/ 37 h 37"/>
                  <a:gd name="T10" fmla="*/ 76 w 81"/>
                  <a:gd name="T11" fmla="*/ 37 h 37"/>
                  <a:gd name="T12" fmla="*/ 76 w 81"/>
                  <a:gd name="T13" fmla="*/ 37 h 37"/>
                  <a:gd name="T14" fmla="*/ 79 w 81"/>
                  <a:gd name="T15" fmla="*/ 36 h 37"/>
                  <a:gd name="T16" fmla="*/ 81 w 81"/>
                  <a:gd name="T17" fmla="*/ 33 h 37"/>
                  <a:gd name="T18" fmla="*/ 70 w 81"/>
                  <a:gd name="T19" fmla="*/ 0 h 37"/>
                  <a:gd name="T20" fmla="*/ 10 w 81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37">
                    <a:moveTo>
                      <a:pt x="10" y="0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1" y="36"/>
                    </a:lnTo>
                    <a:lnTo>
                      <a:pt x="5" y="37"/>
                    </a:lnTo>
                    <a:lnTo>
                      <a:pt x="76" y="37"/>
                    </a:lnTo>
                    <a:lnTo>
                      <a:pt x="76" y="37"/>
                    </a:lnTo>
                    <a:lnTo>
                      <a:pt x="79" y="36"/>
                    </a:lnTo>
                    <a:lnTo>
                      <a:pt x="81" y="33"/>
                    </a:lnTo>
                    <a:lnTo>
                      <a:pt x="7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34" name="Freeform 356"/>
              <p:cNvSpPr>
                <a:spLocks noEditPoints="1"/>
              </p:cNvSpPr>
              <p:nvPr/>
            </p:nvSpPr>
            <p:spPr bwMode="auto">
              <a:xfrm>
                <a:off x="4470401" y="1481138"/>
                <a:ext cx="215900" cy="163513"/>
              </a:xfrm>
              <a:custGeom>
                <a:avLst/>
                <a:gdLst>
                  <a:gd name="T0" fmla="*/ 252 w 272"/>
                  <a:gd name="T1" fmla="*/ 0 h 206"/>
                  <a:gd name="T2" fmla="*/ 19 w 272"/>
                  <a:gd name="T3" fmla="*/ 0 h 206"/>
                  <a:gd name="T4" fmla="*/ 19 w 272"/>
                  <a:gd name="T5" fmla="*/ 0 h 206"/>
                  <a:gd name="T6" fmla="*/ 12 w 272"/>
                  <a:gd name="T7" fmla="*/ 2 h 206"/>
                  <a:gd name="T8" fmla="*/ 5 w 272"/>
                  <a:gd name="T9" fmla="*/ 6 h 206"/>
                  <a:gd name="T10" fmla="*/ 1 w 272"/>
                  <a:gd name="T11" fmla="*/ 13 h 206"/>
                  <a:gd name="T12" fmla="*/ 0 w 272"/>
                  <a:gd name="T13" fmla="*/ 21 h 206"/>
                  <a:gd name="T14" fmla="*/ 0 w 272"/>
                  <a:gd name="T15" fmla="*/ 187 h 206"/>
                  <a:gd name="T16" fmla="*/ 0 w 272"/>
                  <a:gd name="T17" fmla="*/ 187 h 206"/>
                  <a:gd name="T18" fmla="*/ 1 w 272"/>
                  <a:gd name="T19" fmla="*/ 195 h 206"/>
                  <a:gd name="T20" fmla="*/ 5 w 272"/>
                  <a:gd name="T21" fmla="*/ 201 h 206"/>
                  <a:gd name="T22" fmla="*/ 12 w 272"/>
                  <a:gd name="T23" fmla="*/ 205 h 206"/>
                  <a:gd name="T24" fmla="*/ 19 w 272"/>
                  <a:gd name="T25" fmla="*/ 206 h 206"/>
                  <a:gd name="T26" fmla="*/ 252 w 272"/>
                  <a:gd name="T27" fmla="*/ 206 h 206"/>
                  <a:gd name="T28" fmla="*/ 252 w 272"/>
                  <a:gd name="T29" fmla="*/ 206 h 206"/>
                  <a:gd name="T30" fmla="*/ 259 w 272"/>
                  <a:gd name="T31" fmla="*/ 205 h 206"/>
                  <a:gd name="T32" fmla="*/ 266 w 272"/>
                  <a:gd name="T33" fmla="*/ 201 h 206"/>
                  <a:gd name="T34" fmla="*/ 270 w 272"/>
                  <a:gd name="T35" fmla="*/ 195 h 206"/>
                  <a:gd name="T36" fmla="*/ 272 w 272"/>
                  <a:gd name="T37" fmla="*/ 187 h 206"/>
                  <a:gd name="T38" fmla="*/ 272 w 272"/>
                  <a:gd name="T39" fmla="*/ 21 h 206"/>
                  <a:gd name="T40" fmla="*/ 272 w 272"/>
                  <a:gd name="T41" fmla="*/ 21 h 206"/>
                  <a:gd name="T42" fmla="*/ 270 w 272"/>
                  <a:gd name="T43" fmla="*/ 13 h 206"/>
                  <a:gd name="T44" fmla="*/ 266 w 272"/>
                  <a:gd name="T45" fmla="*/ 6 h 206"/>
                  <a:gd name="T46" fmla="*/ 259 w 272"/>
                  <a:gd name="T47" fmla="*/ 2 h 206"/>
                  <a:gd name="T48" fmla="*/ 252 w 272"/>
                  <a:gd name="T49" fmla="*/ 0 h 206"/>
                  <a:gd name="T50" fmla="*/ 252 w 272"/>
                  <a:gd name="T51" fmla="*/ 0 h 206"/>
                  <a:gd name="T52" fmla="*/ 257 w 272"/>
                  <a:gd name="T53" fmla="*/ 189 h 206"/>
                  <a:gd name="T54" fmla="*/ 15 w 272"/>
                  <a:gd name="T55" fmla="*/ 189 h 206"/>
                  <a:gd name="T56" fmla="*/ 15 w 272"/>
                  <a:gd name="T57" fmla="*/ 14 h 206"/>
                  <a:gd name="T58" fmla="*/ 257 w 272"/>
                  <a:gd name="T59" fmla="*/ 14 h 206"/>
                  <a:gd name="T60" fmla="*/ 257 w 272"/>
                  <a:gd name="T61" fmla="*/ 18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2" h="206">
                    <a:moveTo>
                      <a:pt x="25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5"/>
                    </a:lnTo>
                    <a:lnTo>
                      <a:pt x="5" y="201"/>
                    </a:lnTo>
                    <a:lnTo>
                      <a:pt x="12" y="205"/>
                    </a:lnTo>
                    <a:lnTo>
                      <a:pt x="19" y="206"/>
                    </a:lnTo>
                    <a:lnTo>
                      <a:pt x="252" y="206"/>
                    </a:lnTo>
                    <a:lnTo>
                      <a:pt x="252" y="206"/>
                    </a:lnTo>
                    <a:lnTo>
                      <a:pt x="259" y="205"/>
                    </a:lnTo>
                    <a:lnTo>
                      <a:pt x="266" y="201"/>
                    </a:lnTo>
                    <a:lnTo>
                      <a:pt x="270" y="195"/>
                    </a:lnTo>
                    <a:lnTo>
                      <a:pt x="272" y="187"/>
                    </a:lnTo>
                    <a:lnTo>
                      <a:pt x="272" y="21"/>
                    </a:lnTo>
                    <a:lnTo>
                      <a:pt x="272" y="21"/>
                    </a:lnTo>
                    <a:lnTo>
                      <a:pt x="270" y="13"/>
                    </a:lnTo>
                    <a:lnTo>
                      <a:pt x="266" y="6"/>
                    </a:lnTo>
                    <a:lnTo>
                      <a:pt x="259" y="2"/>
                    </a:lnTo>
                    <a:lnTo>
                      <a:pt x="252" y="0"/>
                    </a:lnTo>
                    <a:lnTo>
                      <a:pt x="252" y="0"/>
                    </a:lnTo>
                    <a:close/>
                    <a:moveTo>
                      <a:pt x="257" y="189"/>
                    </a:moveTo>
                    <a:lnTo>
                      <a:pt x="15" y="189"/>
                    </a:lnTo>
                    <a:lnTo>
                      <a:pt x="15" y="14"/>
                    </a:lnTo>
                    <a:lnTo>
                      <a:pt x="257" y="14"/>
                    </a:lnTo>
                    <a:lnTo>
                      <a:pt x="257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35" name="Freeform 357"/>
              <p:cNvSpPr>
                <a:spLocks noEditPoints="1"/>
              </p:cNvSpPr>
              <p:nvPr/>
            </p:nvSpPr>
            <p:spPr bwMode="auto">
              <a:xfrm>
                <a:off x="4554538" y="1519238"/>
                <a:ext cx="44450" cy="46038"/>
              </a:xfrm>
              <a:custGeom>
                <a:avLst/>
                <a:gdLst>
                  <a:gd name="T0" fmla="*/ 29 w 57"/>
                  <a:gd name="T1" fmla="*/ 59 h 59"/>
                  <a:gd name="T2" fmla="*/ 40 w 57"/>
                  <a:gd name="T3" fmla="*/ 56 h 59"/>
                  <a:gd name="T4" fmla="*/ 49 w 57"/>
                  <a:gd name="T5" fmla="*/ 51 h 59"/>
                  <a:gd name="T6" fmla="*/ 56 w 57"/>
                  <a:gd name="T7" fmla="*/ 41 h 59"/>
                  <a:gd name="T8" fmla="*/ 57 w 57"/>
                  <a:gd name="T9" fmla="*/ 29 h 59"/>
                  <a:gd name="T10" fmla="*/ 57 w 57"/>
                  <a:gd name="T11" fmla="*/ 23 h 59"/>
                  <a:gd name="T12" fmla="*/ 53 w 57"/>
                  <a:gd name="T13" fmla="*/ 12 h 59"/>
                  <a:gd name="T14" fmla="*/ 45 w 57"/>
                  <a:gd name="T15" fmla="*/ 4 h 59"/>
                  <a:gd name="T16" fmla="*/ 36 w 57"/>
                  <a:gd name="T17" fmla="*/ 0 h 59"/>
                  <a:gd name="T18" fmla="*/ 29 w 57"/>
                  <a:gd name="T19" fmla="*/ 0 h 59"/>
                  <a:gd name="T20" fmla="*/ 16 w 57"/>
                  <a:gd name="T21" fmla="*/ 3 h 59"/>
                  <a:gd name="T22" fmla="*/ 7 w 57"/>
                  <a:gd name="T23" fmla="*/ 11 h 59"/>
                  <a:gd name="T24" fmla="*/ 6 w 57"/>
                  <a:gd name="T25" fmla="*/ 11 h 59"/>
                  <a:gd name="T26" fmla="*/ 6 w 57"/>
                  <a:gd name="T27" fmla="*/ 12 h 59"/>
                  <a:gd name="T28" fmla="*/ 1 w 57"/>
                  <a:gd name="T29" fmla="*/ 20 h 59"/>
                  <a:gd name="T30" fmla="*/ 0 w 57"/>
                  <a:gd name="T31" fmla="*/ 29 h 59"/>
                  <a:gd name="T32" fmla="*/ 3 w 57"/>
                  <a:gd name="T33" fmla="*/ 41 h 59"/>
                  <a:gd name="T34" fmla="*/ 8 w 57"/>
                  <a:gd name="T35" fmla="*/ 51 h 59"/>
                  <a:gd name="T36" fmla="*/ 18 w 57"/>
                  <a:gd name="T37" fmla="*/ 56 h 59"/>
                  <a:gd name="T38" fmla="*/ 29 w 57"/>
                  <a:gd name="T39" fmla="*/ 59 h 59"/>
                  <a:gd name="T40" fmla="*/ 29 w 57"/>
                  <a:gd name="T41" fmla="*/ 5 h 59"/>
                  <a:gd name="T42" fmla="*/ 36 w 57"/>
                  <a:gd name="T43" fmla="*/ 7 h 59"/>
                  <a:gd name="T44" fmla="*/ 41 w 57"/>
                  <a:gd name="T45" fmla="*/ 10 h 59"/>
                  <a:gd name="T46" fmla="*/ 29 w 57"/>
                  <a:gd name="T47" fmla="*/ 15 h 59"/>
                  <a:gd name="T48" fmla="*/ 23 w 57"/>
                  <a:gd name="T49" fmla="*/ 16 h 59"/>
                  <a:gd name="T50" fmla="*/ 12 w 57"/>
                  <a:gd name="T51" fmla="*/ 14 h 59"/>
                  <a:gd name="T52" fmla="*/ 16 w 57"/>
                  <a:gd name="T53" fmla="*/ 11 h 59"/>
                  <a:gd name="T54" fmla="*/ 25 w 57"/>
                  <a:gd name="T55" fmla="*/ 7 h 59"/>
                  <a:gd name="T56" fmla="*/ 29 w 57"/>
                  <a:gd name="T57" fmla="*/ 5 h 59"/>
                  <a:gd name="T58" fmla="*/ 10 w 57"/>
                  <a:gd name="T59" fmla="*/ 18 h 59"/>
                  <a:gd name="T60" fmla="*/ 22 w 57"/>
                  <a:gd name="T61" fmla="*/ 22 h 59"/>
                  <a:gd name="T62" fmla="*/ 26 w 57"/>
                  <a:gd name="T63" fmla="*/ 20 h 59"/>
                  <a:gd name="T64" fmla="*/ 30 w 57"/>
                  <a:gd name="T65" fmla="*/ 19 h 59"/>
                  <a:gd name="T66" fmla="*/ 44 w 57"/>
                  <a:gd name="T67" fmla="*/ 15 h 59"/>
                  <a:gd name="T68" fmla="*/ 46 w 57"/>
                  <a:gd name="T69" fmla="*/ 16 h 59"/>
                  <a:gd name="T70" fmla="*/ 48 w 57"/>
                  <a:gd name="T71" fmla="*/ 16 h 59"/>
                  <a:gd name="T72" fmla="*/ 52 w 57"/>
                  <a:gd name="T73" fmla="*/ 29 h 59"/>
                  <a:gd name="T74" fmla="*/ 51 w 57"/>
                  <a:gd name="T75" fmla="*/ 34 h 59"/>
                  <a:gd name="T76" fmla="*/ 48 w 57"/>
                  <a:gd name="T77" fmla="*/ 42 h 59"/>
                  <a:gd name="T78" fmla="*/ 41 w 57"/>
                  <a:gd name="T79" fmla="*/ 48 h 59"/>
                  <a:gd name="T80" fmla="*/ 34 w 57"/>
                  <a:gd name="T81" fmla="*/ 52 h 59"/>
                  <a:gd name="T82" fmla="*/ 29 w 57"/>
                  <a:gd name="T83" fmla="*/ 52 h 59"/>
                  <a:gd name="T84" fmla="*/ 21 w 57"/>
                  <a:gd name="T85" fmla="*/ 51 h 59"/>
                  <a:gd name="T86" fmla="*/ 14 w 57"/>
                  <a:gd name="T87" fmla="*/ 45 h 59"/>
                  <a:gd name="T88" fmla="*/ 8 w 57"/>
                  <a:gd name="T89" fmla="*/ 38 h 59"/>
                  <a:gd name="T90" fmla="*/ 7 w 57"/>
                  <a:gd name="T91" fmla="*/ 29 h 59"/>
                  <a:gd name="T92" fmla="*/ 7 w 57"/>
                  <a:gd name="T93" fmla="*/ 23 h 59"/>
                  <a:gd name="T94" fmla="*/ 10 w 57"/>
                  <a:gd name="T95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59">
                    <a:moveTo>
                      <a:pt x="29" y="59"/>
                    </a:moveTo>
                    <a:lnTo>
                      <a:pt x="29" y="59"/>
                    </a:lnTo>
                    <a:lnTo>
                      <a:pt x="36" y="57"/>
                    </a:lnTo>
                    <a:lnTo>
                      <a:pt x="40" y="56"/>
                    </a:lnTo>
                    <a:lnTo>
                      <a:pt x="45" y="53"/>
                    </a:lnTo>
                    <a:lnTo>
                      <a:pt x="49" y="51"/>
                    </a:lnTo>
                    <a:lnTo>
                      <a:pt x="53" y="45"/>
                    </a:lnTo>
                    <a:lnTo>
                      <a:pt x="56" y="41"/>
                    </a:lnTo>
                    <a:lnTo>
                      <a:pt x="57" y="36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23"/>
                    </a:lnTo>
                    <a:lnTo>
                      <a:pt x="56" y="18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4"/>
                    </a:lnTo>
                    <a:lnTo>
                      <a:pt x="40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6" y="3"/>
                    </a:lnTo>
                    <a:lnTo>
                      <a:pt x="11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" y="2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5"/>
                    </a:lnTo>
                    <a:lnTo>
                      <a:pt x="8" y="51"/>
                    </a:lnTo>
                    <a:lnTo>
                      <a:pt x="14" y="53"/>
                    </a:lnTo>
                    <a:lnTo>
                      <a:pt x="18" y="56"/>
                    </a:lnTo>
                    <a:lnTo>
                      <a:pt x="23" y="57"/>
                    </a:lnTo>
                    <a:lnTo>
                      <a:pt x="29" y="59"/>
                    </a:lnTo>
                    <a:lnTo>
                      <a:pt x="29" y="59"/>
                    </a:lnTo>
                    <a:close/>
                    <a:moveTo>
                      <a:pt x="29" y="5"/>
                    </a:moveTo>
                    <a:lnTo>
                      <a:pt x="29" y="5"/>
                    </a:lnTo>
                    <a:lnTo>
                      <a:pt x="36" y="7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36" y="11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3" y="16"/>
                    </a:lnTo>
                    <a:lnTo>
                      <a:pt x="1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6" y="11"/>
                    </a:lnTo>
                    <a:lnTo>
                      <a:pt x="21" y="8"/>
                    </a:lnTo>
                    <a:lnTo>
                      <a:pt x="25" y="7"/>
                    </a:lnTo>
                    <a:lnTo>
                      <a:pt x="29" y="5"/>
                    </a:lnTo>
                    <a:lnTo>
                      <a:pt x="29" y="5"/>
                    </a:lnTo>
                    <a:close/>
                    <a:moveTo>
                      <a:pt x="10" y="18"/>
                    </a:moveTo>
                    <a:lnTo>
                      <a:pt x="10" y="18"/>
                    </a:lnTo>
                    <a:lnTo>
                      <a:pt x="15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6" y="20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41" y="15"/>
                    </a:lnTo>
                    <a:lnTo>
                      <a:pt x="44" y="15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1" y="22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1" y="34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5" y="45"/>
                    </a:lnTo>
                    <a:lnTo>
                      <a:pt x="41" y="48"/>
                    </a:lnTo>
                    <a:lnTo>
                      <a:pt x="38" y="51"/>
                    </a:lnTo>
                    <a:lnTo>
                      <a:pt x="34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5" y="52"/>
                    </a:lnTo>
                    <a:lnTo>
                      <a:pt x="21" y="51"/>
                    </a:lnTo>
                    <a:lnTo>
                      <a:pt x="16" y="48"/>
                    </a:lnTo>
                    <a:lnTo>
                      <a:pt x="14" y="45"/>
                    </a:lnTo>
                    <a:lnTo>
                      <a:pt x="11" y="42"/>
                    </a:lnTo>
                    <a:lnTo>
                      <a:pt x="8" y="38"/>
                    </a:lnTo>
                    <a:lnTo>
                      <a:pt x="7" y="34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3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36" name="Freeform 358"/>
              <p:cNvSpPr/>
              <p:nvPr/>
            </p:nvSpPr>
            <p:spPr bwMode="auto">
              <a:xfrm>
                <a:off x="4603751" y="1552576"/>
                <a:ext cx="22225" cy="34925"/>
              </a:xfrm>
              <a:custGeom>
                <a:avLst/>
                <a:gdLst>
                  <a:gd name="T0" fmla="*/ 24 w 29"/>
                  <a:gd name="T1" fmla="*/ 43 h 43"/>
                  <a:gd name="T2" fmla="*/ 24 w 29"/>
                  <a:gd name="T3" fmla="*/ 43 h 43"/>
                  <a:gd name="T4" fmla="*/ 24 w 29"/>
                  <a:gd name="T5" fmla="*/ 42 h 43"/>
                  <a:gd name="T6" fmla="*/ 29 w 29"/>
                  <a:gd name="T7" fmla="*/ 19 h 43"/>
                  <a:gd name="T8" fmla="*/ 29 w 29"/>
                  <a:gd name="T9" fmla="*/ 19 h 43"/>
                  <a:gd name="T10" fmla="*/ 29 w 29"/>
                  <a:gd name="T11" fmla="*/ 17 h 43"/>
                  <a:gd name="T12" fmla="*/ 29 w 29"/>
                  <a:gd name="T13" fmla="*/ 17 h 43"/>
                  <a:gd name="T14" fmla="*/ 27 w 29"/>
                  <a:gd name="T15" fmla="*/ 15 h 43"/>
                  <a:gd name="T16" fmla="*/ 26 w 29"/>
                  <a:gd name="T17" fmla="*/ 12 h 43"/>
                  <a:gd name="T18" fmla="*/ 26 w 29"/>
                  <a:gd name="T19" fmla="*/ 12 h 43"/>
                  <a:gd name="T20" fmla="*/ 26 w 29"/>
                  <a:gd name="T21" fmla="*/ 9 h 43"/>
                  <a:gd name="T22" fmla="*/ 29 w 29"/>
                  <a:gd name="T23" fmla="*/ 7 h 43"/>
                  <a:gd name="T24" fmla="*/ 29 w 29"/>
                  <a:gd name="T25" fmla="*/ 7 h 43"/>
                  <a:gd name="T26" fmla="*/ 29 w 29"/>
                  <a:gd name="T27" fmla="*/ 5 h 43"/>
                  <a:gd name="T28" fmla="*/ 29 w 29"/>
                  <a:gd name="T29" fmla="*/ 5 h 43"/>
                  <a:gd name="T30" fmla="*/ 29 w 29"/>
                  <a:gd name="T31" fmla="*/ 5 h 43"/>
                  <a:gd name="T32" fmla="*/ 29 w 29"/>
                  <a:gd name="T33" fmla="*/ 5 h 43"/>
                  <a:gd name="T34" fmla="*/ 23 w 29"/>
                  <a:gd name="T35" fmla="*/ 2 h 43"/>
                  <a:gd name="T36" fmla="*/ 18 w 29"/>
                  <a:gd name="T37" fmla="*/ 0 h 43"/>
                  <a:gd name="T38" fmla="*/ 18 w 29"/>
                  <a:gd name="T39" fmla="*/ 0 h 43"/>
                  <a:gd name="T40" fmla="*/ 16 w 29"/>
                  <a:gd name="T41" fmla="*/ 0 h 43"/>
                  <a:gd name="T42" fmla="*/ 16 w 29"/>
                  <a:gd name="T43" fmla="*/ 0 h 43"/>
                  <a:gd name="T44" fmla="*/ 11 w 29"/>
                  <a:gd name="T45" fmla="*/ 2 h 43"/>
                  <a:gd name="T46" fmla="*/ 7 w 29"/>
                  <a:gd name="T47" fmla="*/ 7 h 43"/>
                  <a:gd name="T48" fmla="*/ 3 w 29"/>
                  <a:gd name="T49" fmla="*/ 12 h 43"/>
                  <a:gd name="T50" fmla="*/ 0 w 29"/>
                  <a:gd name="T51" fmla="*/ 17 h 43"/>
                  <a:gd name="T52" fmla="*/ 0 w 29"/>
                  <a:gd name="T53" fmla="*/ 17 h 43"/>
                  <a:gd name="T54" fmla="*/ 5 w 29"/>
                  <a:gd name="T55" fmla="*/ 23 h 43"/>
                  <a:gd name="T56" fmla="*/ 9 w 29"/>
                  <a:gd name="T57" fmla="*/ 28 h 43"/>
                  <a:gd name="T58" fmla="*/ 13 w 29"/>
                  <a:gd name="T59" fmla="*/ 35 h 43"/>
                  <a:gd name="T60" fmla="*/ 16 w 29"/>
                  <a:gd name="T61" fmla="*/ 43 h 43"/>
                  <a:gd name="T62" fmla="*/ 24 w 29"/>
                  <a:gd name="T6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" h="43">
                    <a:moveTo>
                      <a:pt x="24" y="43"/>
                    </a:moveTo>
                    <a:lnTo>
                      <a:pt x="24" y="43"/>
                    </a:lnTo>
                    <a:lnTo>
                      <a:pt x="24" y="42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9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5" y="23"/>
                    </a:lnTo>
                    <a:lnTo>
                      <a:pt x="9" y="28"/>
                    </a:lnTo>
                    <a:lnTo>
                      <a:pt x="13" y="35"/>
                    </a:lnTo>
                    <a:lnTo>
                      <a:pt x="16" y="43"/>
                    </a:lnTo>
                    <a:lnTo>
                      <a:pt x="24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37" name="Freeform 359"/>
              <p:cNvSpPr/>
              <p:nvPr/>
            </p:nvSpPr>
            <p:spPr bwMode="auto">
              <a:xfrm>
                <a:off x="4632326" y="1552576"/>
                <a:ext cx="26988" cy="34925"/>
              </a:xfrm>
              <a:custGeom>
                <a:avLst/>
                <a:gdLst>
                  <a:gd name="T0" fmla="*/ 11 w 34"/>
                  <a:gd name="T1" fmla="*/ 0 h 43"/>
                  <a:gd name="T2" fmla="*/ 11 w 34"/>
                  <a:gd name="T3" fmla="*/ 0 h 43"/>
                  <a:gd name="T4" fmla="*/ 7 w 34"/>
                  <a:gd name="T5" fmla="*/ 2 h 43"/>
                  <a:gd name="T6" fmla="*/ 1 w 34"/>
                  <a:gd name="T7" fmla="*/ 5 h 43"/>
                  <a:gd name="T8" fmla="*/ 1 w 34"/>
                  <a:gd name="T9" fmla="*/ 5 h 43"/>
                  <a:gd name="T10" fmla="*/ 0 w 34"/>
                  <a:gd name="T11" fmla="*/ 5 h 43"/>
                  <a:gd name="T12" fmla="*/ 0 w 34"/>
                  <a:gd name="T13" fmla="*/ 5 h 43"/>
                  <a:gd name="T14" fmla="*/ 0 w 34"/>
                  <a:gd name="T15" fmla="*/ 7 h 43"/>
                  <a:gd name="T16" fmla="*/ 0 w 34"/>
                  <a:gd name="T17" fmla="*/ 7 h 43"/>
                  <a:gd name="T18" fmla="*/ 2 w 34"/>
                  <a:gd name="T19" fmla="*/ 9 h 43"/>
                  <a:gd name="T20" fmla="*/ 2 w 34"/>
                  <a:gd name="T21" fmla="*/ 12 h 43"/>
                  <a:gd name="T22" fmla="*/ 2 w 34"/>
                  <a:gd name="T23" fmla="*/ 12 h 43"/>
                  <a:gd name="T24" fmla="*/ 2 w 34"/>
                  <a:gd name="T25" fmla="*/ 15 h 43"/>
                  <a:gd name="T26" fmla="*/ 0 w 34"/>
                  <a:gd name="T27" fmla="*/ 17 h 43"/>
                  <a:gd name="T28" fmla="*/ 0 w 34"/>
                  <a:gd name="T29" fmla="*/ 17 h 43"/>
                  <a:gd name="T30" fmla="*/ 0 w 34"/>
                  <a:gd name="T31" fmla="*/ 19 h 43"/>
                  <a:gd name="T32" fmla="*/ 4 w 34"/>
                  <a:gd name="T33" fmla="*/ 42 h 43"/>
                  <a:gd name="T34" fmla="*/ 4 w 34"/>
                  <a:gd name="T35" fmla="*/ 42 h 43"/>
                  <a:gd name="T36" fmla="*/ 4 w 34"/>
                  <a:gd name="T37" fmla="*/ 43 h 43"/>
                  <a:gd name="T38" fmla="*/ 34 w 34"/>
                  <a:gd name="T39" fmla="*/ 43 h 43"/>
                  <a:gd name="T40" fmla="*/ 34 w 34"/>
                  <a:gd name="T41" fmla="*/ 43 h 43"/>
                  <a:gd name="T42" fmla="*/ 34 w 34"/>
                  <a:gd name="T43" fmla="*/ 43 h 43"/>
                  <a:gd name="T44" fmla="*/ 34 w 34"/>
                  <a:gd name="T45" fmla="*/ 43 h 43"/>
                  <a:gd name="T46" fmla="*/ 34 w 34"/>
                  <a:gd name="T47" fmla="*/ 42 h 43"/>
                  <a:gd name="T48" fmla="*/ 34 w 34"/>
                  <a:gd name="T49" fmla="*/ 42 h 43"/>
                  <a:gd name="T50" fmla="*/ 32 w 34"/>
                  <a:gd name="T51" fmla="*/ 28 h 43"/>
                  <a:gd name="T52" fmla="*/ 28 w 34"/>
                  <a:gd name="T53" fmla="*/ 16 h 43"/>
                  <a:gd name="T54" fmla="*/ 24 w 34"/>
                  <a:gd name="T55" fmla="*/ 11 h 43"/>
                  <a:gd name="T56" fmla="*/ 22 w 34"/>
                  <a:gd name="T57" fmla="*/ 7 h 43"/>
                  <a:gd name="T58" fmla="*/ 17 w 34"/>
                  <a:gd name="T59" fmla="*/ 2 h 43"/>
                  <a:gd name="T60" fmla="*/ 12 w 34"/>
                  <a:gd name="T61" fmla="*/ 0 h 43"/>
                  <a:gd name="T62" fmla="*/ 12 w 34"/>
                  <a:gd name="T63" fmla="*/ 0 h 43"/>
                  <a:gd name="T64" fmla="*/ 11 w 34"/>
                  <a:gd name="T65" fmla="*/ 0 h 43"/>
                  <a:gd name="T66" fmla="*/ 11 w 34"/>
                  <a:gd name="T6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" h="43">
                    <a:moveTo>
                      <a:pt x="11" y="0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2" y="28"/>
                    </a:lnTo>
                    <a:lnTo>
                      <a:pt x="28" y="16"/>
                    </a:lnTo>
                    <a:lnTo>
                      <a:pt x="24" y="11"/>
                    </a:lnTo>
                    <a:lnTo>
                      <a:pt x="22" y="7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38" name="Freeform 360"/>
              <p:cNvSpPr>
                <a:spLocks noEditPoints="1"/>
              </p:cNvSpPr>
              <p:nvPr/>
            </p:nvSpPr>
            <p:spPr bwMode="auto">
              <a:xfrm>
                <a:off x="4611688" y="1516063"/>
                <a:ext cx="36513" cy="36513"/>
              </a:xfrm>
              <a:custGeom>
                <a:avLst/>
                <a:gdLst>
                  <a:gd name="T0" fmla="*/ 22 w 45"/>
                  <a:gd name="T1" fmla="*/ 47 h 47"/>
                  <a:gd name="T2" fmla="*/ 30 w 45"/>
                  <a:gd name="T3" fmla="*/ 45 h 47"/>
                  <a:gd name="T4" fmla="*/ 38 w 45"/>
                  <a:gd name="T5" fmla="*/ 40 h 47"/>
                  <a:gd name="T6" fmla="*/ 42 w 45"/>
                  <a:gd name="T7" fmla="*/ 33 h 47"/>
                  <a:gd name="T8" fmla="*/ 45 w 45"/>
                  <a:gd name="T9" fmla="*/ 23 h 47"/>
                  <a:gd name="T10" fmla="*/ 43 w 45"/>
                  <a:gd name="T11" fmla="*/ 19 h 47"/>
                  <a:gd name="T12" fmla="*/ 41 w 45"/>
                  <a:gd name="T13" fmla="*/ 11 h 47"/>
                  <a:gd name="T14" fmla="*/ 34 w 45"/>
                  <a:gd name="T15" fmla="*/ 4 h 47"/>
                  <a:gd name="T16" fmla="*/ 26 w 45"/>
                  <a:gd name="T17" fmla="*/ 2 h 47"/>
                  <a:gd name="T18" fmla="*/ 22 w 45"/>
                  <a:gd name="T19" fmla="*/ 0 h 47"/>
                  <a:gd name="T20" fmla="*/ 12 w 45"/>
                  <a:gd name="T21" fmla="*/ 3 h 47"/>
                  <a:gd name="T22" fmla="*/ 4 w 45"/>
                  <a:gd name="T23" fmla="*/ 10 h 47"/>
                  <a:gd name="T24" fmla="*/ 4 w 45"/>
                  <a:gd name="T25" fmla="*/ 10 h 47"/>
                  <a:gd name="T26" fmla="*/ 4 w 45"/>
                  <a:gd name="T27" fmla="*/ 10 h 47"/>
                  <a:gd name="T28" fmla="*/ 0 w 45"/>
                  <a:gd name="T29" fmla="*/ 17 h 47"/>
                  <a:gd name="T30" fmla="*/ 0 w 45"/>
                  <a:gd name="T31" fmla="*/ 23 h 47"/>
                  <a:gd name="T32" fmla="*/ 1 w 45"/>
                  <a:gd name="T33" fmla="*/ 33 h 47"/>
                  <a:gd name="T34" fmla="*/ 5 w 45"/>
                  <a:gd name="T35" fmla="*/ 40 h 47"/>
                  <a:gd name="T36" fmla="*/ 13 w 45"/>
                  <a:gd name="T37" fmla="*/ 45 h 47"/>
                  <a:gd name="T38" fmla="*/ 22 w 45"/>
                  <a:gd name="T39" fmla="*/ 47 h 47"/>
                  <a:gd name="T40" fmla="*/ 22 w 45"/>
                  <a:gd name="T41" fmla="*/ 6 h 47"/>
                  <a:gd name="T42" fmla="*/ 27 w 45"/>
                  <a:gd name="T43" fmla="*/ 6 h 47"/>
                  <a:gd name="T44" fmla="*/ 31 w 45"/>
                  <a:gd name="T45" fmla="*/ 8 h 47"/>
                  <a:gd name="T46" fmla="*/ 22 w 45"/>
                  <a:gd name="T47" fmla="*/ 13 h 47"/>
                  <a:gd name="T48" fmla="*/ 18 w 45"/>
                  <a:gd name="T49" fmla="*/ 14 h 47"/>
                  <a:gd name="T50" fmla="*/ 9 w 45"/>
                  <a:gd name="T51" fmla="*/ 11 h 47"/>
                  <a:gd name="T52" fmla="*/ 15 w 45"/>
                  <a:gd name="T53" fmla="*/ 7 h 47"/>
                  <a:gd name="T54" fmla="*/ 22 w 45"/>
                  <a:gd name="T55" fmla="*/ 6 h 47"/>
                  <a:gd name="T56" fmla="*/ 7 w 45"/>
                  <a:gd name="T57" fmla="*/ 14 h 47"/>
                  <a:gd name="T58" fmla="*/ 11 w 45"/>
                  <a:gd name="T59" fmla="*/ 17 h 47"/>
                  <a:gd name="T60" fmla="*/ 16 w 45"/>
                  <a:gd name="T61" fmla="*/ 18 h 47"/>
                  <a:gd name="T62" fmla="*/ 23 w 45"/>
                  <a:gd name="T63" fmla="*/ 15 h 47"/>
                  <a:gd name="T64" fmla="*/ 31 w 45"/>
                  <a:gd name="T65" fmla="*/ 13 h 47"/>
                  <a:gd name="T66" fmla="*/ 35 w 45"/>
                  <a:gd name="T67" fmla="*/ 13 h 47"/>
                  <a:gd name="T68" fmla="*/ 37 w 45"/>
                  <a:gd name="T69" fmla="*/ 13 h 47"/>
                  <a:gd name="T70" fmla="*/ 38 w 45"/>
                  <a:gd name="T71" fmla="*/ 18 h 47"/>
                  <a:gd name="T72" fmla="*/ 39 w 45"/>
                  <a:gd name="T73" fmla="*/ 23 h 47"/>
                  <a:gd name="T74" fmla="*/ 34 w 45"/>
                  <a:gd name="T75" fmla="*/ 36 h 47"/>
                  <a:gd name="T76" fmla="*/ 22 w 45"/>
                  <a:gd name="T77" fmla="*/ 41 h 47"/>
                  <a:gd name="T78" fmla="*/ 15 w 45"/>
                  <a:gd name="T79" fmla="*/ 40 h 47"/>
                  <a:gd name="T80" fmla="*/ 5 w 45"/>
                  <a:gd name="T81" fmla="*/ 30 h 47"/>
                  <a:gd name="T82" fmla="*/ 4 w 45"/>
                  <a:gd name="T83" fmla="*/ 23 h 47"/>
                  <a:gd name="T84" fmla="*/ 7 w 45"/>
                  <a:gd name="T85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" h="47">
                    <a:moveTo>
                      <a:pt x="22" y="47"/>
                    </a:moveTo>
                    <a:lnTo>
                      <a:pt x="22" y="47"/>
                    </a:lnTo>
                    <a:lnTo>
                      <a:pt x="26" y="47"/>
                    </a:lnTo>
                    <a:lnTo>
                      <a:pt x="30" y="45"/>
                    </a:lnTo>
                    <a:lnTo>
                      <a:pt x="34" y="43"/>
                    </a:lnTo>
                    <a:lnTo>
                      <a:pt x="38" y="40"/>
                    </a:lnTo>
                    <a:lnTo>
                      <a:pt x="41" y="36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3" y="19"/>
                    </a:lnTo>
                    <a:lnTo>
                      <a:pt x="42" y="14"/>
                    </a:lnTo>
                    <a:lnTo>
                      <a:pt x="41" y="11"/>
                    </a:lnTo>
                    <a:lnTo>
                      <a:pt x="38" y="7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3"/>
                    </a:lnTo>
                    <a:lnTo>
                      <a:pt x="2" y="36"/>
                    </a:lnTo>
                    <a:lnTo>
                      <a:pt x="5" y="40"/>
                    </a:lnTo>
                    <a:lnTo>
                      <a:pt x="9" y="43"/>
                    </a:lnTo>
                    <a:lnTo>
                      <a:pt x="13" y="45"/>
                    </a:lnTo>
                    <a:lnTo>
                      <a:pt x="18" y="47"/>
                    </a:lnTo>
                    <a:lnTo>
                      <a:pt x="22" y="47"/>
                    </a:lnTo>
                    <a:lnTo>
                      <a:pt x="22" y="47"/>
                    </a:lnTo>
                    <a:close/>
                    <a:moveTo>
                      <a:pt x="22" y="6"/>
                    </a:moveTo>
                    <a:lnTo>
                      <a:pt x="22" y="6"/>
                    </a:lnTo>
                    <a:lnTo>
                      <a:pt x="27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7" y="10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5" y="7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2" y="6"/>
                    </a:lnTo>
                    <a:close/>
                    <a:moveTo>
                      <a:pt x="7" y="14"/>
                    </a:moveTo>
                    <a:lnTo>
                      <a:pt x="7" y="14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20" y="17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31" y="13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8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8" y="30"/>
                    </a:lnTo>
                    <a:lnTo>
                      <a:pt x="34" y="36"/>
                    </a:lnTo>
                    <a:lnTo>
                      <a:pt x="28" y="40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5" y="19"/>
                    </a:lnTo>
                    <a:lnTo>
                      <a:pt x="7" y="14"/>
                    </a:lnTo>
                    <a:lnTo>
                      <a:pt x="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39" name="Freeform 361"/>
              <p:cNvSpPr/>
              <p:nvPr/>
            </p:nvSpPr>
            <p:spPr bwMode="auto">
              <a:xfrm>
                <a:off x="4495801" y="1552576"/>
                <a:ext cx="28575" cy="34925"/>
              </a:xfrm>
              <a:custGeom>
                <a:avLst/>
                <a:gdLst>
                  <a:gd name="T0" fmla="*/ 1 w 35"/>
                  <a:gd name="T1" fmla="*/ 43 h 43"/>
                  <a:gd name="T2" fmla="*/ 30 w 35"/>
                  <a:gd name="T3" fmla="*/ 43 h 43"/>
                  <a:gd name="T4" fmla="*/ 30 w 35"/>
                  <a:gd name="T5" fmla="*/ 43 h 43"/>
                  <a:gd name="T6" fmla="*/ 31 w 35"/>
                  <a:gd name="T7" fmla="*/ 42 h 43"/>
                  <a:gd name="T8" fmla="*/ 35 w 35"/>
                  <a:gd name="T9" fmla="*/ 19 h 43"/>
                  <a:gd name="T10" fmla="*/ 35 w 35"/>
                  <a:gd name="T11" fmla="*/ 19 h 43"/>
                  <a:gd name="T12" fmla="*/ 35 w 35"/>
                  <a:gd name="T13" fmla="*/ 17 h 43"/>
                  <a:gd name="T14" fmla="*/ 35 w 35"/>
                  <a:gd name="T15" fmla="*/ 17 h 43"/>
                  <a:gd name="T16" fmla="*/ 32 w 35"/>
                  <a:gd name="T17" fmla="*/ 15 h 43"/>
                  <a:gd name="T18" fmla="*/ 32 w 35"/>
                  <a:gd name="T19" fmla="*/ 12 h 43"/>
                  <a:gd name="T20" fmla="*/ 32 w 35"/>
                  <a:gd name="T21" fmla="*/ 12 h 43"/>
                  <a:gd name="T22" fmla="*/ 32 w 35"/>
                  <a:gd name="T23" fmla="*/ 9 h 43"/>
                  <a:gd name="T24" fmla="*/ 34 w 35"/>
                  <a:gd name="T25" fmla="*/ 7 h 43"/>
                  <a:gd name="T26" fmla="*/ 34 w 35"/>
                  <a:gd name="T27" fmla="*/ 7 h 43"/>
                  <a:gd name="T28" fmla="*/ 35 w 35"/>
                  <a:gd name="T29" fmla="*/ 5 h 43"/>
                  <a:gd name="T30" fmla="*/ 35 w 35"/>
                  <a:gd name="T31" fmla="*/ 5 h 43"/>
                  <a:gd name="T32" fmla="*/ 34 w 35"/>
                  <a:gd name="T33" fmla="*/ 5 h 43"/>
                  <a:gd name="T34" fmla="*/ 34 w 35"/>
                  <a:gd name="T35" fmla="*/ 5 h 43"/>
                  <a:gd name="T36" fmla="*/ 28 w 35"/>
                  <a:gd name="T37" fmla="*/ 2 h 43"/>
                  <a:gd name="T38" fmla="*/ 23 w 35"/>
                  <a:gd name="T39" fmla="*/ 0 h 43"/>
                  <a:gd name="T40" fmla="*/ 23 w 35"/>
                  <a:gd name="T41" fmla="*/ 0 h 43"/>
                  <a:gd name="T42" fmla="*/ 23 w 35"/>
                  <a:gd name="T43" fmla="*/ 0 h 43"/>
                  <a:gd name="T44" fmla="*/ 23 w 35"/>
                  <a:gd name="T45" fmla="*/ 0 h 43"/>
                  <a:gd name="T46" fmla="*/ 17 w 35"/>
                  <a:gd name="T47" fmla="*/ 2 h 43"/>
                  <a:gd name="T48" fmla="*/ 13 w 35"/>
                  <a:gd name="T49" fmla="*/ 7 h 43"/>
                  <a:gd name="T50" fmla="*/ 9 w 35"/>
                  <a:gd name="T51" fmla="*/ 11 h 43"/>
                  <a:gd name="T52" fmla="*/ 7 w 35"/>
                  <a:gd name="T53" fmla="*/ 16 h 43"/>
                  <a:gd name="T54" fmla="*/ 2 w 35"/>
                  <a:gd name="T55" fmla="*/ 28 h 43"/>
                  <a:gd name="T56" fmla="*/ 0 w 35"/>
                  <a:gd name="T57" fmla="*/ 42 h 43"/>
                  <a:gd name="T58" fmla="*/ 0 w 35"/>
                  <a:gd name="T59" fmla="*/ 42 h 43"/>
                  <a:gd name="T60" fmla="*/ 1 w 35"/>
                  <a:gd name="T61" fmla="*/ 43 h 43"/>
                  <a:gd name="T62" fmla="*/ 1 w 35"/>
                  <a:gd name="T63" fmla="*/ 43 h 43"/>
                  <a:gd name="T64" fmla="*/ 1 w 35"/>
                  <a:gd name="T65" fmla="*/ 43 h 43"/>
                  <a:gd name="T66" fmla="*/ 1 w 35"/>
                  <a:gd name="T6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" h="43">
                    <a:moveTo>
                      <a:pt x="1" y="43"/>
                    </a:moveTo>
                    <a:lnTo>
                      <a:pt x="30" y="43"/>
                    </a:lnTo>
                    <a:lnTo>
                      <a:pt x="30" y="43"/>
                    </a:lnTo>
                    <a:lnTo>
                      <a:pt x="31" y="42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28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7"/>
                    </a:lnTo>
                    <a:lnTo>
                      <a:pt x="9" y="11"/>
                    </a:lnTo>
                    <a:lnTo>
                      <a:pt x="7" y="16"/>
                    </a:lnTo>
                    <a:lnTo>
                      <a:pt x="2" y="2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40" name="Freeform 362"/>
              <p:cNvSpPr/>
              <p:nvPr/>
            </p:nvSpPr>
            <p:spPr bwMode="auto">
              <a:xfrm>
                <a:off x="4530726" y="1552576"/>
                <a:ext cx="22225" cy="34925"/>
              </a:xfrm>
              <a:custGeom>
                <a:avLst/>
                <a:gdLst>
                  <a:gd name="T0" fmla="*/ 12 w 29"/>
                  <a:gd name="T1" fmla="*/ 0 h 43"/>
                  <a:gd name="T2" fmla="*/ 12 w 29"/>
                  <a:gd name="T3" fmla="*/ 0 h 43"/>
                  <a:gd name="T4" fmla="*/ 7 w 29"/>
                  <a:gd name="T5" fmla="*/ 2 h 43"/>
                  <a:gd name="T6" fmla="*/ 1 w 29"/>
                  <a:gd name="T7" fmla="*/ 5 h 43"/>
                  <a:gd name="T8" fmla="*/ 1 w 29"/>
                  <a:gd name="T9" fmla="*/ 5 h 43"/>
                  <a:gd name="T10" fmla="*/ 1 w 29"/>
                  <a:gd name="T11" fmla="*/ 5 h 43"/>
                  <a:gd name="T12" fmla="*/ 1 w 29"/>
                  <a:gd name="T13" fmla="*/ 5 h 43"/>
                  <a:gd name="T14" fmla="*/ 1 w 29"/>
                  <a:gd name="T15" fmla="*/ 7 h 43"/>
                  <a:gd name="T16" fmla="*/ 1 w 29"/>
                  <a:gd name="T17" fmla="*/ 7 h 43"/>
                  <a:gd name="T18" fmla="*/ 3 w 29"/>
                  <a:gd name="T19" fmla="*/ 9 h 43"/>
                  <a:gd name="T20" fmla="*/ 4 w 29"/>
                  <a:gd name="T21" fmla="*/ 12 h 43"/>
                  <a:gd name="T22" fmla="*/ 4 w 29"/>
                  <a:gd name="T23" fmla="*/ 12 h 43"/>
                  <a:gd name="T24" fmla="*/ 3 w 29"/>
                  <a:gd name="T25" fmla="*/ 15 h 43"/>
                  <a:gd name="T26" fmla="*/ 1 w 29"/>
                  <a:gd name="T27" fmla="*/ 17 h 43"/>
                  <a:gd name="T28" fmla="*/ 1 w 29"/>
                  <a:gd name="T29" fmla="*/ 17 h 43"/>
                  <a:gd name="T30" fmla="*/ 0 w 29"/>
                  <a:gd name="T31" fmla="*/ 19 h 43"/>
                  <a:gd name="T32" fmla="*/ 4 w 29"/>
                  <a:gd name="T33" fmla="*/ 42 h 43"/>
                  <a:gd name="T34" fmla="*/ 4 w 29"/>
                  <a:gd name="T35" fmla="*/ 42 h 43"/>
                  <a:gd name="T36" fmla="*/ 5 w 29"/>
                  <a:gd name="T37" fmla="*/ 43 h 43"/>
                  <a:gd name="T38" fmla="*/ 8 w 29"/>
                  <a:gd name="T39" fmla="*/ 43 h 43"/>
                  <a:gd name="T40" fmla="*/ 8 w 29"/>
                  <a:gd name="T41" fmla="*/ 43 h 43"/>
                  <a:gd name="T42" fmla="*/ 12 w 29"/>
                  <a:gd name="T43" fmla="*/ 35 h 43"/>
                  <a:gd name="T44" fmla="*/ 16 w 29"/>
                  <a:gd name="T45" fmla="*/ 27 h 43"/>
                  <a:gd name="T46" fmla="*/ 22 w 29"/>
                  <a:gd name="T47" fmla="*/ 20 h 43"/>
                  <a:gd name="T48" fmla="*/ 29 w 29"/>
                  <a:gd name="T49" fmla="*/ 15 h 43"/>
                  <a:gd name="T50" fmla="*/ 29 w 29"/>
                  <a:gd name="T51" fmla="*/ 15 h 43"/>
                  <a:gd name="T52" fmla="*/ 22 w 29"/>
                  <a:gd name="T53" fmla="*/ 7 h 43"/>
                  <a:gd name="T54" fmla="*/ 18 w 29"/>
                  <a:gd name="T55" fmla="*/ 2 h 43"/>
                  <a:gd name="T56" fmla="*/ 14 w 29"/>
                  <a:gd name="T57" fmla="*/ 0 h 43"/>
                  <a:gd name="T58" fmla="*/ 14 w 29"/>
                  <a:gd name="T59" fmla="*/ 0 h 43"/>
                  <a:gd name="T60" fmla="*/ 12 w 29"/>
                  <a:gd name="T61" fmla="*/ 0 h 43"/>
                  <a:gd name="T62" fmla="*/ 12 w 29"/>
                  <a:gd name="T6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" h="43">
                    <a:moveTo>
                      <a:pt x="12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12" y="35"/>
                    </a:lnTo>
                    <a:lnTo>
                      <a:pt x="16" y="27"/>
                    </a:lnTo>
                    <a:lnTo>
                      <a:pt x="22" y="20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2" y="7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41" name="Freeform 363"/>
              <p:cNvSpPr>
                <a:spLocks noEditPoints="1"/>
              </p:cNvSpPr>
              <p:nvPr/>
            </p:nvSpPr>
            <p:spPr bwMode="auto">
              <a:xfrm>
                <a:off x="4510088" y="1516063"/>
                <a:ext cx="34925" cy="36513"/>
              </a:xfrm>
              <a:custGeom>
                <a:avLst/>
                <a:gdLst>
                  <a:gd name="T0" fmla="*/ 23 w 45"/>
                  <a:gd name="T1" fmla="*/ 47 h 47"/>
                  <a:gd name="T2" fmla="*/ 31 w 45"/>
                  <a:gd name="T3" fmla="*/ 45 h 47"/>
                  <a:gd name="T4" fmla="*/ 38 w 45"/>
                  <a:gd name="T5" fmla="*/ 40 h 47"/>
                  <a:gd name="T6" fmla="*/ 44 w 45"/>
                  <a:gd name="T7" fmla="*/ 33 h 47"/>
                  <a:gd name="T8" fmla="*/ 45 w 45"/>
                  <a:gd name="T9" fmla="*/ 23 h 47"/>
                  <a:gd name="T10" fmla="*/ 45 w 45"/>
                  <a:gd name="T11" fmla="*/ 19 h 47"/>
                  <a:gd name="T12" fmla="*/ 41 w 45"/>
                  <a:gd name="T13" fmla="*/ 11 h 47"/>
                  <a:gd name="T14" fmla="*/ 36 w 45"/>
                  <a:gd name="T15" fmla="*/ 4 h 47"/>
                  <a:gd name="T16" fmla="*/ 27 w 45"/>
                  <a:gd name="T17" fmla="*/ 2 h 47"/>
                  <a:gd name="T18" fmla="*/ 23 w 45"/>
                  <a:gd name="T19" fmla="*/ 0 h 47"/>
                  <a:gd name="T20" fmla="*/ 12 w 45"/>
                  <a:gd name="T21" fmla="*/ 3 h 47"/>
                  <a:gd name="T22" fmla="*/ 6 w 45"/>
                  <a:gd name="T23" fmla="*/ 10 h 47"/>
                  <a:gd name="T24" fmla="*/ 4 w 45"/>
                  <a:gd name="T25" fmla="*/ 10 h 47"/>
                  <a:gd name="T26" fmla="*/ 4 w 45"/>
                  <a:gd name="T27" fmla="*/ 10 h 47"/>
                  <a:gd name="T28" fmla="*/ 1 w 45"/>
                  <a:gd name="T29" fmla="*/ 17 h 47"/>
                  <a:gd name="T30" fmla="*/ 0 w 45"/>
                  <a:gd name="T31" fmla="*/ 23 h 47"/>
                  <a:gd name="T32" fmla="*/ 1 w 45"/>
                  <a:gd name="T33" fmla="*/ 33 h 47"/>
                  <a:gd name="T34" fmla="*/ 7 w 45"/>
                  <a:gd name="T35" fmla="*/ 40 h 47"/>
                  <a:gd name="T36" fmla="*/ 14 w 45"/>
                  <a:gd name="T37" fmla="*/ 45 h 47"/>
                  <a:gd name="T38" fmla="*/ 23 w 45"/>
                  <a:gd name="T39" fmla="*/ 47 h 47"/>
                  <a:gd name="T40" fmla="*/ 23 w 45"/>
                  <a:gd name="T41" fmla="*/ 6 h 47"/>
                  <a:gd name="T42" fmla="*/ 27 w 45"/>
                  <a:gd name="T43" fmla="*/ 6 h 47"/>
                  <a:gd name="T44" fmla="*/ 33 w 45"/>
                  <a:gd name="T45" fmla="*/ 8 h 47"/>
                  <a:gd name="T46" fmla="*/ 22 w 45"/>
                  <a:gd name="T47" fmla="*/ 13 h 47"/>
                  <a:gd name="T48" fmla="*/ 19 w 45"/>
                  <a:gd name="T49" fmla="*/ 14 h 47"/>
                  <a:gd name="T50" fmla="*/ 10 w 45"/>
                  <a:gd name="T51" fmla="*/ 11 h 47"/>
                  <a:gd name="T52" fmla="*/ 15 w 45"/>
                  <a:gd name="T53" fmla="*/ 7 h 47"/>
                  <a:gd name="T54" fmla="*/ 23 w 45"/>
                  <a:gd name="T55" fmla="*/ 6 h 47"/>
                  <a:gd name="T56" fmla="*/ 8 w 45"/>
                  <a:gd name="T57" fmla="*/ 14 h 47"/>
                  <a:gd name="T58" fmla="*/ 12 w 45"/>
                  <a:gd name="T59" fmla="*/ 17 h 47"/>
                  <a:gd name="T60" fmla="*/ 18 w 45"/>
                  <a:gd name="T61" fmla="*/ 18 h 47"/>
                  <a:gd name="T62" fmla="*/ 23 w 45"/>
                  <a:gd name="T63" fmla="*/ 15 h 47"/>
                  <a:gd name="T64" fmla="*/ 33 w 45"/>
                  <a:gd name="T65" fmla="*/ 13 h 47"/>
                  <a:gd name="T66" fmla="*/ 37 w 45"/>
                  <a:gd name="T67" fmla="*/ 13 h 47"/>
                  <a:gd name="T68" fmla="*/ 37 w 45"/>
                  <a:gd name="T69" fmla="*/ 13 h 47"/>
                  <a:gd name="T70" fmla="*/ 40 w 45"/>
                  <a:gd name="T71" fmla="*/ 18 h 47"/>
                  <a:gd name="T72" fmla="*/ 40 w 45"/>
                  <a:gd name="T73" fmla="*/ 23 h 47"/>
                  <a:gd name="T74" fmla="*/ 36 w 45"/>
                  <a:gd name="T75" fmla="*/ 36 h 47"/>
                  <a:gd name="T76" fmla="*/ 23 w 45"/>
                  <a:gd name="T77" fmla="*/ 41 h 47"/>
                  <a:gd name="T78" fmla="*/ 16 w 45"/>
                  <a:gd name="T79" fmla="*/ 40 h 47"/>
                  <a:gd name="T80" fmla="*/ 7 w 45"/>
                  <a:gd name="T81" fmla="*/ 30 h 47"/>
                  <a:gd name="T82" fmla="*/ 6 w 45"/>
                  <a:gd name="T83" fmla="*/ 23 h 47"/>
                  <a:gd name="T84" fmla="*/ 8 w 45"/>
                  <a:gd name="T85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" h="47">
                    <a:moveTo>
                      <a:pt x="23" y="47"/>
                    </a:moveTo>
                    <a:lnTo>
                      <a:pt x="23" y="47"/>
                    </a:lnTo>
                    <a:lnTo>
                      <a:pt x="27" y="47"/>
                    </a:lnTo>
                    <a:lnTo>
                      <a:pt x="31" y="45"/>
                    </a:lnTo>
                    <a:lnTo>
                      <a:pt x="36" y="43"/>
                    </a:lnTo>
                    <a:lnTo>
                      <a:pt x="38" y="40"/>
                    </a:lnTo>
                    <a:lnTo>
                      <a:pt x="41" y="36"/>
                    </a:lnTo>
                    <a:lnTo>
                      <a:pt x="44" y="33"/>
                    </a:lnTo>
                    <a:lnTo>
                      <a:pt x="45" y="28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19"/>
                    </a:lnTo>
                    <a:lnTo>
                      <a:pt x="44" y="14"/>
                    </a:lnTo>
                    <a:lnTo>
                      <a:pt x="41" y="11"/>
                    </a:lnTo>
                    <a:lnTo>
                      <a:pt x="38" y="7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4" y="36"/>
                    </a:lnTo>
                    <a:lnTo>
                      <a:pt x="7" y="40"/>
                    </a:lnTo>
                    <a:lnTo>
                      <a:pt x="10" y="43"/>
                    </a:lnTo>
                    <a:lnTo>
                      <a:pt x="14" y="45"/>
                    </a:lnTo>
                    <a:lnTo>
                      <a:pt x="18" y="47"/>
                    </a:lnTo>
                    <a:lnTo>
                      <a:pt x="23" y="47"/>
                    </a:lnTo>
                    <a:lnTo>
                      <a:pt x="23" y="47"/>
                    </a:lnTo>
                    <a:close/>
                    <a:moveTo>
                      <a:pt x="23" y="6"/>
                    </a:moveTo>
                    <a:lnTo>
                      <a:pt x="23" y="6"/>
                    </a:lnTo>
                    <a:lnTo>
                      <a:pt x="27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27" y="10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19" y="14"/>
                    </a:lnTo>
                    <a:lnTo>
                      <a:pt x="15" y="14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5" y="7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3" y="6"/>
                    </a:lnTo>
                    <a:close/>
                    <a:moveTo>
                      <a:pt x="8" y="14"/>
                    </a:moveTo>
                    <a:lnTo>
                      <a:pt x="8" y="14"/>
                    </a:lnTo>
                    <a:lnTo>
                      <a:pt x="12" y="17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8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16" y="40"/>
                    </a:lnTo>
                    <a:lnTo>
                      <a:pt x="11" y="36"/>
                    </a:lnTo>
                    <a:lnTo>
                      <a:pt x="7" y="3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8" y="14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42" name="Freeform 364"/>
              <p:cNvSpPr/>
              <p:nvPr/>
            </p:nvSpPr>
            <p:spPr bwMode="auto">
              <a:xfrm>
                <a:off x="4537076" y="1565276"/>
                <a:ext cx="36513" cy="44450"/>
              </a:xfrm>
              <a:custGeom>
                <a:avLst/>
                <a:gdLst>
                  <a:gd name="T0" fmla="*/ 41 w 45"/>
                  <a:gd name="T1" fmla="*/ 16 h 56"/>
                  <a:gd name="T2" fmla="*/ 41 w 45"/>
                  <a:gd name="T3" fmla="*/ 16 h 56"/>
                  <a:gd name="T4" fmla="*/ 41 w 45"/>
                  <a:gd name="T5" fmla="*/ 12 h 56"/>
                  <a:gd name="T6" fmla="*/ 43 w 45"/>
                  <a:gd name="T7" fmla="*/ 9 h 56"/>
                  <a:gd name="T8" fmla="*/ 43 w 45"/>
                  <a:gd name="T9" fmla="*/ 9 h 56"/>
                  <a:gd name="T10" fmla="*/ 45 w 45"/>
                  <a:gd name="T11" fmla="*/ 8 h 56"/>
                  <a:gd name="T12" fmla="*/ 45 w 45"/>
                  <a:gd name="T13" fmla="*/ 8 h 56"/>
                  <a:gd name="T14" fmla="*/ 43 w 45"/>
                  <a:gd name="T15" fmla="*/ 7 h 56"/>
                  <a:gd name="T16" fmla="*/ 43 w 45"/>
                  <a:gd name="T17" fmla="*/ 7 h 56"/>
                  <a:gd name="T18" fmla="*/ 36 w 45"/>
                  <a:gd name="T19" fmla="*/ 4 h 56"/>
                  <a:gd name="T20" fmla="*/ 30 w 45"/>
                  <a:gd name="T21" fmla="*/ 0 h 56"/>
                  <a:gd name="T22" fmla="*/ 30 w 45"/>
                  <a:gd name="T23" fmla="*/ 0 h 56"/>
                  <a:gd name="T24" fmla="*/ 28 w 45"/>
                  <a:gd name="T25" fmla="*/ 0 h 56"/>
                  <a:gd name="T26" fmla="*/ 28 w 45"/>
                  <a:gd name="T27" fmla="*/ 0 h 56"/>
                  <a:gd name="T28" fmla="*/ 21 w 45"/>
                  <a:gd name="T29" fmla="*/ 4 h 56"/>
                  <a:gd name="T30" fmla="*/ 16 w 45"/>
                  <a:gd name="T31" fmla="*/ 8 h 56"/>
                  <a:gd name="T32" fmla="*/ 12 w 45"/>
                  <a:gd name="T33" fmla="*/ 15 h 56"/>
                  <a:gd name="T34" fmla="*/ 8 w 45"/>
                  <a:gd name="T35" fmla="*/ 22 h 56"/>
                  <a:gd name="T36" fmla="*/ 5 w 45"/>
                  <a:gd name="T37" fmla="*/ 28 h 56"/>
                  <a:gd name="T38" fmla="*/ 2 w 45"/>
                  <a:gd name="T39" fmla="*/ 37 h 56"/>
                  <a:gd name="T40" fmla="*/ 1 w 45"/>
                  <a:gd name="T41" fmla="*/ 45 h 56"/>
                  <a:gd name="T42" fmla="*/ 0 w 45"/>
                  <a:gd name="T43" fmla="*/ 54 h 56"/>
                  <a:gd name="T44" fmla="*/ 0 w 45"/>
                  <a:gd name="T45" fmla="*/ 54 h 56"/>
                  <a:gd name="T46" fmla="*/ 0 w 45"/>
                  <a:gd name="T47" fmla="*/ 56 h 56"/>
                  <a:gd name="T48" fmla="*/ 0 w 45"/>
                  <a:gd name="T49" fmla="*/ 56 h 56"/>
                  <a:gd name="T50" fmla="*/ 1 w 45"/>
                  <a:gd name="T51" fmla="*/ 56 h 56"/>
                  <a:gd name="T52" fmla="*/ 38 w 45"/>
                  <a:gd name="T53" fmla="*/ 56 h 56"/>
                  <a:gd name="T54" fmla="*/ 38 w 45"/>
                  <a:gd name="T55" fmla="*/ 56 h 56"/>
                  <a:gd name="T56" fmla="*/ 39 w 45"/>
                  <a:gd name="T57" fmla="*/ 54 h 56"/>
                  <a:gd name="T58" fmla="*/ 45 w 45"/>
                  <a:gd name="T59" fmla="*/ 24 h 56"/>
                  <a:gd name="T60" fmla="*/ 45 w 45"/>
                  <a:gd name="T61" fmla="*/ 24 h 56"/>
                  <a:gd name="T62" fmla="*/ 45 w 45"/>
                  <a:gd name="T63" fmla="*/ 23 h 56"/>
                  <a:gd name="T64" fmla="*/ 45 w 45"/>
                  <a:gd name="T65" fmla="*/ 23 h 56"/>
                  <a:gd name="T66" fmla="*/ 41 w 45"/>
                  <a:gd name="T67" fmla="*/ 20 h 56"/>
                  <a:gd name="T68" fmla="*/ 41 w 45"/>
                  <a:gd name="T69" fmla="*/ 16 h 56"/>
                  <a:gd name="T70" fmla="*/ 41 w 45"/>
                  <a:gd name="T71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" h="56">
                    <a:moveTo>
                      <a:pt x="41" y="16"/>
                    </a:moveTo>
                    <a:lnTo>
                      <a:pt x="41" y="16"/>
                    </a:lnTo>
                    <a:lnTo>
                      <a:pt x="41" y="12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36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1" y="4"/>
                    </a:lnTo>
                    <a:lnTo>
                      <a:pt x="16" y="8"/>
                    </a:lnTo>
                    <a:lnTo>
                      <a:pt x="12" y="15"/>
                    </a:lnTo>
                    <a:lnTo>
                      <a:pt x="8" y="22"/>
                    </a:lnTo>
                    <a:lnTo>
                      <a:pt x="5" y="28"/>
                    </a:lnTo>
                    <a:lnTo>
                      <a:pt x="2" y="37"/>
                    </a:lnTo>
                    <a:lnTo>
                      <a:pt x="1" y="45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143" name="Freeform 365"/>
              <p:cNvSpPr/>
              <p:nvPr/>
            </p:nvSpPr>
            <p:spPr bwMode="auto">
              <a:xfrm>
                <a:off x="4581526" y="1565276"/>
                <a:ext cx="33338" cy="44450"/>
              </a:xfrm>
              <a:custGeom>
                <a:avLst/>
                <a:gdLst>
                  <a:gd name="T0" fmla="*/ 15 w 44"/>
                  <a:gd name="T1" fmla="*/ 0 h 56"/>
                  <a:gd name="T2" fmla="*/ 15 w 44"/>
                  <a:gd name="T3" fmla="*/ 0 h 56"/>
                  <a:gd name="T4" fmla="*/ 8 w 44"/>
                  <a:gd name="T5" fmla="*/ 4 h 56"/>
                  <a:gd name="T6" fmla="*/ 2 w 44"/>
                  <a:gd name="T7" fmla="*/ 7 h 56"/>
                  <a:gd name="T8" fmla="*/ 2 w 44"/>
                  <a:gd name="T9" fmla="*/ 7 h 56"/>
                  <a:gd name="T10" fmla="*/ 0 w 44"/>
                  <a:gd name="T11" fmla="*/ 8 h 56"/>
                  <a:gd name="T12" fmla="*/ 0 w 44"/>
                  <a:gd name="T13" fmla="*/ 8 h 56"/>
                  <a:gd name="T14" fmla="*/ 0 w 44"/>
                  <a:gd name="T15" fmla="*/ 9 h 56"/>
                  <a:gd name="T16" fmla="*/ 0 w 44"/>
                  <a:gd name="T17" fmla="*/ 9 h 56"/>
                  <a:gd name="T18" fmla="*/ 3 w 44"/>
                  <a:gd name="T19" fmla="*/ 12 h 56"/>
                  <a:gd name="T20" fmla="*/ 4 w 44"/>
                  <a:gd name="T21" fmla="*/ 16 h 56"/>
                  <a:gd name="T22" fmla="*/ 4 w 44"/>
                  <a:gd name="T23" fmla="*/ 16 h 56"/>
                  <a:gd name="T24" fmla="*/ 3 w 44"/>
                  <a:gd name="T25" fmla="*/ 20 h 56"/>
                  <a:gd name="T26" fmla="*/ 0 w 44"/>
                  <a:gd name="T27" fmla="*/ 23 h 56"/>
                  <a:gd name="T28" fmla="*/ 0 w 44"/>
                  <a:gd name="T29" fmla="*/ 23 h 56"/>
                  <a:gd name="T30" fmla="*/ 0 w 44"/>
                  <a:gd name="T31" fmla="*/ 24 h 56"/>
                  <a:gd name="T32" fmla="*/ 6 w 44"/>
                  <a:gd name="T33" fmla="*/ 54 h 56"/>
                  <a:gd name="T34" fmla="*/ 6 w 44"/>
                  <a:gd name="T35" fmla="*/ 54 h 56"/>
                  <a:gd name="T36" fmla="*/ 6 w 44"/>
                  <a:gd name="T37" fmla="*/ 56 h 56"/>
                  <a:gd name="T38" fmla="*/ 44 w 44"/>
                  <a:gd name="T39" fmla="*/ 56 h 56"/>
                  <a:gd name="T40" fmla="*/ 44 w 44"/>
                  <a:gd name="T41" fmla="*/ 56 h 56"/>
                  <a:gd name="T42" fmla="*/ 44 w 44"/>
                  <a:gd name="T43" fmla="*/ 56 h 56"/>
                  <a:gd name="T44" fmla="*/ 44 w 44"/>
                  <a:gd name="T45" fmla="*/ 56 h 56"/>
                  <a:gd name="T46" fmla="*/ 44 w 44"/>
                  <a:gd name="T47" fmla="*/ 54 h 56"/>
                  <a:gd name="T48" fmla="*/ 44 w 44"/>
                  <a:gd name="T49" fmla="*/ 54 h 56"/>
                  <a:gd name="T50" fmla="*/ 44 w 44"/>
                  <a:gd name="T51" fmla="*/ 45 h 56"/>
                  <a:gd name="T52" fmla="*/ 42 w 44"/>
                  <a:gd name="T53" fmla="*/ 37 h 56"/>
                  <a:gd name="T54" fmla="*/ 40 w 44"/>
                  <a:gd name="T55" fmla="*/ 28 h 56"/>
                  <a:gd name="T56" fmla="*/ 37 w 44"/>
                  <a:gd name="T57" fmla="*/ 22 h 56"/>
                  <a:gd name="T58" fmla="*/ 33 w 44"/>
                  <a:gd name="T59" fmla="*/ 15 h 56"/>
                  <a:gd name="T60" fmla="*/ 27 w 44"/>
                  <a:gd name="T61" fmla="*/ 8 h 56"/>
                  <a:gd name="T62" fmla="*/ 22 w 44"/>
                  <a:gd name="T63" fmla="*/ 4 h 56"/>
                  <a:gd name="T64" fmla="*/ 17 w 44"/>
                  <a:gd name="T65" fmla="*/ 0 h 56"/>
                  <a:gd name="T66" fmla="*/ 17 w 44"/>
                  <a:gd name="T67" fmla="*/ 0 h 56"/>
                  <a:gd name="T68" fmla="*/ 15 w 44"/>
                  <a:gd name="T69" fmla="*/ 0 h 56"/>
                  <a:gd name="T70" fmla="*/ 15 w 44"/>
                  <a:gd name="T7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" h="56">
                    <a:moveTo>
                      <a:pt x="15" y="0"/>
                    </a:moveTo>
                    <a:lnTo>
                      <a:pt x="15" y="0"/>
                    </a:lnTo>
                    <a:lnTo>
                      <a:pt x="8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45"/>
                    </a:lnTo>
                    <a:lnTo>
                      <a:pt x="42" y="37"/>
                    </a:lnTo>
                    <a:lnTo>
                      <a:pt x="40" y="28"/>
                    </a:lnTo>
                    <a:lnTo>
                      <a:pt x="37" y="22"/>
                    </a:lnTo>
                    <a:lnTo>
                      <a:pt x="33" y="15"/>
                    </a:lnTo>
                    <a:lnTo>
                      <a:pt x="27" y="8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144" name="组合 143"/>
          <p:cNvGrpSpPr/>
          <p:nvPr/>
        </p:nvGrpSpPr>
        <p:grpSpPr>
          <a:xfrm>
            <a:off x="7240692" y="3491045"/>
            <a:ext cx="913983" cy="652303"/>
            <a:chOff x="7240692" y="3491045"/>
            <a:chExt cx="913983" cy="652303"/>
          </a:xfrm>
        </p:grpSpPr>
        <p:cxnSp>
          <p:nvCxnSpPr>
            <p:cNvPr id="145" name="直接连接符 144"/>
            <p:cNvCxnSpPr/>
            <p:nvPr/>
          </p:nvCxnSpPr>
          <p:spPr bwMode="auto">
            <a:xfrm flipH="1">
              <a:off x="7240692" y="3803922"/>
              <a:ext cx="913983" cy="0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6" name="直接连接符 145"/>
            <p:cNvCxnSpPr/>
            <p:nvPr/>
          </p:nvCxnSpPr>
          <p:spPr bwMode="auto">
            <a:xfrm>
              <a:off x="8154674" y="3491045"/>
              <a:ext cx="0" cy="652303"/>
            </a:xfrm>
            <a:prstGeom prst="line">
              <a:avLst/>
            </a:prstGeom>
            <a:noFill/>
            <a:ln w="762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47" name="组合 146"/>
          <p:cNvGrpSpPr/>
          <p:nvPr/>
        </p:nvGrpSpPr>
        <p:grpSpPr>
          <a:xfrm>
            <a:off x="6795077" y="2017673"/>
            <a:ext cx="1359596" cy="652303"/>
            <a:chOff x="6795077" y="2017673"/>
            <a:chExt cx="1359596" cy="652303"/>
          </a:xfrm>
        </p:grpSpPr>
        <p:cxnSp>
          <p:nvCxnSpPr>
            <p:cNvPr id="148" name="直接连接符 147"/>
            <p:cNvCxnSpPr/>
            <p:nvPr/>
          </p:nvCxnSpPr>
          <p:spPr bwMode="auto">
            <a:xfrm flipH="1">
              <a:off x="6795077" y="2330551"/>
              <a:ext cx="1352012" cy="0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9" name="直接连接符 148"/>
            <p:cNvCxnSpPr/>
            <p:nvPr/>
          </p:nvCxnSpPr>
          <p:spPr bwMode="auto">
            <a:xfrm>
              <a:off x="8154673" y="2017673"/>
              <a:ext cx="0" cy="652303"/>
            </a:xfrm>
            <a:prstGeom prst="line">
              <a:avLst/>
            </a:prstGeom>
            <a:noFill/>
            <a:ln w="762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50" name="组合 149"/>
          <p:cNvGrpSpPr/>
          <p:nvPr/>
        </p:nvGrpSpPr>
        <p:grpSpPr>
          <a:xfrm>
            <a:off x="6802661" y="4935973"/>
            <a:ext cx="1352012" cy="652303"/>
            <a:chOff x="6802661" y="4935973"/>
            <a:chExt cx="1352012" cy="652303"/>
          </a:xfrm>
        </p:grpSpPr>
        <p:cxnSp>
          <p:nvCxnSpPr>
            <p:cNvPr id="151" name="直接连接符 150"/>
            <p:cNvCxnSpPr/>
            <p:nvPr/>
          </p:nvCxnSpPr>
          <p:spPr bwMode="auto">
            <a:xfrm flipH="1">
              <a:off x="6802661" y="5248849"/>
              <a:ext cx="1352012" cy="0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2" name="直接连接符 151"/>
            <p:cNvCxnSpPr/>
            <p:nvPr/>
          </p:nvCxnSpPr>
          <p:spPr bwMode="auto">
            <a:xfrm>
              <a:off x="8154673" y="4935973"/>
              <a:ext cx="0" cy="652303"/>
            </a:xfrm>
            <a:prstGeom prst="line">
              <a:avLst/>
            </a:prstGeom>
            <a:noFill/>
            <a:ln w="762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sp>
        <p:nvSpPr>
          <p:cNvPr id="153" name="文本框 49"/>
          <p:cNvSpPr txBox="1"/>
          <p:nvPr/>
        </p:nvSpPr>
        <p:spPr>
          <a:xfrm>
            <a:off x="8321202" y="1892830"/>
            <a:ext cx="2953338" cy="8263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13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en-US" sz="213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2135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zh-CN" sz="2135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1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文本框 50"/>
          <p:cNvSpPr txBox="1"/>
          <p:nvPr/>
        </p:nvSpPr>
        <p:spPr>
          <a:xfrm>
            <a:off x="8321202" y="3409626"/>
            <a:ext cx="2953338" cy="9578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3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en-US" sz="213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21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学习方法</a:t>
            </a:r>
            <a:endParaRPr lang="zh-CN" altLang="en-US" sz="21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文本框 51"/>
          <p:cNvSpPr txBox="1"/>
          <p:nvPr/>
        </p:nvSpPr>
        <p:spPr>
          <a:xfrm>
            <a:off x="8321202" y="4811584"/>
            <a:ext cx="2953338" cy="9578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3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en-US" sz="21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21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试题解析</a:t>
            </a:r>
            <a:endParaRPr lang="zh-CN" altLang="en-US" sz="21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3685260" y="4935972"/>
            <a:ext cx="1350116" cy="652303"/>
            <a:chOff x="3685260" y="4935972"/>
            <a:chExt cx="1350116" cy="652303"/>
          </a:xfrm>
        </p:grpSpPr>
        <p:cxnSp>
          <p:nvCxnSpPr>
            <p:cNvPr id="157" name="直接连接符 156"/>
            <p:cNvCxnSpPr/>
            <p:nvPr/>
          </p:nvCxnSpPr>
          <p:spPr bwMode="auto">
            <a:xfrm>
              <a:off x="3685260" y="5248848"/>
              <a:ext cx="1350116" cy="0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8" name="直接连接符 157"/>
            <p:cNvCxnSpPr/>
            <p:nvPr/>
          </p:nvCxnSpPr>
          <p:spPr bwMode="auto">
            <a:xfrm flipH="1">
              <a:off x="3685260" y="4935972"/>
              <a:ext cx="0" cy="652303"/>
            </a:xfrm>
            <a:prstGeom prst="line">
              <a:avLst/>
            </a:prstGeom>
            <a:noFill/>
            <a:ln w="762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59" name="组合 158"/>
          <p:cNvGrpSpPr/>
          <p:nvPr/>
        </p:nvGrpSpPr>
        <p:grpSpPr>
          <a:xfrm>
            <a:off x="3685261" y="3491044"/>
            <a:ext cx="913983" cy="652303"/>
            <a:chOff x="3685261" y="3491044"/>
            <a:chExt cx="913983" cy="652303"/>
          </a:xfrm>
        </p:grpSpPr>
        <p:cxnSp>
          <p:nvCxnSpPr>
            <p:cNvPr id="160" name="直接连接符 159"/>
            <p:cNvCxnSpPr/>
            <p:nvPr/>
          </p:nvCxnSpPr>
          <p:spPr bwMode="auto">
            <a:xfrm>
              <a:off x="3685261" y="3803921"/>
              <a:ext cx="913983" cy="0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61" name="直接连接符 160"/>
            <p:cNvCxnSpPr/>
            <p:nvPr/>
          </p:nvCxnSpPr>
          <p:spPr bwMode="auto">
            <a:xfrm flipH="1">
              <a:off x="3685261" y="3491044"/>
              <a:ext cx="0" cy="652303"/>
            </a:xfrm>
            <a:prstGeom prst="line">
              <a:avLst/>
            </a:prstGeom>
            <a:noFill/>
            <a:ln w="762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62" name="组合 161"/>
          <p:cNvGrpSpPr/>
          <p:nvPr/>
        </p:nvGrpSpPr>
        <p:grpSpPr>
          <a:xfrm>
            <a:off x="3685260" y="2017672"/>
            <a:ext cx="1350116" cy="652303"/>
            <a:chOff x="3685260" y="2017672"/>
            <a:chExt cx="1350116" cy="652303"/>
          </a:xfrm>
        </p:grpSpPr>
        <p:cxnSp>
          <p:nvCxnSpPr>
            <p:cNvPr id="163" name="直接连接符 162"/>
            <p:cNvCxnSpPr/>
            <p:nvPr/>
          </p:nvCxnSpPr>
          <p:spPr bwMode="auto">
            <a:xfrm>
              <a:off x="3685260" y="2330550"/>
              <a:ext cx="1350116" cy="0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64" name="直接连接符 163"/>
            <p:cNvCxnSpPr/>
            <p:nvPr/>
          </p:nvCxnSpPr>
          <p:spPr bwMode="auto">
            <a:xfrm flipH="1">
              <a:off x="3685260" y="2017672"/>
              <a:ext cx="0" cy="652303"/>
            </a:xfrm>
            <a:prstGeom prst="line">
              <a:avLst/>
            </a:prstGeom>
            <a:noFill/>
            <a:ln w="762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sp>
        <p:nvSpPr>
          <p:cNvPr id="165" name="文本框 52"/>
          <p:cNvSpPr txBox="1"/>
          <p:nvPr/>
        </p:nvSpPr>
        <p:spPr>
          <a:xfrm>
            <a:off x="639832" y="1892829"/>
            <a:ext cx="2953338" cy="8263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135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en-US" sz="2135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zh-CN" sz="21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课程的性质与任务</a:t>
            </a:r>
            <a:endParaRPr lang="zh-CN" altLang="en-US" sz="21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文本框 53"/>
          <p:cNvSpPr txBox="1"/>
          <p:nvPr/>
        </p:nvSpPr>
        <p:spPr>
          <a:xfrm>
            <a:off x="639832" y="3332989"/>
            <a:ext cx="2953338" cy="8263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13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en-US" sz="213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zh-CN" sz="21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21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endParaRPr lang="zh-CN" altLang="en-US" sz="21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文本框 54"/>
          <p:cNvSpPr txBox="1"/>
          <p:nvPr/>
        </p:nvSpPr>
        <p:spPr>
          <a:xfrm>
            <a:off x="299720" y="4816475"/>
            <a:ext cx="3499485" cy="8261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13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5</a:t>
            </a:r>
            <a:endParaRPr lang="en-US" sz="21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21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考核方式</a:t>
            </a:r>
            <a:endParaRPr lang="zh-CN" altLang="en-US" sz="21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4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4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4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95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4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4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3" grpId="0"/>
      <p:bldP spid="154" grpId="0"/>
      <p:bldP spid="155" grpId="0"/>
      <p:bldP spid="165" grpId="0"/>
      <p:bldP spid="166" grpId="0"/>
      <p:bldP spid="1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/>
              <a:t>　　</a:t>
            </a:r>
            <a:endParaRPr lang="zh-CN" altLang="zh-CN" sz="2400" dirty="0"/>
          </a:p>
        </p:txBody>
      </p:sp>
      <p:sp>
        <p:nvSpPr>
          <p:cNvPr id="49" name="标题 48"/>
          <p:cNvSpPr>
            <a:spLocks noGrp="1"/>
          </p:cNvSpPr>
          <p:nvPr>
            <p:ph type="title"/>
          </p:nvPr>
        </p:nvSpPr>
        <p:spPr>
          <a:xfrm>
            <a:off x="1372873" y="482153"/>
            <a:ext cx="10515600" cy="607702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zh-CN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试题解析</a:t>
            </a:r>
            <a:b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50" name="内容占位符 49"/>
          <p:cNvSpPr>
            <a:spLocks noGrp="1"/>
          </p:cNvSpPr>
          <p:nvPr>
            <p:ph sz="half" idx="1"/>
          </p:nvPr>
        </p:nvSpPr>
        <p:spPr>
          <a:xfrm>
            <a:off x="832184" y="1043007"/>
            <a:ext cx="5181600" cy="512556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endParaRPr lang="en-US" altLang="zh-CN" sz="1800" dirty="0" smtClean="0"/>
          </a:p>
          <a:p>
            <a:pPr>
              <a:lnSpc>
                <a:spcPts val="2500"/>
              </a:lnSpc>
            </a:pPr>
            <a:r>
              <a:rPr lang="en-US" altLang="zh-CN" sz="1800" dirty="0" smtClean="0"/>
              <a:t>7.</a:t>
            </a:r>
            <a:r>
              <a:rPr lang="zh-CN" altLang="en-US" sz="1800" dirty="0" smtClean="0"/>
              <a:t>　</a:t>
            </a:r>
            <a:r>
              <a:rPr lang="zh-CN" altLang="zh-CN" sz="1800" dirty="0" smtClean="0"/>
              <a:t>压</a:t>
            </a:r>
            <a:r>
              <a:rPr lang="zh-CN" altLang="zh-CN" sz="1800" dirty="0"/>
              <a:t>杆上的压力大于临界荷载，是压杆稳定平衡的前提。选择一项：</a:t>
            </a:r>
            <a:endParaRPr lang="zh-CN" altLang="zh-CN" sz="1800" dirty="0"/>
          </a:p>
          <a:p>
            <a:pPr>
              <a:lnSpc>
                <a:spcPts val="2500"/>
              </a:lnSpc>
            </a:pPr>
            <a:r>
              <a:rPr lang="zh-CN" altLang="zh-CN" sz="1800" dirty="0" smtClean="0"/>
              <a:t>对</a:t>
            </a:r>
            <a:r>
              <a:rPr lang="zh-CN" altLang="en-US" sz="1800" dirty="0" smtClean="0"/>
              <a:t>　　</a:t>
            </a:r>
            <a:r>
              <a:rPr lang="zh-CN" altLang="zh-CN" sz="1800" dirty="0" smtClean="0"/>
              <a:t>错</a:t>
            </a:r>
            <a:endParaRPr lang="zh-CN" altLang="zh-CN" sz="1800" dirty="0"/>
          </a:p>
          <a:p>
            <a:pPr>
              <a:lnSpc>
                <a:spcPts val="2500"/>
              </a:lnSpc>
            </a:pPr>
            <a:r>
              <a:rPr lang="zh-CN" altLang="zh-CN" sz="1800" dirty="0">
                <a:solidFill>
                  <a:srgbClr val="FF0000"/>
                </a:solidFill>
              </a:rPr>
              <a:t>正确的答案是“错”</a:t>
            </a:r>
            <a:r>
              <a:rPr lang="zh-CN" altLang="zh-CN" sz="1800" dirty="0"/>
              <a:t>。</a:t>
            </a:r>
            <a:endParaRPr lang="zh-CN" altLang="zh-CN" sz="1800" dirty="0"/>
          </a:p>
          <a:p>
            <a:pPr>
              <a:lnSpc>
                <a:spcPts val="2500"/>
              </a:lnSpc>
            </a:pPr>
            <a:r>
              <a:rPr lang="en-US" altLang="zh-CN" sz="1800" dirty="0" smtClean="0"/>
              <a:t>8</a:t>
            </a:r>
            <a:r>
              <a:rPr lang="zh-CN" altLang="zh-CN" sz="1800" dirty="0"/>
              <a:t>．压杆的长细比λ与压杆两端的支承情况有关，与杆长无关。选择一项：</a:t>
            </a:r>
            <a:endParaRPr lang="zh-CN" altLang="zh-CN" sz="1800" dirty="0"/>
          </a:p>
          <a:p>
            <a:pPr>
              <a:lnSpc>
                <a:spcPts val="2500"/>
              </a:lnSpc>
            </a:pPr>
            <a:r>
              <a:rPr lang="zh-CN" altLang="zh-CN" sz="1800" dirty="0" smtClean="0"/>
              <a:t>对</a:t>
            </a:r>
            <a:r>
              <a:rPr lang="zh-CN" altLang="en-US" sz="1800" dirty="0" smtClean="0"/>
              <a:t>　　</a:t>
            </a:r>
            <a:r>
              <a:rPr lang="zh-CN" altLang="zh-CN" sz="1800" dirty="0" smtClean="0"/>
              <a:t>错</a:t>
            </a:r>
            <a:endParaRPr lang="zh-CN" altLang="zh-CN" sz="1800" dirty="0"/>
          </a:p>
          <a:p>
            <a:pPr>
              <a:lnSpc>
                <a:spcPts val="2500"/>
              </a:lnSpc>
            </a:pPr>
            <a:r>
              <a:rPr lang="zh-CN" altLang="zh-CN" sz="1800" dirty="0">
                <a:solidFill>
                  <a:srgbClr val="FF0000"/>
                </a:solidFill>
              </a:rPr>
              <a:t>正确的答案是“错”。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zh-CN" sz="1800" dirty="0" smtClean="0"/>
              <a:t>9</a:t>
            </a:r>
            <a:r>
              <a:rPr lang="zh-CN" altLang="zh-CN" sz="1800" dirty="0"/>
              <a:t>．压杆的长细比λ越大，其临界应力越大。选择一项：</a:t>
            </a:r>
            <a:endParaRPr lang="zh-CN" altLang="zh-CN" sz="1800" dirty="0"/>
          </a:p>
          <a:p>
            <a:pPr>
              <a:lnSpc>
                <a:spcPts val="2500"/>
              </a:lnSpc>
            </a:pPr>
            <a:r>
              <a:rPr lang="zh-CN" altLang="zh-CN" sz="1800" dirty="0" smtClean="0"/>
              <a:t>对</a:t>
            </a:r>
            <a:r>
              <a:rPr lang="zh-CN" altLang="en-US" sz="1800" dirty="0" smtClean="0"/>
              <a:t>　　</a:t>
            </a:r>
            <a:r>
              <a:rPr lang="zh-CN" altLang="zh-CN" sz="1800" dirty="0" smtClean="0"/>
              <a:t>错</a:t>
            </a:r>
            <a:endParaRPr lang="zh-CN" altLang="zh-CN" sz="1800" dirty="0"/>
          </a:p>
          <a:p>
            <a:pPr>
              <a:lnSpc>
                <a:spcPts val="2500"/>
              </a:lnSpc>
            </a:pPr>
            <a:r>
              <a:rPr lang="zh-CN" altLang="zh-CN" sz="1800" dirty="0">
                <a:solidFill>
                  <a:srgbClr val="FF0000"/>
                </a:solidFill>
              </a:rPr>
              <a:t>正确的答案是“错”。</a:t>
            </a:r>
            <a:endParaRPr lang="zh-CN" altLang="zh-CN" sz="1800" dirty="0">
              <a:solidFill>
                <a:srgbClr val="FF0000"/>
              </a:solidFill>
            </a:endParaRPr>
          </a:p>
        </p:txBody>
      </p:sp>
      <p:sp>
        <p:nvSpPr>
          <p:cNvPr id="51" name="内容占位符 50"/>
          <p:cNvSpPr>
            <a:spLocks noGrp="1"/>
          </p:cNvSpPr>
          <p:nvPr>
            <p:ph sz="half" idx="2"/>
          </p:nvPr>
        </p:nvSpPr>
        <p:spPr>
          <a:xfrm>
            <a:off x="6259285" y="1401171"/>
            <a:ext cx="5584372" cy="5851513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altLang="zh-CN" sz="2000" dirty="0" smtClean="0"/>
              <a:t>10.</a:t>
            </a:r>
            <a:r>
              <a:rPr lang="zh-CN" altLang="en-US" sz="2000" dirty="0" smtClean="0"/>
              <a:t>　</a:t>
            </a:r>
            <a:r>
              <a:rPr lang="zh-CN" altLang="zh-CN" sz="2000" dirty="0" smtClean="0"/>
              <a:t>杆件</a:t>
            </a:r>
            <a:r>
              <a:rPr lang="zh-CN" altLang="zh-CN" sz="2000" dirty="0"/>
              <a:t>变形的基本形式有轴向拉伸与压缩、剪切、扭转和弯曲四种。</a:t>
            </a:r>
            <a:endParaRPr lang="zh-CN" altLang="zh-CN" sz="2000" dirty="0"/>
          </a:p>
          <a:p>
            <a:pPr>
              <a:lnSpc>
                <a:spcPts val="2600"/>
              </a:lnSpc>
            </a:pPr>
            <a:r>
              <a:rPr lang="zh-CN" altLang="zh-CN" sz="2000" dirty="0" smtClean="0"/>
              <a:t>对</a:t>
            </a:r>
            <a:r>
              <a:rPr lang="zh-CN" altLang="en-US" sz="2000" dirty="0" smtClean="0"/>
              <a:t>　　</a:t>
            </a:r>
            <a:r>
              <a:rPr lang="zh-CN" altLang="zh-CN" sz="2000" dirty="0" smtClean="0"/>
              <a:t>错</a:t>
            </a:r>
            <a:endParaRPr lang="zh-CN" altLang="zh-CN" sz="2000" dirty="0"/>
          </a:p>
          <a:p>
            <a:pPr>
              <a:lnSpc>
                <a:spcPts val="2600"/>
              </a:lnSpc>
            </a:pPr>
            <a:r>
              <a:rPr lang="zh-CN" altLang="zh-CN" sz="2000" dirty="0">
                <a:solidFill>
                  <a:srgbClr val="FF0000"/>
                </a:solidFill>
              </a:rPr>
              <a:t>正确的答案是“对”。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ts val="2600"/>
              </a:lnSpc>
            </a:pPr>
            <a:r>
              <a:rPr lang="en-US" altLang="zh-CN" sz="2000" dirty="0" smtClean="0"/>
              <a:t>11</a:t>
            </a:r>
            <a:r>
              <a:rPr lang="zh-CN" altLang="zh-CN" sz="2000" dirty="0" smtClean="0"/>
              <a:t>．</a:t>
            </a:r>
            <a:r>
              <a:rPr lang="zh-CN" altLang="zh-CN" sz="2000" dirty="0"/>
              <a:t>轴向拉伸（压缩）时与轴线相重合的内力称为剪力。</a:t>
            </a:r>
            <a:endParaRPr lang="zh-CN" altLang="zh-CN" sz="2000" dirty="0"/>
          </a:p>
          <a:p>
            <a:pPr>
              <a:lnSpc>
                <a:spcPts val="2600"/>
              </a:lnSpc>
            </a:pPr>
            <a:r>
              <a:rPr lang="zh-CN" altLang="zh-CN" sz="2000" dirty="0" smtClean="0"/>
              <a:t>对</a:t>
            </a:r>
            <a:r>
              <a:rPr lang="zh-CN" altLang="en-US" sz="2000" dirty="0" smtClean="0"/>
              <a:t>　　</a:t>
            </a:r>
            <a:r>
              <a:rPr lang="zh-CN" altLang="zh-CN" sz="2000" dirty="0" smtClean="0"/>
              <a:t>错</a:t>
            </a:r>
            <a:endParaRPr lang="zh-CN" altLang="zh-CN" sz="2000" dirty="0"/>
          </a:p>
          <a:p>
            <a:pPr>
              <a:lnSpc>
                <a:spcPts val="2600"/>
              </a:lnSpc>
            </a:pPr>
            <a:r>
              <a:rPr lang="zh-CN" altLang="zh-CN" sz="2000" dirty="0">
                <a:solidFill>
                  <a:srgbClr val="FF0000"/>
                </a:solidFill>
              </a:rPr>
              <a:t>正确的答案是“错”。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ts val="2600"/>
              </a:lnSpc>
            </a:pPr>
            <a:r>
              <a:rPr lang="en-US" altLang="zh-CN" sz="2000" dirty="0" smtClean="0"/>
              <a:t>12</a:t>
            </a:r>
            <a:r>
              <a:rPr lang="zh-CN" altLang="zh-CN" sz="2000" dirty="0" smtClean="0"/>
              <a:t>．</a:t>
            </a:r>
            <a:r>
              <a:rPr lang="zh-CN" altLang="zh-CN" sz="2000" dirty="0"/>
              <a:t>梁的正应力是由剪力引起的。</a:t>
            </a:r>
            <a:endParaRPr lang="zh-CN" altLang="zh-CN" sz="2000" dirty="0"/>
          </a:p>
          <a:p>
            <a:pPr>
              <a:lnSpc>
                <a:spcPts val="2600"/>
              </a:lnSpc>
            </a:pPr>
            <a:r>
              <a:rPr lang="zh-CN" altLang="zh-CN" sz="2000" dirty="0" smtClean="0"/>
              <a:t>对</a:t>
            </a:r>
            <a:r>
              <a:rPr lang="zh-CN" altLang="en-US" sz="2000" dirty="0" smtClean="0"/>
              <a:t>　　</a:t>
            </a:r>
            <a:r>
              <a:rPr lang="zh-CN" altLang="zh-CN" sz="2000" dirty="0" smtClean="0"/>
              <a:t>错</a:t>
            </a:r>
            <a:endParaRPr lang="zh-CN" altLang="zh-CN" sz="2000" dirty="0"/>
          </a:p>
          <a:p>
            <a:pPr>
              <a:lnSpc>
                <a:spcPts val="2600"/>
              </a:lnSpc>
            </a:pPr>
            <a:r>
              <a:rPr lang="zh-CN" altLang="zh-CN" sz="2000" dirty="0">
                <a:solidFill>
                  <a:srgbClr val="FF0000"/>
                </a:solidFill>
              </a:rPr>
              <a:t>正确的答案是“错”。</a:t>
            </a:r>
            <a:endParaRPr lang="zh-CN" altLang="zh-CN" sz="20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/>
              <a:t>　　</a:t>
            </a:r>
            <a:endParaRPr lang="zh-CN" altLang="zh-CN" sz="2400" dirty="0"/>
          </a:p>
        </p:txBody>
      </p:sp>
      <p:sp>
        <p:nvSpPr>
          <p:cNvPr id="49" name="标题 48"/>
          <p:cNvSpPr>
            <a:spLocks noGrp="1"/>
          </p:cNvSpPr>
          <p:nvPr>
            <p:ph type="title"/>
          </p:nvPr>
        </p:nvSpPr>
        <p:spPr>
          <a:xfrm>
            <a:off x="1372873" y="482153"/>
            <a:ext cx="10515600" cy="607702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zh-CN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试题解析</a:t>
            </a:r>
            <a:b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50" name="内容占位符 49"/>
          <p:cNvSpPr>
            <a:spLocks noGrp="1"/>
          </p:cNvSpPr>
          <p:nvPr>
            <p:ph sz="half" idx="1"/>
          </p:nvPr>
        </p:nvSpPr>
        <p:spPr>
          <a:xfrm>
            <a:off x="817334" y="1228655"/>
            <a:ext cx="5181600" cy="512556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zh-CN" altLang="en-US" sz="1800" dirty="0" smtClean="0"/>
              <a:t>　</a:t>
            </a:r>
            <a:r>
              <a:rPr lang="zh-CN" altLang="en-US" sz="2400" dirty="0" smtClean="0"/>
              <a:t>　</a:t>
            </a:r>
            <a:r>
              <a:rPr lang="zh-CN" altLang="zh-CN" sz="2400" dirty="0" smtClean="0"/>
              <a:t>计算题</a:t>
            </a:r>
            <a:endParaRPr lang="en-US" altLang="zh-CN" sz="2400" dirty="0" smtClean="0"/>
          </a:p>
          <a:p>
            <a:pPr>
              <a:lnSpc>
                <a:spcPts val="2500"/>
              </a:lnSpc>
            </a:pPr>
            <a:r>
              <a:rPr lang="en-US" altLang="zh-CN" sz="1800" dirty="0" smtClean="0"/>
              <a:t>1</a:t>
            </a:r>
            <a:r>
              <a:rPr lang="zh-CN" altLang="zh-CN" sz="1800" dirty="0"/>
              <a:t>．杆件受力如图示，已知</a:t>
            </a:r>
            <a:r>
              <a:rPr lang="en-US" altLang="zh-CN" sz="1800" dirty="0"/>
              <a:t>F1=50kN</a:t>
            </a:r>
            <a:r>
              <a:rPr lang="zh-CN" altLang="zh-CN" sz="1800" dirty="0"/>
              <a:t>，</a:t>
            </a:r>
            <a:r>
              <a:rPr lang="en-US" altLang="zh-CN" sz="1800" dirty="0"/>
              <a:t>F2=140kN</a:t>
            </a:r>
            <a:r>
              <a:rPr lang="zh-CN" altLang="zh-CN" sz="1800" dirty="0"/>
              <a:t>，试作杆件的轴力图。（</a:t>
            </a:r>
            <a:r>
              <a:rPr lang="en-US" altLang="zh-CN" sz="1800" dirty="0"/>
              <a:t>5</a:t>
            </a:r>
            <a:r>
              <a:rPr lang="zh-CN" altLang="zh-CN" sz="1800" dirty="0"/>
              <a:t>分</a:t>
            </a:r>
            <a:r>
              <a:rPr lang="zh-CN" altLang="zh-CN" sz="1800" dirty="0" smtClean="0"/>
              <a:t>）</a:t>
            </a:r>
            <a:endParaRPr lang="zh-CN" altLang="zh-CN" sz="1800" dirty="0"/>
          </a:p>
        </p:txBody>
      </p:sp>
      <p:pic>
        <p:nvPicPr>
          <p:cNvPr id="53" name="内容占位符 52"/>
          <p:cNvPicPr>
            <a:picLocks noGrp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99124" y="1439321"/>
            <a:ext cx="5328419" cy="4400000"/>
          </a:xfrm>
          <a:prstGeom prst="rect">
            <a:avLst/>
          </a:prstGeom>
        </p:spPr>
      </p:pic>
      <p:pic>
        <p:nvPicPr>
          <p:cNvPr id="52" name="图片 5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5259" y="2293258"/>
            <a:ext cx="3441066" cy="15762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55556" y="4013591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作杆件的轴力图，如图（</a:t>
            </a:r>
            <a:r>
              <a:rPr lang="en-US" altLang="zh-CN" dirty="0"/>
              <a:t>   </a:t>
            </a:r>
            <a:r>
              <a:rPr lang="zh-CN" altLang="zh-CN" dirty="0"/>
              <a:t>）（</a:t>
            </a:r>
            <a:r>
              <a:rPr lang="en-US" altLang="zh-CN" dirty="0"/>
              <a:t>5</a:t>
            </a:r>
            <a:r>
              <a:rPr lang="zh-CN" altLang="zh-CN" dirty="0"/>
              <a:t>分）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1372873" y="452159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正确答案是：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pic>
        <p:nvPicPr>
          <p:cNvPr id="54" name="图片 5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3143" y="5188267"/>
            <a:ext cx="3600399" cy="9518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/>
              <a:t>　　</a:t>
            </a:r>
            <a:endParaRPr lang="zh-CN" altLang="zh-CN" sz="2400" dirty="0"/>
          </a:p>
        </p:txBody>
      </p:sp>
      <p:sp>
        <p:nvSpPr>
          <p:cNvPr id="49" name="标题 48"/>
          <p:cNvSpPr>
            <a:spLocks noGrp="1"/>
          </p:cNvSpPr>
          <p:nvPr>
            <p:ph type="title"/>
          </p:nvPr>
        </p:nvSpPr>
        <p:spPr>
          <a:xfrm>
            <a:off x="1372873" y="482153"/>
            <a:ext cx="10515600" cy="607702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zh-CN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试题解析</a:t>
            </a:r>
            <a:b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50" name="内容占位符 49"/>
          <p:cNvSpPr>
            <a:spLocks noGrp="1"/>
          </p:cNvSpPr>
          <p:nvPr>
            <p:ph sz="half" idx="1"/>
          </p:nvPr>
        </p:nvSpPr>
        <p:spPr>
          <a:xfrm>
            <a:off x="832184" y="1401171"/>
            <a:ext cx="5181600" cy="512556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zh-CN" altLang="en-US" sz="1800" dirty="0" smtClean="0"/>
              <a:t>　　</a:t>
            </a:r>
            <a:r>
              <a:rPr lang="zh-CN" altLang="zh-CN" sz="2400" dirty="0" smtClean="0"/>
              <a:t>计算题</a:t>
            </a:r>
            <a:endParaRPr lang="en-US" altLang="zh-CN" sz="2400" dirty="0" smtClean="0"/>
          </a:p>
          <a:p>
            <a:r>
              <a:rPr lang="zh-CN" altLang="zh-CN" sz="2400" dirty="0"/>
              <a:t>悬臂</a:t>
            </a:r>
            <a:r>
              <a:rPr lang="en-US" altLang="zh-CN" sz="2400" dirty="0"/>
              <a:t>AB </a:t>
            </a:r>
            <a:r>
              <a:rPr lang="zh-CN" altLang="zh-CN" sz="2400" dirty="0"/>
              <a:t>受力如图示，求其</a:t>
            </a:r>
            <a:r>
              <a:rPr lang="en-US" altLang="zh-CN" sz="2400" dirty="0"/>
              <a:t>C </a:t>
            </a:r>
            <a:r>
              <a:rPr lang="zh-CN" altLang="zh-CN" sz="2400" dirty="0"/>
              <a:t>截面的剪力和弯矩。（</a:t>
            </a:r>
            <a:r>
              <a:rPr lang="en-US" altLang="zh-CN" sz="2400" dirty="0"/>
              <a:t>5</a:t>
            </a:r>
            <a:r>
              <a:rPr lang="zh-CN" altLang="zh-CN" sz="2400" dirty="0"/>
              <a:t>分）</a:t>
            </a:r>
            <a:endParaRPr lang="zh-CN" altLang="zh-CN" sz="2400" dirty="0"/>
          </a:p>
        </p:txBody>
      </p:sp>
      <p:sp>
        <p:nvSpPr>
          <p:cNvPr id="51" name="内容占位符 50"/>
          <p:cNvSpPr>
            <a:spLocks noGrp="1"/>
          </p:cNvSpPr>
          <p:nvPr>
            <p:ph sz="half" idx="2"/>
          </p:nvPr>
        </p:nvSpPr>
        <p:spPr>
          <a:xfrm>
            <a:off x="6428973" y="1808894"/>
            <a:ext cx="5181600" cy="4351338"/>
          </a:xfrm>
        </p:spPr>
        <p:txBody>
          <a:bodyPr/>
          <a:lstStyle/>
          <a:p>
            <a:r>
              <a:rPr lang="en-US" altLang="zh-CN" dirty="0"/>
              <a:t>C </a:t>
            </a:r>
            <a:r>
              <a:rPr lang="zh-CN" altLang="zh-CN" dirty="0"/>
              <a:t>截面的弯矩为（</a:t>
            </a:r>
            <a:r>
              <a:rPr lang="en-US" altLang="zh-CN" dirty="0"/>
              <a:t>   </a:t>
            </a:r>
            <a:r>
              <a:rPr lang="zh-CN" altLang="zh-CN" dirty="0"/>
              <a:t>）（</a:t>
            </a:r>
            <a:r>
              <a:rPr lang="en-US" altLang="zh-CN" dirty="0"/>
              <a:t>3</a:t>
            </a:r>
            <a:r>
              <a:rPr lang="zh-CN" altLang="zh-CN" dirty="0"/>
              <a:t>分）</a:t>
            </a:r>
            <a:endParaRPr lang="zh-CN" altLang="zh-CN" dirty="0"/>
          </a:p>
          <a:p>
            <a:r>
              <a:rPr lang="en-US" altLang="zh-CN" dirty="0"/>
              <a:t>A. 18kN∙m</a:t>
            </a:r>
            <a:r>
              <a:rPr lang="zh-CN" altLang="zh-CN" dirty="0"/>
              <a:t>（上侧受拉）</a:t>
            </a:r>
            <a:endParaRPr lang="zh-CN" altLang="zh-CN" dirty="0"/>
          </a:p>
          <a:p>
            <a:r>
              <a:rPr lang="en-US" altLang="zh-CN" dirty="0"/>
              <a:t>B. 15kN∙m</a:t>
            </a:r>
            <a:r>
              <a:rPr lang="zh-CN" altLang="zh-CN" dirty="0"/>
              <a:t>（下侧受拉）</a:t>
            </a:r>
            <a:endParaRPr lang="zh-CN" altLang="zh-CN" dirty="0"/>
          </a:p>
          <a:p>
            <a:r>
              <a:rPr lang="en-US" altLang="zh-CN" dirty="0"/>
              <a:t>C. 10kN∙m</a:t>
            </a:r>
            <a:r>
              <a:rPr lang="zh-CN" altLang="zh-CN" dirty="0"/>
              <a:t>（上侧受拉）</a:t>
            </a:r>
            <a:endParaRPr lang="zh-CN" altLang="zh-CN" dirty="0"/>
          </a:p>
          <a:p>
            <a:r>
              <a:rPr lang="en-US" altLang="zh-CN" dirty="0"/>
              <a:t>D. </a:t>
            </a:r>
            <a:r>
              <a:rPr lang="en-US" altLang="zh-CN" dirty="0" smtClean="0"/>
              <a:t>0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6550208" y="445303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正确答案是：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pic>
        <p:nvPicPr>
          <p:cNvPr id="55" name="图片 54"/>
          <p:cNvPicPr/>
          <p:nvPr/>
        </p:nvPicPr>
        <p:blipFill>
          <a:blip r:embed="rId1"/>
          <a:stretch>
            <a:fillRect/>
          </a:stretch>
        </p:blipFill>
        <p:spPr>
          <a:xfrm>
            <a:off x="1325249" y="2862794"/>
            <a:ext cx="4016007" cy="2761491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6550208" y="5029198"/>
            <a:ext cx="416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18kN∙m</a:t>
            </a:r>
            <a:r>
              <a:rPr lang="zh-CN" altLang="zh-CN" dirty="0"/>
              <a:t>（上侧受拉）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/>
              <a:t>　　</a:t>
            </a:r>
            <a:endParaRPr lang="zh-CN" altLang="zh-CN" sz="2400" dirty="0"/>
          </a:p>
        </p:txBody>
      </p:sp>
      <p:sp>
        <p:nvSpPr>
          <p:cNvPr id="49" name="标题 48"/>
          <p:cNvSpPr>
            <a:spLocks noGrp="1"/>
          </p:cNvSpPr>
          <p:nvPr>
            <p:ph type="title"/>
          </p:nvPr>
        </p:nvSpPr>
        <p:spPr>
          <a:xfrm>
            <a:off x="872792" y="466880"/>
            <a:ext cx="10515600" cy="607702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 smtClean="0"/>
              <a:t>      </a:t>
            </a:r>
            <a:r>
              <a:rPr lang="zh-CN" altLang="en-US" sz="2800" b="1" dirty="0" smtClean="0"/>
              <a:t>　六、</a:t>
            </a:r>
            <a:r>
              <a:rPr lang="zh-CN" altLang="zh-CN" sz="2800" b="1" dirty="0" smtClean="0"/>
              <a:t>“</a:t>
            </a:r>
            <a:r>
              <a:rPr lang="zh-CN" altLang="zh-CN" sz="2800" b="1" dirty="0"/>
              <a:t>国家开放大学学习网”平台</a:t>
            </a:r>
            <a:r>
              <a:rPr lang="zh-CN" altLang="zh-CN" sz="2800" b="1" dirty="0" smtClean="0"/>
              <a:t>登录</a:t>
            </a:r>
            <a:r>
              <a:rPr lang="zh-CN" altLang="en-US" sz="2800" b="1" dirty="0" smtClean="0"/>
              <a:t>及形考任务完成</a:t>
            </a:r>
            <a:r>
              <a:rPr lang="zh-CN" altLang="zh-CN" sz="2800" b="1" dirty="0" smtClean="0"/>
              <a:t>方法</a:t>
            </a:r>
            <a:r>
              <a:rPr lang="zh-CN" altLang="zh-CN" sz="2800" b="1" dirty="0"/>
              <a:t>：</a:t>
            </a:r>
            <a:endParaRPr lang="zh-CN" altLang="zh-CN" sz="2800" dirty="0"/>
          </a:p>
        </p:txBody>
      </p:sp>
      <p:sp>
        <p:nvSpPr>
          <p:cNvPr id="53" name="矩形 52"/>
          <p:cNvSpPr/>
          <p:nvPr/>
        </p:nvSpPr>
        <p:spPr>
          <a:xfrm>
            <a:off x="1119781" y="1541543"/>
            <a:ext cx="10607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第一步：登录国家开放大学网站，网址：</a:t>
            </a:r>
            <a:r>
              <a:rPr lang="en-US" altLang="zh-CN" b="1" u="sng" dirty="0">
                <a:hlinkClick r:id="rId1"/>
              </a:rPr>
              <a:t>http://www.ouchn.cn/</a:t>
            </a:r>
            <a:r>
              <a:rPr lang="en-US" altLang="zh-CN" b="1" dirty="0"/>
              <a:t> </a:t>
            </a:r>
            <a:r>
              <a:rPr lang="zh-CN" altLang="zh-CN" b="1" dirty="0"/>
              <a:t>，进入主页后，然后选择“学生登录” </a:t>
            </a:r>
            <a:endParaRPr lang="zh-CN" altLang="en-US" dirty="0"/>
          </a:p>
        </p:txBody>
      </p:sp>
      <p:pic>
        <p:nvPicPr>
          <p:cNvPr id="1026" name="图片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30" y="2147125"/>
            <a:ext cx="9155113" cy="413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/>
              <a:t>　　</a:t>
            </a:r>
            <a:endParaRPr lang="zh-CN" altLang="zh-CN" sz="2400" dirty="0"/>
          </a:p>
        </p:txBody>
      </p:sp>
      <p:sp>
        <p:nvSpPr>
          <p:cNvPr id="49" name="标题 48"/>
          <p:cNvSpPr>
            <a:spLocks noGrp="1"/>
          </p:cNvSpPr>
          <p:nvPr>
            <p:ph type="title"/>
          </p:nvPr>
        </p:nvSpPr>
        <p:spPr>
          <a:xfrm>
            <a:off x="1372873" y="482153"/>
            <a:ext cx="10515600" cy="607702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zh-CN" sz="2400" b="1" dirty="0"/>
              <a:t>第二步、在“学生登录”界面输入用户名、密码和验证码。用户名是自己的</a:t>
            </a:r>
            <a:r>
              <a:rPr lang="en-US" altLang="zh-CN" sz="2400" b="1" dirty="0"/>
              <a:t>13</a:t>
            </a:r>
            <a:r>
              <a:rPr lang="zh-CN" altLang="zh-CN" sz="2400" b="1" dirty="0"/>
              <a:t>位学号，密码是自己的</a:t>
            </a:r>
            <a:r>
              <a:rPr lang="en-US" altLang="zh-CN" sz="2400" b="1" dirty="0"/>
              <a:t>8</a:t>
            </a:r>
            <a:r>
              <a:rPr lang="zh-CN" altLang="zh-CN" sz="2400" b="1" dirty="0"/>
              <a:t>位出生年月日。</a:t>
            </a:r>
            <a:endParaRPr lang="zh-CN" altLang="zh-CN" sz="2400" dirty="0"/>
          </a:p>
        </p:txBody>
      </p:sp>
      <p:sp>
        <p:nvSpPr>
          <p:cNvPr id="50" name="内容占位符 49"/>
          <p:cNvSpPr>
            <a:spLocks noGrp="1"/>
          </p:cNvSpPr>
          <p:nvPr>
            <p:ph sz="half" idx="1"/>
          </p:nvPr>
        </p:nvSpPr>
        <p:spPr>
          <a:xfrm>
            <a:off x="832184" y="1401171"/>
            <a:ext cx="5181600" cy="512556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zh-CN" altLang="en-US" sz="1800" dirty="0" smtClean="0"/>
              <a:t>　　</a:t>
            </a:r>
            <a:endParaRPr lang="en-US" altLang="zh-CN" sz="2400" dirty="0" smtClean="0"/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59" y="1798044"/>
            <a:ext cx="10282284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2873" y="407588"/>
            <a:ext cx="1035467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/>
              <a:t>　　</a:t>
            </a:r>
            <a:endParaRPr lang="zh-CN" altLang="zh-CN" sz="2400" dirty="0"/>
          </a:p>
        </p:txBody>
      </p:sp>
      <p:sp>
        <p:nvSpPr>
          <p:cNvPr id="49" name="标题 48"/>
          <p:cNvSpPr>
            <a:spLocks noGrp="1"/>
          </p:cNvSpPr>
          <p:nvPr>
            <p:ph type="title"/>
          </p:nvPr>
        </p:nvSpPr>
        <p:spPr>
          <a:xfrm>
            <a:off x="1372873" y="482153"/>
            <a:ext cx="10515600" cy="607702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zh-CN" sz="2000" b="1" dirty="0"/>
              <a:t>第三步、选择《建筑力学》课程，点击“进入学习”，便可进行本课程的学习了。</a:t>
            </a:r>
            <a:endParaRPr lang="zh-CN" altLang="zh-CN" sz="2000" dirty="0"/>
          </a:p>
        </p:txBody>
      </p:sp>
      <p:sp>
        <p:nvSpPr>
          <p:cNvPr id="50" name="内容占位符 49"/>
          <p:cNvSpPr>
            <a:spLocks noGrp="1"/>
          </p:cNvSpPr>
          <p:nvPr>
            <p:ph sz="half" idx="1"/>
          </p:nvPr>
        </p:nvSpPr>
        <p:spPr>
          <a:xfrm>
            <a:off x="832184" y="1401171"/>
            <a:ext cx="5181600" cy="512556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zh-CN" altLang="en-US" sz="1800" dirty="0" smtClean="0"/>
              <a:t>　　</a:t>
            </a:r>
            <a:endParaRPr lang="en-US" altLang="zh-CN" sz="2400" dirty="0" smtClean="0"/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4" y="1611874"/>
            <a:ext cx="10619587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2555" y="635440"/>
            <a:ext cx="9990733" cy="1325563"/>
          </a:xfrm>
        </p:spPr>
        <p:txBody>
          <a:bodyPr>
            <a:normAutofit fontScale="90000"/>
          </a:bodyPr>
          <a:lstStyle/>
          <a:p>
            <a:r>
              <a:rPr lang="zh-CN" altLang="en-US" sz="2400" b="1" dirty="0" smtClean="0"/>
              <a:t>第四步：</a:t>
            </a:r>
            <a:r>
              <a:rPr lang="zh-CN" altLang="zh-CN" sz="2400" b="1" dirty="0" smtClean="0"/>
              <a:t>完成</a:t>
            </a:r>
            <a:r>
              <a:rPr lang="zh-CN" altLang="zh-CN" sz="2400" b="1" dirty="0"/>
              <a:t>形成性考核作业要求及步骤</a:t>
            </a:r>
            <a:r>
              <a:rPr lang="zh-CN" altLang="zh-CN" sz="2400" b="1" dirty="0" smtClean="0"/>
              <a:t>：</a:t>
            </a:r>
            <a:br>
              <a:rPr lang="en-US" altLang="zh-CN" sz="2400" b="1" dirty="0" smtClean="0"/>
            </a:br>
            <a:br>
              <a:rPr lang="en-US" altLang="zh-CN" sz="2400" b="1" dirty="0" smtClean="0"/>
            </a:br>
            <a:r>
              <a:rPr lang="zh-CN" altLang="zh-CN" sz="2400" dirty="0"/>
              <a:t>形成性考核包括完成形成性考核作业和学习过程评定两个部分。</a:t>
            </a:r>
            <a:r>
              <a:rPr lang="zh-CN" altLang="zh-CN" sz="2400" b="1" dirty="0"/>
              <a:t>学生需完成</a:t>
            </a:r>
            <a:r>
              <a:rPr lang="en-US" altLang="zh-CN" sz="2400" b="1" dirty="0"/>
              <a:t>4</a:t>
            </a:r>
            <a:r>
              <a:rPr lang="zh-CN" altLang="zh-CN" sz="2400" b="1" dirty="0"/>
              <a:t>次形成性考核作业。“学习过程表现”由辅导教师评分，学生无需作答。</a:t>
            </a:r>
            <a:br>
              <a:rPr lang="zh-CN" altLang="zh-CN" sz="2400" dirty="0"/>
            </a:br>
            <a:endParaRPr lang="zh-CN" altLang="en-US" sz="2400" dirty="0"/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4" y="2264228"/>
            <a:ext cx="10832615" cy="412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7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8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0730" y="332484"/>
            <a:ext cx="10037784" cy="1325563"/>
          </a:xfrm>
        </p:spPr>
        <p:txBody>
          <a:bodyPr>
            <a:normAutofit/>
          </a:bodyPr>
          <a:lstStyle/>
          <a:p>
            <a:r>
              <a:rPr lang="zh-CN" altLang="zh-CN" sz="2000" b="1" dirty="0"/>
              <a:t>第五步、点击页面区“课程考核”，依次完成形成性考核作业</a:t>
            </a:r>
            <a:r>
              <a:rPr lang="en-US" altLang="zh-CN" sz="2000" b="1" dirty="0"/>
              <a:t>1</a:t>
            </a:r>
            <a:r>
              <a:rPr lang="zh-CN" altLang="zh-CN" sz="2000" b="1" dirty="0"/>
              <a:t>、形考作业</a:t>
            </a:r>
            <a:r>
              <a:rPr lang="en-US" altLang="zh-CN" sz="2000" b="1" dirty="0"/>
              <a:t>2</a:t>
            </a:r>
            <a:r>
              <a:rPr lang="zh-CN" altLang="zh-CN" sz="2000" b="1" dirty="0"/>
              <a:t>、形考作业</a:t>
            </a:r>
            <a:r>
              <a:rPr lang="en-US" altLang="zh-CN" sz="2000" b="1" dirty="0"/>
              <a:t>3</a:t>
            </a:r>
            <a:r>
              <a:rPr lang="zh-CN" altLang="zh-CN" sz="2000" b="1" dirty="0"/>
              <a:t>、形考作业</a:t>
            </a:r>
            <a:r>
              <a:rPr lang="en-US" altLang="zh-CN" sz="2000" b="1" dirty="0"/>
              <a:t>4</a:t>
            </a:r>
            <a:r>
              <a:rPr lang="zh-CN" altLang="zh-CN" sz="2000" b="1" dirty="0"/>
              <a:t>即可。</a:t>
            </a:r>
            <a:endParaRPr lang="zh-CN" altLang="en-US" sz="2000" dirty="0"/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1451428"/>
            <a:ext cx="10305143" cy="499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7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8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0730" y="332484"/>
            <a:ext cx="10037784" cy="1325563"/>
          </a:xfrm>
        </p:spPr>
        <p:txBody>
          <a:bodyPr>
            <a:normAutofit/>
          </a:bodyPr>
          <a:lstStyle/>
          <a:p>
            <a:r>
              <a:rPr lang="zh-CN" altLang="zh-CN" sz="2000" b="1" dirty="0" smtClean="0"/>
              <a:t>第</a:t>
            </a:r>
            <a:r>
              <a:rPr lang="zh-CN" altLang="en-US" sz="2000" b="1" dirty="0" smtClean="0"/>
              <a:t>六</a:t>
            </a:r>
            <a:r>
              <a:rPr lang="zh-CN" altLang="zh-CN" sz="2000" b="1" dirty="0" smtClean="0"/>
              <a:t>步、</a:t>
            </a:r>
            <a:r>
              <a:rPr lang="zh-CN" altLang="zh-CN" sz="2000" b="1" dirty="0"/>
              <a:t>在课程讨论区发贴方法及要求</a:t>
            </a:r>
            <a:r>
              <a:rPr lang="zh-CN" altLang="zh-CN" sz="2000" b="1" dirty="0" smtClean="0"/>
              <a:t>：</a:t>
            </a:r>
            <a:r>
              <a:rPr lang="zh-CN" altLang="zh-CN" sz="2000" b="1" dirty="0"/>
              <a:t>每学期在线天数不少于</a:t>
            </a:r>
            <a:r>
              <a:rPr lang="en-US" altLang="zh-CN" sz="2000" b="1" dirty="0"/>
              <a:t>25</a:t>
            </a:r>
            <a:r>
              <a:rPr lang="zh-CN" altLang="zh-CN" sz="2000" b="1" dirty="0"/>
              <a:t>天。每门课程发贴数不少于</a:t>
            </a:r>
            <a:r>
              <a:rPr lang="en-US" altLang="zh-CN" sz="2000" b="1" dirty="0"/>
              <a:t>10</a:t>
            </a:r>
            <a:r>
              <a:rPr lang="zh-CN" altLang="zh-CN" sz="2000" b="1" dirty="0"/>
              <a:t>条</a:t>
            </a:r>
            <a:r>
              <a:rPr lang="zh-CN" altLang="zh-CN" sz="2000" b="1" dirty="0" smtClean="0"/>
              <a:t>。</a:t>
            </a:r>
            <a:r>
              <a:rPr lang="zh-CN" altLang="zh-CN" sz="2000" b="1" dirty="0"/>
              <a:t>每学期在线天数不少于</a:t>
            </a:r>
            <a:r>
              <a:rPr lang="en-US" altLang="zh-CN" sz="2000" b="1" dirty="0"/>
              <a:t>25</a:t>
            </a:r>
            <a:r>
              <a:rPr lang="zh-CN" altLang="zh-CN" sz="2000" b="1" dirty="0"/>
              <a:t>天。每门课程发贴数不少于</a:t>
            </a:r>
            <a:r>
              <a:rPr lang="en-US" altLang="zh-CN" sz="2000" b="1" dirty="0"/>
              <a:t>10</a:t>
            </a:r>
            <a:r>
              <a:rPr lang="zh-CN" altLang="zh-CN" sz="2000" b="1" dirty="0"/>
              <a:t>条</a:t>
            </a:r>
            <a:r>
              <a:rPr lang="zh-CN" altLang="zh-CN" sz="2000" b="1" dirty="0" smtClean="0"/>
              <a:t>。</a:t>
            </a:r>
            <a:r>
              <a:rPr lang="zh-CN" altLang="zh-CN" sz="2000" b="1" dirty="0"/>
              <a:t>在主页面上点击“学习论坛”。</a:t>
            </a:r>
            <a:endParaRPr lang="zh-CN" altLang="en-US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7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8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8" y="1623339"/>
            <a:ext cx="10599328" cy="470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8908" y="683267"/>
            <a:ext cx="10288292" cy="1325563"/>
          </a:xfrm>
        </p:spPr>
        <p:txBody>
          <a:bodyPr>
            <a:normAutofit/>
          </a:bodyPr>
          <a:lstStyle/>
          <a:p>
            <a:r>
              <a:rPr lang="zh-CN" altLang="zh-CN" sz="2400" b="1" dirty="0"/>
              <a:t>在“主题”中输入你所要提出的课程问题，在正文中可以详细说明问题。然后点击“发到讨论区上”即可。</a:t>
            </a:r>
            <a:endParaRPr lang="zh-CN" altLang="zh-CN" sz="2400" b="1" dirty="0"/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85" y="2032000"/>
            <a:ext cx="1000034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86" y="4450896"/>
            <a:ext cx="1000034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9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8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9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0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6149" y="407588"/>
            <a:ext cx="51252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的性质与任务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5259" y="1472058"/>
            <a:ext cx="9840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　　</a:t>
            </a:r>
            <a:r>
              <a:rPr lang="zh-CN" altLang="zh-CN" sz="2400" dirty="0" smtClean="0"/>
              <a:t>建筑</a:t>
            </a:r>
            <a:r>
              <a:rPr lang="zh-CN" altLang="zh-CN" sz="2400" dirty="0"/>
              <a:t>力学是国家开放大学建筑工程技术专业的必修课，专业基础课。课程</a:t>
            </a:r>
            <a:r>
              <a:rPr lang="en-US" altLang="zh-CN" sz="2400" dirty="0"/>
              <a:t> 5 </a:t>
            </a:r>
            <a:r>
              <a:rPr lang="zh-CN" altLang="zh-CN" sz="2400" dirty="0"/>
              <a:t>学分，开设一学期。通过本课程的学习，培养学生具有对一般建筑结构初步简化的能力，一定的力学分析与计算能力，为学习后续专业课程和从事专业技术工作打下必要的力学基础。 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　　</a:t>
            </a:r>
            <a:r>
              <a:rPr lang="zh-CN" altLang="zh-CN" sz="2400" dirty="0" smtClean="0"/>
              <a:t>通过</a:t>
            </a:r>
            <a:r>
              <a:rPr lang="zh-CN" altLang="zh-CN" sz="2400" dirty="0"/>
              <a:t>学习本课程，使学生了解本课程的任务、研究对象、学习方法；熟练掌握静力学的基本知识；掌握静定结构的內力和位移计算方法；掌握基本杆件的强度、刚度计算方法；了解杆件的稳定性分析方法。</a:t>
            </a:r>
            <a:endParaRPr lang="zh-CN" altLang="zh-CN" sz="2400" dirty="0"/>
          </a:p>
        </p:txBody>
      </p:sp>
      <p:grpSp>
        <p:nvGrpSpPr>
          <p:cNvPr id="49" name="组合 48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50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1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2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3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4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5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6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7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8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9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0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1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2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3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4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5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6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7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8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9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0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1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2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3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4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5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6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7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8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9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0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1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4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5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6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7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8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9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0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1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2115820" y="628629"/>
            <a:ext cx="42811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2800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矩形 138"/>
          <p:cNvSpPr/>
          <p:nvPr/>
        </p:nvSpPr>
        <p:spPr bwMode="auto">
          <a:xfrm>
            <a:off x="-24766" y="1521720"/>
            <a:ext cx="12241357" cy="3761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1427684" y="2249444"/>
            <a:ext cx="1302476" cy="13024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43" name="椭圆 142"/>
          <p:cNvSpPr/>
          <p:nvPr/>
        </p:nvSpPr>
        <p:spPr>
          <a:xfrm>
            <a:off x="874764" y="3489676"/>
            <a:ext cx="969388" cy="969388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4" name="椭圆 143"/>
          <p:cNvSpPr/>
          <p:nvPr/>
        </p:nvSpPr>
        <p:spPr>
          <a:xfrm>
            <a:off x="529212" y="2039732"/>
            <a:ext cx="366369" cy="366369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45" name="组合 144"/>
          <p:cNvGrpSpPr/>
          <p:nvPr/>
        </p:nvGrpSpPr>
        <p:grpSpPr>
          <a:xfrm>
            <a:off x="2604288" y="1923644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459652" y="5099634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9" name="同心圆 1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2518" y="2997824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2" name="同心圆 1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54" name="椭圆 153"/>
          <p:cNvSpPr/>
          <p:nvPr/>
        </p:nvSpPr>
        <p:spPr>
          <a:xfrm>
            <a:off x="1310556" y="4687259"/>
            <a:ext cx="366369" cy="366369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5" name="椭圆 154"/>
          <p:cNvSpPr/>
          <p:nvPr/>
        </p:nvSpPr>
        <p:spPr>
          <a:xfrm>
            <a:off x="4209354" y="5133137"/>
            <a:ext cx="183185" cy="183185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6" name="组合 155"/>
          <p:cNvGrpSpPr/>
          <p:nvPr/>
        </p:nvGrpSpPr>
        <p:grpSpPr>
          <a:xfrm>
            <a:off x="2056006" y="3757927"/>
            <a:ext cx="850995" cy="850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7" name="同心圆 1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59" name="椭圆 158"/>
          <p:cNvSpPr/>
          <p:nvPr/>
        </p:nvSpPr>
        <p:spPr>
          <a:xfrm>
            <a:off x="1494437" y="1202118"/>
            <a:ext cx="366369" cy="366369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0" name="椭圆 159"/>
          <p:cNvSpPr/>
          <p:nvPr/>
        </p:nvSpPr>
        <p:spPr>
          <a:xfrm>
            <a:off x="2964269" y="4894816"/>
            <a:ext cx="183185" cy="183185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61" name="组合 160"/>
          <p:cNvGrpSpPr/>
          <p:nvPr/>
        </p:nvGrpSpPr>
        <p:grpSpPr>
          <a:xfrm>
            <a:off x="739896" y="1885528"/>
            <a:ext cx="2611651" cy="26116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64" name="椭圆 163"/>
          <p:cNvSpPr/>
          <p:nvPr/>
        </p:nvSpPr>
        <p:spPr>
          <a:xfrm>
            <a:off x="1982986" y="5282469"/>
            <a:ext cx="183185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012109" y="2587754"/>
            <a:ext cx="2056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rgbClr val="002060"/>
                </a:solidFill>
              </a:rPr>
              <a:t>2021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731142" y="2526198"/>
            <a:ext cx="6324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  谢  聆  </a:t>
            </a: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ldLvl="0" animBg="1"/>
      <p:bldP spid="143" grpId="0" animBg="1"/>
      <p:bldP spid="144" grpId="0" animBg="1"/>
      <p:bldP spid="154" grpId="0" animBg="1"/>
      <p:bldP spid="155" grpId="0" animBg="1"/>
      <p:bldP spid="159" grpId="0" animBg="1"/>
      <p:bldP spid="160" grpId="0" animBg="1"/>
      <p:bldP spid="164" grpId="0" animBg="1"/>
      <p:bldP spid="3" grpId="0"/>
      <p:bldP spid="9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98393" y="728527"/>
            <a:ext cx="8232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内容、学习目标及重点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98394" y="1183211"/>
            <a:ext cx="9480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课程主要内容包括：建筑力学基础、平面力系的合成及平衡、轴向拉伸与压缩、梁的弯曲、压杆稳定、平面体系的几何组成分析、静定结构的内力分析、静定结构的位移计算。</a:t>
            </a:r>
            <a:endParaRPr lang="zh-CN" altLang="zh-CN" sz="2000" dirty="0"/>
          </a:p>
        </p:txBody>
      </p:sp>
      <p:sp>
        <p:nvSpPr>
          <p:cNvPr id="3" name="矩形 2"/>
          <p:cNvSpPr/>
          <p:nvPr/>
        </p:nvSpPr>
        <p:spPr>
          <a:xfrm>
            <a:off x="1898394" y="2198874"/>
            <a:ext cx="9114971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绪论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主要內容：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/>
              <a:t>1.</a:t>
            </a:r>
            <a:r>
              <a:rPr lang="zh-CN" altLang="zh-CN" sz="2000" dirty="0"/>
              <a:t>本课程的內容、任务、研究对象、学习方法； </a:t>
            </a:r>
            <a:endParaRPr lang="zh-CN" altLang="zh-CN" sz="2000" dirty="0"/>
          </a:p>
          <a:p>
            <a:r>
              <a:rPr lang="en-US" altLang="zh-CN" sz="2000" dirty="0"/>
              <a:t>2.</a:t>
            </a:r>
            <a:r>
              <a:rPr lang="zh-CN" altLang="zh-CN" sz="2000" dirty="0"/>
              <a:t>变形固体及其基本假设； </a:t>
            </a:r>
            <a:endParaRPr lang="zh-CN" altLang="zh-CN" sz="2000" dirty="0"/>
          </a:p>
          <a:p>
            <a:r>
              <a:rPr lang="en-US" altLang="zh-CN" sz="2000" dirty="0"/>
              <a:t>3.</a:t>
            </a:r>
            <a:r>
              <a:rPr lang="zh-CN" altLang="zh-CN" sz="2000" dirty="0"/>
              <a:t>杆件及杆系结构； </a:t>
            </a:r>
            <a:endParaRPr lang="zh-CN" altLang="zh-CN" sz="2000" dirty="0"/>
          </a:p>
          <a:p>
            <a:r>
              <a:rPr lang="en-US" altLang="zh-CN" sz="2000" dirty="0"/>
              <a:t>4.</a:t>
            </a:r>
            <a:r>
              <a:rPr lang="zh-CN" altLang="zh-CN" sz="2000" dirty="0"/>
              <a:t>杆件变形的基本形式。 </a:t>
            </a:r>
            <a:endParaRPr lang="zh-CN" altLang="zh-CN" sz="2000" dirty="0"/>
          </a:p>
          <a:p>
            <a:pPr>
              <a:spcBef>
                <a:spcPts val="600"/>
              </a:spcBef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/>
              <a:t>1.</a:t>
            </a:r>
            <a:r>
              <a:rPr lang="zh-CN" altLang="zh-CN" sz="2000" dirty="0"/>
              <a:t>了解本课程的內容、任务、研究对象、学习方法； </a:t>
            </a:r>
            <a:endParaRPr lang="zh-CN" altLang="zh-CN" sz="2000" dirty="0"/>
          </a:p>
          <a:p>
            <a:r>
              <a:rPr lang="en-US" altLang="zh-CN" sz="2000" dirty="0"/>
              <a:t>2.</a:t>
            </a:r>
            <a:r>
              <a:rPr lang="zh-CN" altLang="zh-CN" sz="2000" dirty="0"/>
              <a:t>掌握变形固体及其假设； </a:t>
            </a:r>
            <a:endParaRPr lang="zh-CN" altLang="zh-CN" sz="2000" dirty="0"/>
          </a:p>
          <a:p>
            <a:r>
              <a:rPr lang="en-US" altLang="zh-CN" sz="2000" dirty="0"/>
              <a:t>3.</a:t>
            </a:r>
            <a:r>
              <a:rPr lang="zh-CN" altLang="zh-CN" sz="2000" dirty="0"/>
              <a:t>了解杆件结构的定义和分类； </a:t>
            </a:r>
            <a:endParaRPr lang="zh-CN" altLang="zh-CN" sz="2000" dirty="0"/>
          </a:p>
          <a:p>
            <a:r>
              <a:rPr lang="en-US" altLang="zh-CN" sz="2000" dirty="0"/>
              <a:t>4.</a:t>
            </a:r>
            <a:r>
              <a:rPr lang="zh-CN" altLang="zh-CN" sz="2000" dirty="0"/>
              <a:t>理解杆件变形的基本形式。 </a:t>
            </a:r>
            <a:endParaRPr lang="zh-CN" altLang="zh-CN" sz="2000" dirty="0"/>
          </a:p>
          <a:p>
            <a:pPr>
              <a:spcBef>
                <a:spcPts val="600"/>
              </a:spcBef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知识重点：变形固体及其假设。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1898393" y="516708"/>
            <a:ext cx="9132463" cy="602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 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建筑力学基础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9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主要內容</a:t>
            </a:r>
            <a:r>
              <a:rPr lang="zh-CN" altLang="zh-CN" sz="2000" dirty="0"/>
              <a:t>：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1.</a:t>
            </a:r>
            <a:r>
              <a:rPr lang="zh-CN" altLang="zh-CN" sz="2000" dirty="0"/>
              <a:t>力、力的基本性质、刚体、平衡；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2.</a:t>
            </a:r>
            <a:r>
              <a:rPr lang="zh-CN" altLang="zh-CN" sz="2000" dirty="0"/>
              <a:t>静力学公理；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3.</a:t>
            </a:r>
            <a:r>
              <a:rPr lang="zh-CN" altLang="zh-CN" sz="2000" dirty="0"/>
              <a:t>荷载及其简化；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4.</a:t>
            </a:r>
            <a:r>
              <a:rPr lang="zh-CN" altLang="zh-CN" sz="2000" dirty="0"/>
              <a:t>约束和约束反力；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5.</a:t>
            </a:r>
            <a:r>
              <a:rPr lang="zh-CN" altLang="zh-CN" sz="2000" dirty="0"/>
              <a:t>受力分析与受力图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6.</a:t>
            </a:r>
            <a:r>
              <a:rPr lang="zh-CN" altLang="zh-CN" sz="2000" dirty="0"/>
              <a:t>结构计算简图。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学习目标：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900"/>
              </a:lnSpc>
            </a:pPr>
            <a:r>
              <a:rPr lang="en-US" altLang="zh-CN" sz="2000" dirty="0"/>
              <a:t> 1.</a:t>
            </a:r>
            <a:r>
              <a:rPr lang="zh-CN" altLang="zh-CN" sz="2000" dirty="0"/>
              <a:t>掌握力、刚体和平衡的概念；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2.</a:t>
            </a:r>
            <a:r>
              <a:rPr lang="zh-CN" altLang="zh-CN" sz="2000" dirty="0"/>
              <a:t>掌握静力学公理；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3.</a:t>
            </a:r>
            <a:r>
              <a:rPr lang="zh-CN" altLang="zh-CN" sz="2000" dirty="0"/>
              <a:t>理解荷载的分类；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4.</a:t>
            </a:r>
            <a:r>
              <a:rPr lang="zh-CN" altLang="zh-CN" sz="2000" dirty="0"/>
              <a:t>掌握常见约束及约束反力；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5.</a:t>
            </a:r>
            <a:r>
              <a:rPr lang="zh-CN" altLang="zh-CN" sz="2000" dirty="0"/>
              <a:t>掌握物体的受力分析方法，掌握单个物体及物体系的受力图的绘制；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6.</a:t>
            </a:r>
            <a:r>
              <a:rPr lang="zh-CN" altLang="zh-CN" sz="2000" dirty="0"/>
              <a:t>了解结构计算简图。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知识重点：约束和约束反力；受力分析与受力图。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1744980" y="516708"/>
            <a:ext cx="1061702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 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平面力系的合成及平衡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主要內容：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/>
              <a:t> 1.</a:t>
            </a:r>
            <a:r>
              <a:rPr lang="zh-CN" altLang="zh-CN" sz="2000" dirty="0"/>
              <a:t>力在坐标轴上的投影、合力投影定理； </a:t>
            </a:r>
            <a:endParaRPr lang="zh-CN" altLang="zh-CN" sz="2000" dirty="0"/>
          </a:p>
          <a:p>
            <a:r>
              <a:rPr lang="en-US" altLang="zh-CN" sz="2000" dirty="0"/>
              <a:t>2.</a:t>
            </a:r>
            <a:r>
              <a:rPr lang="zh-CN" altLang="zh-CN" sz="2000" dirty="0"/>
              <a:t>力矩、力偶的概念； </a:t>
            </a:r>
            <a:endParaRPr lang="zh-CN" altLang="zh-CN" sz="2000" dirty="0"/>
          </a:p>
          <a:p>
            <a:r>
              <a:rPr lang="en-US" altLang="zh-CN" sz="2000" dirty="0"/>
              <a:t>3. </a:t>
            </a:r>
            <a:r>
              <a:rPr lang="zh-CN" altLang="zh-CN" sz="2000" dirty="0"/>
              <a:t>平面力偶系的合成与平衡； </a:t>
            </a:r>
            <a:endParaRPr lang="zh-CN" altLang="zh-CN" sz="2000" dirty="0"/>
          </a:p>
          <a:p>
            <a:r>
              <a:rPr lang="en-US" altLang="zh-CN" sz="2000" dirty="0"/>
              <a:t>4.</a:t>
            </a:r>
            <a:r>
              <a:rPr lang="zh-CN" altLang="zh-CN" sz="2000" dirty="0"/>
              <a:t>力的平移定理； </a:t>
            </a:r>
            <a:endParaRPr lang="zh-CN" altLang="zh-CN" sz="2000" dirty="0"/>
          </a:p>
          <a:p>
            <a:r>
              <a:rPr lang="en-US" altLang="zh-CN" sz="2000" dirty="0"/>
              <a:t>5.</a:t>
            </a:r>
            <a:r>
              <a:rPr lang="zh-CN" altLang="zh-CN" sz="2000" dirty="0"/>
              <a:t>平面一般力系的简化； </a:t>
            </a:r>
            <a:endParaRPr lang="zh-CN" altLang="zh-CN" sz="2000" dirty="0"/>
          </a:p>
          <a:p>
            <a:r>
              <a:rPr lang="en-US" altLang="zh-CN" sz="2000" dirty="0"/>
              <a:t>6.</a:t>
            </a:r>
            <a:r>
              <a:rPr lang="zh-CN" altLang="zh-CN" sz="2000" dirty="0"/>
              <a:t>平面一般力系的平衡条件及平衡方程； </a:t>
            </a:r>
            <a:endParaRPr lang="zh-CN" altLang="zh-CN" sz="2000" dirty="0"/>
          </a:p>
          <a:p>
            <a:r>
              <a:rPr lang="en-US" altLang="zh-CN" sz="2000" dirty="0"/>
              <a:t>7.</a:t>
            </a:r>
            <a:r>
              <a:rPr lang="zh-CN" altLang="zh-CN" sz="2000" dirty="0"/>
              <a:t>物体系统的平衡。 </a:t>
            </a:r>
            <a:endParaRPr lang="zh-CN" altLang="zh-CN" sz="2000" dirty="0"/>
          </a:p>
          <a:p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学习目标：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/>
              <a:t> 1. </a:t>
            </a:r>
            <a:r>
              <a:rPr lang="zh-CN" altLang="zh-CN" sz="2000" dirty="0"/>
              <a:t>掌握力在坐标轴上的投影、掌握合力投影定理； </a:t>
            </a:r>
            <a:endParaRPr lang="zh-CN" altLang="zh-CN" sz="2000" dirty="0"/>
          </a:p>
          <a:p>
            <a:r>
              <a:rPr lang="en-US" altLang="zh-CN" sz="2000" dirty="0"/>
              <a:t>2.</a:t>
            </a:r>
            <a:r>
              <a:rPr lang="zh-CN" altLang="zh-CN" sz="2000" dirty="0"/>
              <a:t>理解力矩、力偶的概念； </a:t>
            </a:r>
            <a:endParaRPr lang="zh-CN" altLang="zh-CN" sz="2000" dirty="0"/>
          </a:p>
          <a:p>
            <a:r>
              <a:rPr lang="en-US" altLang="zh-CN" sz="2000" dirty="0"/>
              <a:t>3.</a:t>
            </a:r>
            <a:r>
              <a:rPr lang="zh-CN" altLang="zh-CN" sz="2000" dirty="0"/>
              <a:t>掌握平面力偶系的合成与平衡； </a:t>
            </a:r>
            <a:endParaRPr lang="zh-CN" altLang="zh-CN" sz="2000" dirty="0"/>
          </a:p>
          <a:p>
            <a:r>
              <a:rPr lang="en-US" altLang="zh-CN" sz="2000" dirty="0"/>
              <a:t>4.</a:t>
            </a:r>
            <a:r>
              <a:rPr lang="zh-CN" altLang="zh-CN" sz="2000" dirty="0"/>
              <a:t>掌握力的平移定理； </a:t>
            </a:r>
            <a:endParaRPr lang="zh-CN" altLang="zh-CN" sz="2000" dirty="0"/>
          </a:p>
          <a:p>
            <a:r>
              <a:rPr lang="en-US" altLang="zh-CN" sz="2000" dirty="0"/>
              <a:t>5.</a:t>
            </a:r>
            <a:r>
              <a:rPr lang="zh-CN" altLang="zh-CN" sz="2000" dirty="0"/>
              <a:t>掌握平面一般力系的简化； </a:t>
            </a:r>
            <a:endParaRPr lang="zh-CN" altLang="zh-CN" sz="2000" dirty="0"/>
          </a:p>
          <a:p>
            <a:r>
              <a:rPr lang="en-US" altLang="zh-CN" sz="2000" dirty="0"/>
              <a:t>6.</a:t>
            </a:r>
            <a:r>
              <a:rPr lang="zh-CN" altLang="zh-CN" sz="2000" dirty="0"/>
              <a:t>掌握平面一般力系的平衡条件及平衡方程； </a:t>
            </a:r>
            <a:endParaRPr lang="zh-CN" altLang="zh-CN" sz="2000" dirty="0"/>
          </a:p>
          <a:p>
            <a:r>
              <a:rPr lang="en-US" altLang="zh-CN" sz="2000" dirty="0"/>
              <a:t>7.</a:t>
            </a:r>
            <a:r>
              <a:rPr lang="zh-CN" altLang="zh-CN" sz="2000" dirty="0"/>
              <a:t>掌握物体系统的平衡。 </a:t>
            </a:r>
            <a:endParaRPr lang="zh-CN" altLang="zh-CN" sz="2000" dirty="0"/>
          </a:p>
          <a:p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知识重点：力矩、力偶的概念；平面一般力系的平衡条件及平衡方程。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017487" y="429564"/>
            <a:ext cx="9927770" cy="602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 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轴向拉伸与压缩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9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主要內容：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900"/>
              </a:lnSpc>
            </a:pPr>
            <a:r>
              <a:rPr lang="en-US" altLang="zh-CN" sz="2000" dirty="0" smtClean="0"/>
              <a:t>1</a:t>
            </a:r>
            <a:r>
              <a:rPr lang="en-US" altLang="zh-CN" sz="2000" dirty="0"/>
              <a:t>.</a:t>
            </a:r>
            <a:r>
              <a:rPr lang="zh-CN" altLang="zh-CN" sz="2000" dirty="0"/>
              <a:t>轴向拉伸与压缩的概念；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2.</a:t>
            </a:r>
            <a:r>
              <a:rPr lang="zh-CN" altLang="zh-CN" sz="2000" dirty="0"/>
              <a:t>内力，轴力、轴力图，杆件在轴向拉伸与压缩时的应力；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3.</a:t>
            </a:r>
            <a:r>
              <a:rPr lang="zh-CN" altLang="zh-CN" sz="2000" dirty="0"/>
              <a:t>轴向拉压杆的应变，胡克定律；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4.</a:t>
            </a:r>
            <a:r>
              <a:rPr lang="zh-CN" altLang="zh-CN" sz="2000" dirty="0"/>
              <a:t>材料在拉伸与压缩时的力学性能；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en-US" altLang="zh-CN" sz="2000" dirty="0"/>
              <a:t>5.</a:t>
            </a:r>
            <a:r>
              <a:rPr lang="zh-CN" altLang="zh-CN" sz="2000" dirty="0"/>
              <a:t>轴向拉压杆的强度条件及强度计算。 </a:t>
            </a:r>
            <a:endParaRPr lang="zh-CN" altLang="zh-CN" sz="2000" dirty="0"/>
          </a:p>
          <a:p>
            <a:pPr>
              <a:lnSpc>
                <a:spcPts val="29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900"/>
              </a:lnSpc>
            </a:pPr>
            <a:r>
              <a:rPr lang="en-US" altLang="zh-CN" dirty="0"/>
              <a:t>1.</a:t>
            </a:r>
            <a:r>
              <a:rPr lang="zh-CN" altLang="zh-CN" dirty="0"/>
              <a:t>理解轴向拉伸与压缩的概念； </a:t>
            </a:r>
            <a:endParaRPr lang="zh-CN" altLang="zh-CN" dirty="0"/>
          </a:p>
          <a:p>
            <a:pPr>
              <a:lnSpc>
                <a:spcPts val="2900"/>
              </a:lnSpc>
            </a:pPr>
            <a:r>
              <a:rPr lang="en-US" altLang="zh-CN" dirty="0"/>
              <a:t>2.</a:t>
            </a:r>
            <a:r>
              <a:rPr lang="zh-CN" altLang="zh-CN" dirty="0"/>
              <a:t>掌握运用截面法计算轴力及画轴力图； </a:t>
            </a:r>
            <a:endParaRPr lang="zh-CN" altLang="zh-CN" dirty="0"/>
          </a:p>
          <a:p>
            <a:pPr>
              <a:lnSpc>
                <a:spcPts val="2900"/>
              </a:lnSpc>
            </a:pPr>
            <a:r>
              <a:rPr lang="en-US" altLang="zh-CN" dirty="0"/>
              <a:t>53.</a:t>
            </a:r>
            <a:r>
              <a:rPr lang="zh-CN" altLang="zh-CN" dirty="0"/>
              <a:t>掌握杆件在轴向拉伸与压缩时的应力计算； </a:t>
            </a:r>
            <a:endParaRPr lang="zh-CN" altLang="zh-CN" dirty="0"/>
          </a:p>
          <a:p>
            <a:pPr>
              <a:lnSpc>
                <a:spcPts val="2900"/>
              </a:lnSpc>
            </a:pPr>
            <a:r>
              <a:rPr lang="en-US" altLang="zh-CN" dirty="0"/>
              <a:t>4.</a:t>
            </a:r>
            <a:r>
              <a:rPr lang="zh-CN" altLang="zh-CN" dirty="0"/>
              <a:t>掌握轴向拉压杆的变形计算； </a:t>
            </a:r>
            <a:endParaRPr lang="zh-CN" altLang="zh-CN" dirty="0"/>
          </a:p>
          <a:p>
            <a:pPr>
              <a:lnSpc>
                <a:spcPts val="2900"/>
              </a:lnSpc>
            </a:pPr>
            <a:r>
              <a:rPr lang="en-US" altLang="zh-CN" dirty="0"/>
              <a:t>5.</a:t>
            </a:r>
            <a:r>
              <a:rPr lang="zh-CN" altLang="zh-CN" dirty="0"/>
              <a:t>了解材料在拉伸与压缩时的力学性能； </a:t>
            </a:r>
            <a:endParaRPr lang="zh-CN" altLang="zh-CN" dirty="0"/>
          </a:p>
          <a:p>
            <a:pPr>
              <a:lnSpc>
                <a:spcPts val="2900"/>
              </a:lnSpc>
            </a:pPr>
            <a:r>
              <a:rPr lang="en-US" altLang="zh-CN" dirty="0"/>
              <a:t>6.</a:t>
            </a:r>
            <a:r>
              <a:rPr lang="zh-CN" altLang="zh-CN" dirty="0"/>
              <a:t>理解极限应力、许用应力、安全系数的概念； </a:t>
            </a:r>
            <a:endParaRPr lang="zh-CN" altLang="zh-CN" dirty="0"/>
          </a:p>
          <a:p>
            <a:pPr>
              <a:lnSpc>
                <a:spcPts val="2900"/>
              </a:lnSpc>
            </a:pPr>
            <a:r>
              <a:rPr lang="en-US" altLang="zh-CN" dirty="0"/>
              <a:t>7.</a:t>
            </a:r>
            <a:r>
              <a:rPr lang="zh-CN" altLang="zh-CN" dirty="0"/>
              <a:t>掌握轴向拉压杆的强度计算。 </a:t>
            </a:r>
            <a:endParaRPr lang="zh-CN" altLang="zh-CN" dirty="0"/>
          </a:p>
          <a:p>
            <a:pPr>
              <a:lnSpc>
                <a:spcPts val="29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知识重点：内力、轴力、轴力图；轴向拉压杆的应变；胡克定律。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48" name="标题 47"/>
          <p:cNvSpPr>
            <a:spLocks noGrp="1"/>
          </p:cNvSpPr>
          <p:nvPr>
            <p:ph type="title"/>
          </p:nvPr>
        </p:nvSpPr>
        <p:spPr>
          <a:xfrm>
            <a:off x="1523144" y="390478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5 </a:t>
            </a:r>
            <a:r>
              <a:rPr lang="zh-CN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梁的弯曲 </a:t>
            </a:r>
            <a:br>
              <a:rPr lang="zh-CN" altLang="zh-CN" sz="2800" dirty="0"/>
            </a:br>
            <a:endParaRPr lang="zh-CN" altLang="en-US" sz="2800" dirty="0"/>
          </a:p>
        </p:txBody>
      </p:sp>
      <p:sp>
        <p:nvSpPr>
          <p:cNvPr id="49" name="内容占位符 48"/>
          <p:cNvSpPr>
            <a:spLocks noGrp="1"/>
          </p:cNvSpPr>
          <p:nvPr>
            <p:ph sz="half" idx="1"/>
          </p:nvPr>
        </p:nvSpPr>
        <p:spPr>
          <a:xfrm>
            <a:off x="1231304" y="1298222"/>
            <a:ext cx="5181600" cy="4351338"/>
          </a:xfrm>
        </p:spPr>
        <p:txBody>
          <a:bodyPr>
            <a:noAutofit/>
          </a:bodyPr>
          <a:lstStyle/>
          <a:p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主要內容：</a:t>
            </a:r>
            <a:r>
              <a:rPr lang="zh-CN" altLang="zh-CN" sz="2000" dirty="0"/>
              <a:t> </a:t>
            </a:r>
            <a:endParaRPr lang="zh-CN" altLang="zh-CN" sz="2000" dirty="0"/>
          </a:p>
          <a:p>
            <a:r>
              <a:rPr lang="en-US" altLang="zh-CN" sz="2000" dirty="0"/>
              <a:t>1.</a:t>
            </a:r>
            <a:r>
              <a:rPr lang="zh-CN" altLang="zh-CN" sz="2000" dirty="0"/>
              <a:t>平面弯曲的概念； </a:t>
            </a:r>
            <a:endParaRPr lang="zh-CN" altLang="zh-CN" sz="2000" dirty="0"/>
          </a:p>
          <a:p>
            <a:r>
              <a:rPr lang="en-US" altLang="zh-CN" sz="2000" dirty="0"/>
              <a:t>2.</a:t>
            </a:r>
            <a:r>
              <a:rPr lang="zh-CN" altLang="zh-CN" sz="2000" dirty="0"/>
              <a:t>内力和内力图的概念； </a:t>
            </a:r>
            <a:endParaRPr lang="zh-CN" altLang="zh-CN" sz="2000" dirty="0"/>
          </a:p>
          <a:p>
            <a:r>
              <a:rPr lang="en-US" altLang="zh-CN" sz="2000" dirty="0"/>
              <a:t>3.</a:t>
            </a:r>
            <a:r>
              <a:rPr lang="zh-CN" altLang="zh-CN" sz="2000" dirty="0"/>
              <a:t>截面法计算杆件的内力； </a:t>
            </a:r>
            <a:endParaRPr lang="zh-CN" altLang="zh-CN" sz="2000" dirty="0"/>
          </a:p>
          <a:p>
            <a:r>
              <a:rPr lang="en-US" altLang="zh-CN" sz="2000" dirty="0"/>
              <a:t>4.</a:t>
            </a:r>
            <a:r>
              <a:rPr lang="zh-CN" altLang="zh-CN" sz="2000" dirty="0"/>
              <a:t>梁的弯曲正应力； </a:t>
            </a:r>
            <a:endParaRPr lang="zh-CN" altLang="zh-CN" sz="2000" dirty="0"/>
          </a:p>
          <a:p>
            <a:r>
              <a:rPr lang="en-US" altLang="zh-CN" sz="2000" dirty="0"/>
              <a:t>5.</a:t>
            </a:r>
            <a:r>
              <a:rPr lang="zh-CN" altLang="zh-CN" sz="2000" dirty="0"/>
              <a:t>平面图形的几何性质； </a:t>
            </a:r>
            <a:endParaRPr lang="zh-CN" altLang="zh-CN" sz="2000" dirty="0"/>
          </a:p>
          <a:p>
            <a:r>
              <a:rPr lang="en-US" altLang="zh-CN" sz="2000" dirty="0"/>
              <a:t>6.</a:t>
            </a:r>
            <a:r>
              <a:rPr lang="zh-CN" altLang="zh-CN" sz="2000" dirty="0"/>
              <a:t>梁的弯曲切应力； </a:t>
            </a:r>
            <a:endParaRPr lang="zh-CN" altLang="zh-CN" sz="2000" dirty="0"/>
          </a:p>
          <a:p>
            <a:r>
              <a:rPr lang="en-US" altLang="zh-CN" sz="2000" dirty="0"/>
              <a:t>7.</a:t>
            </a:r>
            <a:r>
              <a:rPr lang="zh-CN" altLang="zh-CN" sz="2000" dirty="0"/>
              <a:t>单跨静定梁的内力图； </a:t>
            </a:r>
            <a:endParaRPr lang="zh-CN" altLang="zh-CN" sz="2000" dirty="0"/>
          </a:p>
          <a:p>
            <a:r>
              <a:rPr lang="en-US" altLang="zh-CN" sz="2000" dirty="0"/>
              <a:t>8.</a:t>
            </a:r>
            <a:r>
              <a:rPr lang="zh-CN" altLang="zh-CN" sz="2000" dirty="0"/>
              <a:t>叠加法作弯矩图； </a:t>
            </a:r>
            <a:endParaRPr lang="zh-CN" altLang="zh-CN" sz="2000" dirty="0"/>
          </a:p>
          <a:p>
            <a:r>
              <a:rPr lang="en-US" altLang="zh-CN" sz="2000" dirty="0"/>
              <a:t>9.</a:t>
            </a:r>
            <a:r>
              <a:rPr lang="zh-CN" altLang="zh-CN" sz="2000" dirty="0"/>
              <a:t>梁的强度条件； </a:t>
            </a:r>
            <a:endParaRPr lang="zh-CN" altLang="zh-CN" sz="2000" dirty="0"/>
          </a:p>
          <a:p>
            <a:r>
              <a:rPr lang="en-US" altLang="zh-CN" sz="2000" dirty="0"/>
              <a:t>10.</a:t>
            </a:r>
            <a:r>
              <a:rPr lang="zh-CN" altLang="zh-CN" sz="2000" dirty="0"/>
              <a:t>梁的变形及刚度条件。</a:t>
            </a:r>
            <a:endParaRPr lang="zh-CN" altLang="en-US" sz="2000" dirty="0"/>
          </a:p>
        </p:txBody>
      </p:sp>
      <p:sp>
        <p:nvSpPr>
          <p:cNvPr id="50" name="内容占位符 49"/>
          <p:cNvSpPr>
            <a:spLocks noGrp="1"/>
          </p:cNvSpPr>
          <p:nvPr>
            <p:ph sz="half" idx="2"/>
          </p:nvPr>
        </p:nvSpPr>
        <p:spPr>
          <a:xfrm>
            <a:off x="4862286" y="1228655"/>
            <a:ext cx="7082971" cy="5143116"/>
          </a:xfrm>
        </p:spPr>
        <p:txBody>
          <a:bodyPr>
            <a:normAutofit fontScale="40000" lnSpcReduction="20000"/>
          </a:bodyPr>
          <a:lstStyle/>
          <a:p>
            <a:pPr marL="0">
              <a:lnSpc>
                <a:spcPts val="2900"/>
              </a:lnSpc>
            </a:pPr>
            <a:r>
              <a:rPr lang="zh-CN" altLang="zh-CN" sz="51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学习目标： </a:t>
            </a:r>
            <a:endParaRPr lang="zh-CN" altLang="zh-CN" sz="5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/>
              <a:t>1.</a:t>
            </a:r>
            <a:r>
              <a:rPr lang="zh-CN" altLang="zh-CN" sz="4000" dirty="0"/>
              <a:t>理解内力和内力图的概念； </a:t>
            </a:r>
            <a:endParaRPr lang="zh-CN" altLang="zh-CN" sz="4000" dirty="0"/>
          </a:p>
          <a:p>
            <a:pPr>
              <a:lnSpc>
                <a:spcPct val="120000"/>
              </a:lnSpc>
            </a:pPr>
            <a:r>
              <a:rPr lang="en-US" altLang="zh-CN" sz="4000" dirty="0"/>
              <a:t>2.</a:t>
            </a:r>
            <a:r>
              <a:rPr lang="zh-CN" altLang="zh-CN" sz="4000" dirty="0"/>
              <a:t>掌握截面法计算杆件的内力； </a:t>
            </a:r>
            <a:endParaRPr lang="zh-CN" altLang="zh-CN" sz="4000" dirty="0"/>
          </a:p>
          <a:p>
            <a:pPr>
              <a:lnSpc>
                <a:spcPct val="120000"/>
              </a:lnSpc>
            </a:pPr>
            <a:r>
              <a:rPr lang="en-US" altLang="zh-CN" sz="4000" dirty="0"/>
              <a:t>3.</a:t>
            </a:r>
            <a:r>
              <a:rPr lang="zh-CN" altLang="zh-CN" sz="4000" dirty="0"/>
              <a:t>理解梁横截面上的正应力的分布规律，掌握梁横截面上的正应力的计算； </a:t>
            </a:r>
            <a:endParaRPr lang="zh-CN" altLang="zh-CN" sz="4000" dirty="0"/>
          </a:p>
          <a:p>
            <a:pPr>
              <a:lnSpc>
                <a:spcPct val="120000"/>
              </a:lnSpc>
            </a:pPr>
            <a:r>
              <a:rPr lang="en-US" altLang="zh-CN" sz="4000" dirty="0"/>
              <a:t>4.</a:t>
            </a:r>
            <a:r>
              <a:rPr lang="zh-CN" altLang="zh-CN" sz="4000" dirty="0"/>
              <a:t>理解梁的正应力强度条件，掌握正应力强度计算； </a:t>
            </a:r>
            <a:endParaRPr lang="zh-CN" altLang="zh-CN" sz="4000" dirty="0"/>
          </a:p>
          <a:p>
            <a:pPr>
              <a:lnSpc>
                <a:spcPct val="120000"/>
              </a:lnSpc>
            </a:pPr>
            <a:r>
              <a:rPr lang="en-US" altLang="zh-CN" sz="4000" dirty="0"/>
              <a:t>5.</a:t>
            </a:r>
            <a:r>
              <a:rPr lang="zh-CN" altLang="zh-CN" sz="4000" dirty="0"/>
              <a:t>理解梁横截面上的剪应力的分布规律，掌握梁横截面上的剪应力的计算； </a:t>
            </a:r>
            <a:endParaRPr lang="zh-CN" altLang="zh-CN" sz="4000" dirty="0"/>
          </a:p>
          <a:p>
            <a:pPr>
              <a:lnSpc>
                <a:spcPct val="120000"/>
              </a:lnSpc>
            </a:pPr>
            <a:r>
              <a:rPr lang="en-US" altLang="zh-CN" sz="4000" dirty="0"/>
              <a:t>6. </a:t>
            </a:r>
            <a:r>
              <a:rPr lang="zh-CN" altLang="zh-CN" sz="4000" dirty="0"/>
              <a:t>理解梁的剪应力强度条件，掌握剪应力强度计算； </a:t>
            </a:r>
            <a:endParaRPr lang="zh-CN" altLang="zh-CN" sz="4000" dirty="0"/>
          </a:p>
          <a:p>
            <a:pPr>
              <a:lnSpc>
                <a:spcPct val="120000"/>
              </a:lnSpc>
            </a:pPr>
            <a:r>
              <a:rPr lang="en-US" altLang="zh-CN" sz="4000" dirty="0"/>
              <a:t>7.</a:t>
            </a:r>
            <a:r>
              <a:rPr lang="zh-CN" altLang="zh-CN" sz="4000" dirty="0"/>
              <a:t>掌握单跨静定梁的内力图； </a:t>
            </a:r>
            <a:endParaRPr lang="zh-CN" altLang="zh-CN" sz="4000" dirty="0"/>
          </a:p>
          <a:p>
            <a:pPr>
              <a:lnSpc>
                <a:spcPct val="120000"/>
              </a:lnSpc>
            </a:pPr>
            <a:r>
              <a:rPr lang="en-US" altLang="zh-CN" sz="4000" dirty="0"/>
              <a:t>8.</a:t>
            </a:r>
            <a:r>
              <a:rPr lang="zh-CN" altLang="zh-CN" sz="4000" dirty="0"/>
              <a:t>掌握叠加法作内力图； </a:t>
            </a:r>
            <a:endParaRPr lang="zh-CN" altLang="zh-CN" sz="4000" dirty="0"/>
          </a:p>
          <a:p>
            <a:pPr>
              <a:lnSpc>
                <a:spcPct val="120000"/>
              </a:lnSpc>
            </a:pPr>
            <a:r>
              <a:rPr lang="en-US" altLang="zh-CN" sz="4000" dirty="0"/>
              <a:t>9.</a:t>
            </a:r>
            <a:r>
              <a:rPr lang="zh-CN" altLang="zh-CN" sz="4000" dirty="0"/>
              <a:t>了解提高梁强度的措施。 </a:t>
            </a:r>
            <a:endParaRPr lang="zh-CN" altLang="zh-CN" sz="4000" dirty="0"/>
          </a:p>
          <a:p>
            <a:pPr>
              <a:lnSpc>
                <a:spcPct val="120000"/>
              </a:lnSpc>
            </a:pPr>
            <a:r>
              <a:rPr lang="en-US" altLang="zh-CN" sz="4000" dirty="0"/>
              <a:t>10.</a:t>
            </a:r>
            <a:r>
              <a:rPr lang="zh-CN" altLang="zh-CN" sz="4000" dirty="0"/>
              <a:t>了解梁的刚度条件。 </a:t>
            </a:r>
            <a:endParaRPr lang="zh-CN" altLang="zh-CN" sz="4000" dirty="0"/>
          </a:p>
          <a:p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653686" y="5939972"/>
            <a:ext cx="5816016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重点：内力和内力图；截面法。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744980" cy="1680845"/>
            <a:chOff x="0" y="-1"/>
            <a:chExt cx="1739901" cy="1809751"/>
          </a:xfrm>
        </p:grpSpPr>
        <p:sp>
          <p:nvSpPr>
            <p:cNvPr id="6" name="Freeform 51"/>
            <p:cNvSpPr>
              <a:spLocks noChangeArrowheads="1"/>
            </p:cNvSpPr>
            <p:nvPr/>
          </p:nvSpPr>
          <p:spPr bwMode="auto">
            <a:xfrm rot="5400000" flipH="1">
              <a:off x="886683" y="990465"/>
              <a:ext cx="479016" cy="785040"/>
            </a:xfrm>
            <a:custGeom>
              <a:avLst/>
              <a:gdLst>
                <a:gd name="T0" fmla="*/ 0 w 793"/>
                <a:gd name="T1" fmla="*/ 0 h 1299"/>
                <a:gd name="T2" fmla="*/ 120 w 793"/>
                <a:gd name="T3" fmla="*/ 1299 h 1299"/>
                <a:gd name="T4" fmla="*/ 793 w 793"/>
                <a:gd name="T5" fmla="*/ 1170 h 1299"/>
                <a:gd name="T6" fmla="*/ 0 w 793"/>
                <a:gd name="T7" fmla="*/ 0 h 1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3"/>
                <a:gd name="T13" fmla="*/ 0 h 1299"/>
                <a:gd name="T14" fmla="*/ 793 w 793"/>
                <a:gd name="T15" fmla="*/ 1299 h 1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Freeform 52"/>
            <p:cNvSpPr>
              <a:spLocks noChangeArrowheads="1"/>
            </p:cNvSpPr>
            <p:nvPr/>
          </p:nvSpPr>
          <p:spPr bwMode="auto">
            <a:xfrm rot="5400000" flipH="1">
              <a:off x="202551" y="940926"/>
              <a:ext cx="406529" cy="811631"/>
            </a:xfrm>
            <a:custGeom>
              <a:avLst/>
              <a:gdLst>
                <a:gd name="T0" fmla="*/ 457 w 673"/>
                <a:gd name="T1" fmla="*/ 1343 h 1343"/>
                <a:gd name="T2" fmla="*/ 0 w 673"/>
                <a:gd name="T3" fmla="*/ 129 h 1343"/>
                <a:gd name="T4" fmla="*/ 673 w 673"/>
                <a:gd name="T5" fmla="*/ 0 h 1343"/>
                <a:gd name="T6" fmla="*/ 457 w 673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1343"/>
                <a:gd name="T14" fmla="*/ 673 w 673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Freeform 53"/>
            <p:cNvSpPr>
              <a:spLocks noChangeArrowheads="1"/>
            </p:cNvSpPr>
            <p:nvPr/>
          </p:nvSpPr>
          <p:spPr bwMode="auto">
            <a:xfrm rot="5400000" flipH="1">
              <a:off x="132160" y="1141793"/>
              <a:ext cx="469351" cy="733671"/>
            </a:xfrm>
            <a:custGeom>
              <a:avLst/>
              <a:gdLst>
                <a:gd name="T0" fmla="*/ 0 w 777"/>
                <a:gd name="T1" fmla="*/ 598 h 1214"/>
                <a:gd name="T2" fmla="*/ 320 w 777"/>
                <a:gd name="T3" fmla="*/ 0 h 1214"/>
                <a:gd name="T4" fmla="*/ 777 w 777"/>
                <a:gd name="T5" fmla="*/ 1214 h 1214"/>
                <a:gd name="T6" fmla="*/ 0 w 777"/>
                <a:gd name="T7" fmla="*/ 598 h 1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1214"/>
                <a:gd name="T14" fmla="*/ 777 w 777"/>
                <a:gd name="T15" fmla="*/ 1214 h 1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54"/>
            <p:cNvSpPr>
              <a:spLocks noChangeArrowheads="1"/>
            </p:cNvSpPr>
            <p:nvPr/>
          </p:nvSpPr>
          <p:spPr bwMode="auto">
            <a:xfrm rot="5400000" flipH="1">
              <a:off x="-48538" y="1322491"/>
              <a:ext cx="469351" cy="372274"/>
            </a:xfrm>
            <a:custGeom>
              <a:avLst/>
              <a:gdLst>
                <a:gd name="T0" fmla="*/ 0 w 777"/>
                <a:gd name="T1" fmla="*/ 0 h 616"/>
                <a:gd name="T2" fmla="*/ 9 w 777"/>
                <a:gd name="T3" fmla="*/ 362 h 616"/>
                <a:gd name="T4" fmla="*/ 777 w 777"/>
                <a:gd name="T5" fmla="*/ 616 h 616"/>
                <a:gd name="T6" fmla="*/ 0 w 777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7"/>
                <a:gd name="T13" fmla="*/ 0 h 616"/>
                <a:gd name="T14" fmla="*/ 777 w 777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" name="Freeform 58"/>
            <p:cNvSpPr>
              <a:spLocks noChangeArrowheads="1"/>
            </p:cNvSpPr>
            <p:nvPr/>
          </p:nvSpPr>
          <p:spPr bwMode="auto">
            <a:xfrm rot="5400000" flipH="1">
              <a:off x="41788" y="860671"/>
              <a:ext cx="371494" cy="455069"/>
            </a:xfrm>
            <a:custGeom>
              <a:avLst/>
              <a:gdLst>
                <a:gd name="T0" fmla="*/ 0 w 615"/>
                <a:gd name="T1" fmla="*/ 753 h 753"/>
                <a:gd name="T2" fmla="*/ 399 w 615"/>
                <a:gd name="T3" fmla="*/ 0 h 753"/>
                <a:gd name="T4" fmla="*/ 615 w 615"/>
                <a:gd name="T5" fmla="*/ 753 h 753"/>
                <a:gd name="T6" fmla="*/ 0 w 615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"/>
                <a:gd name="T13" fmla="*/ 0 h 753"/>
                <a:gd name="T14" fmla="*/ 615 w 615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 rot="5400000" flipH="1">
              <a:off x="876130" y="979912"/>
              <a:ext cx="578081" cy="707080"/>
            </a:xfrm>
            <a:custGeom>
              <a:avLst/>
              <a:gdLst>
                <a:gd name="T0" fmla="*/ 957 w 957"/>
                <a:gd name="T1" fmla="*/ 749 h 1170"/>
                <a:gd name="T2" fmla="*/ 793 w 957"/>
                <a:gd name="T3" fmla="*/ 1170 h 1170"/>
                <a:gd name="T4" fmla="*/ 0 w 957"/>
                <a:gd name="T5" fmla="*/ 0 h 1170"/>
                <a:gd name="T6" fmla="*/ 957 w 957"/>
                <a:gd name="T7" fmla="*/ 749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7"/>
                <a:gd name="T13" fmla="*/ 0 h 1170"/>
                <a:gd name="T14" fmla="*/ 957 w 957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 rot="5400000" flipH="1">
              <a:off x="570287" y="548640"/>
              <a:ext cx="380555" cy="610989"/>
            </a:xfrm>
            <a:custGeom>
              <a:avLst/>
              <a:gdLst>
                <a:gd name="T0" fmla="*/ 630 w 630"/>
                <a:gd name="T1" fmla="*/ 299 h 1011"/>
                <a:gd name="T2" fmla="*/ 19 w 630"/>
                <a:gd name="T3" fmla="*/ 1011 h 1011"/>
                <a:gd name="T4" fmla="*/ 0 w 630"/>
                <a:gd name="T5" fmla="*/ 0 h 1011"/>
                <a:gd name="T6" fmla="*/ 630 w 630"/>
                <a:gd name="T7" fmla="*/ 29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011"/>
                <a:gd name="T14" fmla="*/ 630 w 630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 rot="5400000" flipH="1">
              <a:off x="1050134" y="500292"/>
              <a:ext cx="379951" cy="708288"/>
            </a:xfrm>
            <a:custGeom>
              <a:avLst/>
              <a:gdLst>
                <a:gd name="T0" fmla="*/ 0 w 629"/>
                <a:gd name="T1" fmla="*/ 874 h 1172"/>
                <a:gd name="T2" fmla="*/ 328 w 629"/>
                <a:gd name="T3" fmla="*/ 0 h 1172"/>
                <a:gd name="T4" fmla="*/ 629 w 629"/>
                <a:gd name="T5" fmla="*/ 1172 h 1172"/>
                <a:gd name="T6" fmla="*/ 0 w 629"/>
                <a:gd name="T7" fmla="*/ 874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2"/>
                <a:gd name="T14" fmla="*/ 629 w 629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Freeform 62"/>
            <p:cNvSpPr>
              <a:spLocks noChangeArrowheads="1"/>
            </p:cNvSpPr>
            <p:nvPr/>
          </p:nvSpPr>
          <p:spPr bwMode="auto">
            <a:xfrm rot="5400000" flipH="1">
              <a:off x="826575" y="78603"/>
              <a:ext cx="579893" cy="955464"/>
            </a:xfrm>
            <a:custGeom>
              <a:avLst/>
              <a:gdLst>
                <a:gd name="T0" fmla="*/ 302 w 960"/>
                <a:gd name="T1" fmla="*/ 1173 h 1581"/>
                <a:gd name="T2" fmla="*/ 301 w 960"/>
                <a:gd name="T3" fmla="*/ 1172 h 1581"/>
                <a:gd name="T4" fmla="*/ 0 w 960"/>
                <a:gd name="T5" fmla="*/ 0 h 1581"/>
                <a:gd name="T6" fmla="*/ 0 w 960"/>
                <a:gd name="T7" fmla="*/ 0 h 1581"/>
                <a:gd name="T8" fmla="*/ 960 w 960"/>
                <a:gd name="T9" fmla="*/ 1581 h 1581"/>
                <a:gd name="T10" fmla="*/ 302 w 960"/>
                <a:gd name="T11" fmla="*/ 1173 h 1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1581"/>
                <a:gd name="T20" fmla="*/ 960 w 960"/>
                <a:gd name="T21" fmla="*/ 1581 h 1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63"/>
            <p:cNvSpPr>
              <a:spLocks noChangeArrowheads="1"/>
            </p:cNvSpPr>
            <p:nvPr/>
          </p:nvSpPr>
          <p:spPr bwMode="auto">
            <a:xfrm rot="5400000" flipH="1">
              <a:off x="693985" y="-55196"/>
              <a:ext cx="846282" cy="956673"/>
            </a:xfrm>
            <a:custGeom>
              <a:avLst/>
              <a:gdLst>
                <a:gd name="T0" fmla="*/ 1401 w 1401"/>
                <a:gd name="T1" fmla="*/ 1273 h 1583"/>
                <a:gd name="T2" fmla="*/ 960 w 1401"/>
                <a:gd name="T3" fmla="*/ 1583 h 1583"/>
                <a:gd name="T4" fmla="*/ 0 w 1401"/>
                <a:gd name="T5" fmla="*/ 2 h 1583"/>
                <a:gd name="T6" fmla="*/ 9 w 1401"/>
                <a:gd name="T7" fmla="*/ 0 h 1583"/>
                <a:gd name="T8" fmla="*/ 1401 w 1401"/>
                <a:gd name="T9" fmla="*/ 907 h 1583"/>
                <a:gd name="T10" fmla="*/ 1401 w 1401"/>
                <a:gd name="T11" fmla="*/ 127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1"/>
                <a:gd name="T19" fmla="*/ 0 h 1583"/>
                <a:gd name="T20" fmla="*/ 1401 w 1401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Freeform 64"/>
            <p:cNvSpPr>
              <a:spLocks noChangeArrowheads="1"/>
            </p:cNvSpPr>
            <p:nvPr/>
          </p:nvSpPr>
          <p:spPr bwMode="auto">
            <a:xfrm rot="5400000" flipH="1">
              <a:off x="900971" y="146354"/>
              <a:ext cx="840845" cy="548138"/>
            </a:xfrm>
            <a:custGeom>
              <a:avLst/>
              <a:gdLst>
                <a:gd name="T0" fmla="*/ 1392 w 1392"/>
                <a:gd name="T1" fmla="*/ 907 h 907"/>
                <a:gd name="T2" fmla="*/ 0 w 1392"/>
                <a:gd name="T3" fmla="*/ 0 h 907"/>
                <a:gd name="T4" fmla="*/ 1392 w 1392"/>
                <a:gd name="T5" fmla="*/ 239 h 907"/>
                <a:gd name="T6" fmla="*/ 1392 w 1392"/>
                <a:gd name="T7" fmla="*/ 907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7"/>
                <a:gd name="T14" fmla="*/ 1392 w 1392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Freeform 65"/>
            <p:cNvSpPr>
              <a:spLocks noChangeArrowheads="1"/>
            </p:cNvSpPr>
            <p:nvPr/>
          </p:nvSpPr>
          <p:spPr bwMode="auto">
            <a:xfrm rot="5400000" flipH="1">
              <a:off x="279874" y="-279873"/>
              <a:ext cx="266389" cy="826135"/>
            </a:xfrm>
            <a:custGeom>
              <a:avLst/>
              <a:gdLst>
                <a:gd name="T0" fmla="*/ 441 w 441"/>
                <a:gd name="T1" fmla="*/ 0 h 1367"/>
                <a:gd name="T2" fmla="*/ 0 w 441"/>
                <a:gd name="T3" fmla="*/ 310 h 1367"/>
                <a:gd name="T4" fmla="*/ 441 w 441"/>
                <a:gd name="T5" fmla="*/ 1367 h 1367"/>
                <a:gd name="T6" fmla="*/ 441 w 44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367"/>
                <a:gd name="T14" fmla="*/ 441 w 44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8" name="Freeform 66"/>
            <p:cNvSpPr>
              <a:spLocks noChangeArrowheads="1"/>
            </p:cNvSpPr>
            <p:nvPr/>
          </p:nvSpPr>
          <p:spPr bwMode="auto">
            <a:xfrm rot="5400000" flipH="1">
              <a:off x="110752" y="-110752"/>
              <a:ext cx="663857" cy="885360"/>
            </a:xfrm>
            <a:custGeom>
              <a:avLst/>
              <a:gdLst>
                <a:gd name="T0" fmla="*/ 495 w 1099"/>
                <a:gd name="T1" fmla="*/ 1465 h 1465"/>
                <a:gd name="T2" fmla="*/ 1099 w 1099"/>
                <a:gd name="T3" fmla="*/ 1465 h 1465"/>
                <a:gd name="T4" fmla="*/ 1099 w 1099"/>
                <a:gd name="T5" fmla="*/ 1465 h 1465"/>
                <a:gd name="T6" fmla="*/ 658 w 1099"/>
                <a:gd name="T7" fmla="*/ 408 h 1465"/>
                <a:gd name="T8" fmla="*/ 0 w 1099"/>
                <a:gd name="T9" fmla="*/ 0 h 1465"/>
                <a:gd name="T10" fmla="*/ 495 w 1099"/>
                <a:gd name="T11" fmla="*/ 1465 h 1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465"/>
                <a:gd name="T20" fmla="*/ 1099 w 1099"/>
                <a:gd name="T21" fmla="*/ 1465 h 1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Freeform 67"/>
            <p:cNvSpPr>
              <a:spLocks noChangeArrowheads="1"/>
            </p:cNvSpPr>
            <p:nvPr/>
          </p:nvSpPr>
          <p:spPr bwMode="auto">
            <a:xfrm rot="5400000" flipH="1">
              <a:off x="108638" y="256212"/>
              <a:ext cx="668085" cy="885360"/>
            </a:xfrm>
            <a:custGeom>
              <a:avLst/>
              <a:gdLst>
                <a:gd name="T0" fmla="*/ 744 w 1106"/>
                <a:gd name="T1" fmla="*/ 1465 h 1465"/>
                <a:gd name="T2" fmla="*/ 0 w 1106"/>
                <a:gd name="T3" fmla="*/ 712 h 1465"/>
                <a:gd name="T4" fmla="*/ 611 w 1106"/>
                <a:gd name="T5" fmla="*/ 0 h 1465"/>
                <a:gd name="T6" fmla="*/ 1106 w 1106"/>
                <a:gd name="T7" fmla="*/ 1465 h 1465"/>
                <a:gd name="T8" fmla="*/ 744 w 1106"/>
                <a:gd name="T9" fmla="*/ 1465 h 1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1465"/>
                <a:gd name="T17" fmla="*/ 1106 w 1106"/>
                <a:gd name="T18" fmla="*/ 1465 h 1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" name="Freeform 68"/>
            <p:cNvSpPr>
              <a:spLocks noChangeArrowheads="1"/>
            </p:cNvSpPr>
            <p:nvPr/>
          </p:nvSpPr>
          <p:spPr bwMode="auto">
            <a:xfrm rot="5400000" flipH="1">
              <a:off x="2826" y="580692"/>
              <a:ext cx="449417" cy="455069"/>
            </a:xfrm>
            <a:custGeom>
              <a:avLst/>
              <a:gdLst>
                <a:gd name="T0" fmla="*/ 216 w 744"/>
                <a:gd name="T1" fmla="*/ 753 h 753"/>
                <a:gd name="T2" fmla="*/ 744 w 744"/>
                <a:gd name="T3" fmla="*/ 753 h 753"/>
                <a:gd name="T4" fmla="*/ 0 w 744"/>
                <a:gd name="T5" fmla="*/ 0 h 753"/>
                <a:gd name="T6" fmla="*/ 216 w 744"/>
                <a:gd name="T7" fmla="*/ 753 h 7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753"/>
                <a:gd name="T14" fmla="*/ 744 w 744"/>
                <a:gd name="T15" fmla="*/ 753 h 7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" name="Freeform 69"/>
            <p:cNvSpPr>
              <a:spLocks noChangeArrowheads="1"/>
            </p:cNvSpPr>
            <p:nvPr/>
          </p:nvSpPr>
          <p:spPr bwMode="auto">
            <a:xfrm rot="5400000" flipH="1">
              <a:off x="285307" y="747628"/>
              <a:ext cx="241018" cy="811631"/>
            </a:xfrm>
            <a:custGeom>
              <a:avLst/>
              <a:gdLst>
                <a:gd name="T0" fmla="*/ 0 w 399"/>
                <a:gd name="T1" fmla="*/ 1343 h 1343"/>
                <a:gd name="T2" fmla="*/ 399 w 399"/>
                <a:gd name="T3" fmla="*/ 591 h 1343"/>
                <a:gd name="T4" fmla="*/ 216 w 399"/>
                <a:gd name="T5" fmla="*/ 0 h 1343"/>
                <a:gd name="T6" fmla="*/ 0 w 399"/>
                <a:gd name="T7" fmla="*/ 1343 h 1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3"/>
                <a:gd name="T14" fmla="*/ 399 w 399"/>
                <a:gd name="T15" fmla="*/ 1343 h 1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70"/>
            <p:cNvSpPr>
              <a:spLocks noChangeArrowheads="1"/>
            </p:cNvSpPr>
            <p:nvPr/>
          </p:nvSpPr>
          <p:spPr bwMode="auto">
            <a:xfrm rot="5400000" flipH="1">
              <a:off x="704991" y="782409"/>
              <a:ext cx="110542" cy="611594"/>
            </a:xfrm>
            <a:custGeom>
              <a:avLst/>
              <a:gdLst>
                <a:gd name="T0" fmla="*/ 183 w 183"/>
                <a:gd name="T1" fmla="*/ 1012 h 1012"/>
                <a:gd name="T2" fmla="*/ 183 w 183"/>
                <a:gd name="T3" fmla="*/ 1011 h 1012"/>
                <a:gd name="T4" fmla="*/ 164 w 183"/>
                <a:gd name="T5" fmla="*/ 0 h 1012"/>
                <a:gd name="T6" fmla="*/ 0 w 183"/>
                <a:gd name="T7" fmla="*/ 421 h 1012"/>
                <a:gd name="T8" fmla="*/ 183 w 183"/>
                <a:gd name="T9" fmla="*/ 1012 h 10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012"/>
                <a:gd name="T17" fmla="*/ 183 w 183"/>
                <a:gd name="T18" fmla="*/ 1012 h 10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75"/>
            <p:cNvSpPr>
              <a:spLocks noChangeArrowheads="1"/>
            </p:cNvSpPr>
            <p:nvPr/>
          </p:nvSpPr>
          <p:spPr bwMode="auto">
            <a:xfrm rot="5400000" flipH="1">
              <a:off x="979151" y="1007362"/>
              <a:ext cx="497138" cy="856352"/>
            </a:xfrm>
            <a:custGeom>
              <a:avLst/>
              <a:gdLst>
                <a:gd name="T0" fmla="*/ 0 w 823"/>
                <a:gd name="T1" fmla="*/ 0 h 1417"/>
                <a:gd name="T2" fmla="*/ 125 w 823"/>
                <a:gd name="T3" fmla="*/ 1417 h 1417"/>
                <a:gd name="T4" fmla="*/ 823 w 823"/>
                <a:gd name="T5" fmla="*/ 1276 h 1417"/>
                <a:gd name="T6" fmla="*/ 0 w 823"/>
                <a:gd name="T7" fmla="*/ 0 h 14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1417"/>
                <a:gd name="T14" fmla="*/ 823 w 823"/>
                <a:gd name="T15" fmla="*/ 1417 h 14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 rot="5400000" flipH="1">
              <a:off x="231563" y="955406"/>
              <a:ext cx="421631" cy="884756"/>
            </a:xfrm>
            <a:custGeom>
              <a:avLst/>
              <a:gdLst>
                <a:gd name="T0" fmla="*/ 473 w 698"/>
                <a:gd name="T1" fmla="*/ 1464 h 1464"/>
                <a:gd name="T2" fmla="*/ 0 w 698"/>
                <a:gd name="T3" fmla="*/ 141 h 1464"/>
                <a:gd name="T4" fmla="*/ 698 w 698"/>
                <a:gd name="T5" fmla="*/ 0 h 1464"/>
                <a:gd name="T6" fmla="*/ 473 w 698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1464"/>
                <a:gd name="T14" fmla="*/ 698 w 698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 rot="5400000" flipH="1">
              <a:off x="156338" y="1166544"/>
              <a:ext cx="486869" cy="799544"/>
            </a:xfrm>
            <a:custGeom>
              <a:avLst/>
              <a:gdLst>
                <a:gd name="T0" fmla="*/ 0 w 806"/>
                <a:gd name="T1" fmla="*/ 651 h 1323"/>
                <a:gd name="T2" fmla="*/ 333 w 806"/>
                <a:gd name="T3" fmla="*/ 0 h 1323"/>
                <a:gd name="T4" fmla="*/ 806 w 806"/>
                <a:gd name="T5" fmla="*/ 1323 h 1323"/>
                <a:gd name="T6" fmla="*/ 0 w 806"/>
                <a:gd name="T7" fmla="*/ 651 h 1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1323"/>
                <a:gd name="T14" fmla="*/ 806 w 806"/>
                <a:gd name="T15" fmla="*/ 1323 h 1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Freeform 78"/>
            <p:cNvSpPr>
              <a:spLocks noChangeArrowheads="1"/>
            </p:cNvSpPr>
            <p:nvPr/>
          </p:nvSpPr>
          <p:spPr bwMode="auto">
            <a:xfrm rot="5400000" flipH="1">
              <a:off x="-40375" y="1363257"/>
              <a:ext cx="486869" cy="406118"/>
            </a:xfrm>
            <a:custGeom>
              <a:avLst/>
              <a:gdLst>
                <a:gd name="T0" fmla="*/ 0 w 806"/>
                <a:gd name="T1" fmla="*/ 0 h 672"/>
                <a:gd name="T2" fmla="*/ 10 w 806"/>
                <a:gd name="T3" fmla="*/ 396 h 672"/>
                <a:gd name="T4" fmla="*/ 806 w 806"/>
                <a:gd name="T5" fmla="*/ 672 h 672"/>
                <a:gd name="T6" fmla="*/ 0 w 80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672"/>
                <a:gd name="T14" fmla="*/ 806 w 80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7" name="Freeform 82"/>
            <p:cNvSpPr>
              <a:spLocks noChangeArrowheads="1"/>
            </p:cNvSpPr>
            <p:nvPr/>
          </p:nvSpPr>
          <p:spPr bwMode="auto">
            <a:xfrm rot="5400000" flipH="1">
              <a:off x="54784" y="882106"/>
              <a:ext cx="385992" cy="495560"/>
            </a:xfrm>
            <a:custGeom>
              <a:avLst/>
              <a:gdLst>
                <a:gd name="T0" fmla="*/ 0 w 639"/>
                <a:gd name="T1" fmla="*/ 820 h 820"/>
                <a:gd name="T2" fmla="*/ 416 w 639"/>
                <a:gd name="T3" fmla="*/ 0 h 820"/>
                <a:gd name="T4" fmla="*/ 639 w 639"/>
                <a:gd name="T5" fmla="*/ 820 h 820"/>
                <a:gd name="T6" fmla="*/ 0 w 639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9"/>
                <a:gd name="T13" fmla="*/ 0 h 820"/>
                <a:gd name="T14" fmla="*/ 639 w 639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83"/>
            <p:cNvSpPr>
              <a:spLocks noChangeArrowheads="1"/>
            </p:cNvSpPr>
            <p:nvPr/>
          </p:nvSpPr>
          <p:spPr bwMode="auto">
            <a:xfrm rot="5400000" flipH="1">
              <a:off x="970111" y="998321"/>
              <a:ext cx="600431" cy="771140"/>
            </a:xfrm>
            <a:custGeom>
              <a:avLst/>
              <a:gdLst>
                <a:gd name="T0" fmla="*/ 994 w 994"/>
                <a:gd name="T1" fmla="*/ 816 h 1276"/>
                <a:gd name="T2" fmla="*/ 823 w 994"/>
                <a:gd name="T3" fmla="*/ 1276 h 1276"/>
                <a:gd name="T4" fmla="*/ 0 w 994"/>
                <a:gd name="T5" fmla="*/ 0 h 1276"/>
                <a:gd name="T6" fmla="*/ 994 w 994"/>
                <a:gd name="T7" fmla="*/ 816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1276"/>
                <a:gd name="T14" fmla="*/ 994 w 9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 rot="5400000" flipH="1">
              <a:off x="631933" y="552855"/>
              <a:ext cx="394448" cy="667193"/>
            </a:xfrm>
            <a:custGeom>
              <a:avLst/>
              <a:gdLst>
                <a:gd name="T0" fmla="*/ 653 w 653"/>
                <a:gd name="T1" fmla="*/ 327 h 1104"/>
                <a:gd name="T2" fmla="*/ 20 w 653"/>
                <a:gd name="T3" fmla="*/ 1104 h 1104"/>
                <a:gd name="T4" fmla="*/ 0 w 653"/>
                <a:gd name="T5" fmla="*/ 0 h 1104"/>
                <a:gd name="T6" fmla="*/ 653 w 653"/>
                <a:gd name="T7" fmla="*/ 32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104"/>
                <a:gd name="T14" fmla="*/ 653 w 653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Freeform 85"/>
            <p:cNvSpPr>
              <a:spLocks noChangeArrowheads="1"/>
            </p:cNvSpPr>
            <p:nvPr/>
          </p:nvSpPr>
          <p:spPr bwMode="auto">
            <a:xfrm rot="5400000" flipH="1">
              <a:off x="1154689" y="500881"/>
              <a:ext cx="393844" cy="771744"/>
            </a:xfrm>
            <a:custGeom>
              <a:avLst/>
              <a:gdLst>
                <a:gd name="T0" fmla="*/ 0 w 652"/>
                <a:gd name="T1" fmla="*/ 951 h 1277"/>
                <a:gd name="T2" fmla="*/ 339 w 652"/>
                <a:gd name="T3" fmla="*/ 0 h 1277"/>
                <a:gd name="T4" fmla="*/ 652 w 652"/>
                <a:gd name="T5" fmla="*/ 1277 h 1277"/>
                <a:gd name="T6" fmla="*/ 0 w 652"/>
                <a:gd name="T7" fmla="*/ 951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277"/>
                <a:gd name="T14" fmla="*/ 652 w 652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" name="Freeform 86"/>
            <p:cNvSpPr>
              <a:spLocks noChangeArrowheads="1"/>
            </p:cNvSpPr>
            <p:nvPr/>
          </p:nvSpPr>
          <p:spPr bwMode="auto">
            <a:xfrm rot="5400000" flipH="1">
              <a:off x="916023" y="56836"/>
              <a:ext cx="602243" cy="1041885"/>
            </a:xfrm>
            <a:custGeom>
              <a:avLst/>
              <a:gdLst>
                <a:gd name="T0" fmla="*/ 314 w 997"/>
                <a:gd name="T1" fmla="*/ 1279 h 1724"/>
                <a:gd name="T2" fmla="*/ 313 w 997"/>
                <a:gd name="T3" fmla="*/ 1278 h 1724"/>
                <a:gd name="T4" fmla="*/ 0 w 997"/>
                <a:gd name="T5" fmla="*/ 1 h 1724"/>
                <a:gd name="T6" fmla="*/ 2 w 997"/>
                <a:gd name="T7" fmla="*/ 0 h 1724"/>
                <a:gd name="T8" fmla="*/ 997 w 997"/>
                <a:gd name="T9" fmla="*/ 1724 h 1724"/>
                <a:gd name="T10" fmla="*/ 314 w 997"/>
                <a:gd name="T11" fmla="*/ 1279 h 1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7"/>
                <a:gd name="T19" fmla="*/ 0 h 1724"/>
                <a:gd name="T20" fmla="*/ 997 w 997"/>
                <a:gd name="T21" fmla="*/ 1724 h 1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" name="Freeform 87"/>
            <p:cNvSpPr>
              <a:spLocks noChangeArrowheads="1"/>
            </p:cNvSpPr>
            <p:nvPr/>
          </p:nvSpPr>
          <p:spPr bwMode="auto">
            <a:xfrm rot="5400000" flipH="1">
              <a:off x="779205" y="-83003"/>
              <a:ext cx="877693" cy="1043698"/>
            </a:xfrm>
            <a:custGeom>
              <a:avLst/>
              <a:gdLst>
                <a:gd name="T0" fmla="*/ 1453 w 1453"/>
                <a:gd name="T1" fmla="*/ 1389 h 1727"/>
                <a:gd name="T2" fmla="*/ 995 w 1453"/>
                <a:gd name="T3" fmla="*/ 1727 h 1727"/>
                <a:gd name="T4" fmla="*/ 0 w 1453"/>
                <a:gd name="T5" fmla="*/ 3 h 1727"/>
                <a:gd name="T6" fmla="*/ 8 w 1453"/>
                <a:gd name="T7" fmla="*/ 0 h 1727"/>
                <a:gd name="T8" fmla="*/ 1453 w 1453"/>
                <a:gd name="T9" fmla="*/ 989 h 1727"/>
                <a:gd name="T10" fmla="*/ 1453 w 1453"/>
                <a:gd name="T11" fmla="*/ 1389 h 1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3"/>
                <a:gd name="T19" fmla="*/ 0 h 1727"/>
                <a:gd name="T20" fmla="*/ 1453 w 1453"/>
                <a:gd name="T21" fmla="*/ 1727 h 17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Freeform 88"/>
            <p:cNvSpPr>
              <a:spLocks noChangeArrowheads="1"/>
            </p:cNvSpPr>
            <p:nvPr/>
          </p:nvSpPr>
          <p:spPr bwMode="auto">
            <a:xfrm rot="5400000" flipH="1">
              <a:off x="1004623" y="137583"/>
              <a:ext cx="872860" cy="597694"/>
            </a:xfrm>
            <a:custGeom>
              <a:avLst/>
              <a:gdLst>
                <a:gd name="T0" fmla="*/ 1445 w 1445"/>
                <a:gd name="T1" fmla="*/ 989 h 989"/>
                <a:gd name="T2" fmla="*/ 0 w 1445"/>
                <a:gd name="T3" fmla="*/ 0 h 989"/>
                <a:gd name="T4" fmla="*/ 1445 w 1445"/>
                <a:gd name="T5" fmla="*/ 262 h 989"/>
                <a:gd name="T6" fmla="*/ 1445 w 1445"/>
                <a:gd name="T7" fmla="*/ 989 h 9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5"/>
                <a:gd name="T13" fmla="*/ 0 h 989"/>
                <a:gd name="T14" fmla="*/ 1445 w 1445"/>
                <a:gd name="T15" fmla="*/ 989 h 9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4" name="Freeform 89"/>
            <p:cNvSpPr>
              <a:spLocks noChangeArrowheads="1"/>
            </p:cNvSpPr>
            <p:nvPr/>
          </p:nvSpPr>
          <p:spPr bwMode="auto">
            <a:xfrm rot="5400000" flipH="1">
              <a:off x="311906" y="-311906"/>
              <a:ext cx="276657" cy="900469"/>
            </a:xfrm>
            <a:custGeom>
              <a:avLst/>
              <a:gdLst>
                <a:gd name="T0" fmla="*/ 458 w 458"/>
                <a:gd name="T1" fmla="*/ 0 h 1490"/>
                <a:gd name="T2" fmla="*/ 0 w 458"/>
                <a:gd name="T3" fmla="*/ 338 h 1490"/>
                <a:gd name="T4" fmla="*/ 458 w 458"/>
                <a:gd name="T5" fmla="*/ 1490 h 1490"/>
                <a:gd name="T6" fmla="*/ 458 w 458"/>
                <a:gd name="T7" fmla="*/ 0 h 1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90"/>
                <a:gd name="T14" fmla="*/ 458 w 458"/>
                <a:gd name="T15" fmla="*/ 1490 h 1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Freeform 90"/>
            <p:cNvSpPr>
              <a:spLocks noChangeArrowheads="1"/>
            </p:cNvSpPr>
            <p:nvPr/>
          </p:nvSpPr>
          <p:spPr bwMode="auto">
            <a:xfrm rot="5400000" flipH="1">
              <a:off x="137954" y="-137953"/>
              <a:ext cx="689227" cy="965134"/>
            </a:xfrm>
            <a:custGeom>
              <a:avLst/>
              <a:gdLst>
                <a:gd name="T0" fmla="*/ 514 w 1141"/>
                <a:gd name="T1" fmla="*/ 1597 h 1597"/>
                <a:gd name="T2" fmla="*/ 1141 w 1141"/>
                <a:gd name="T3" fmla="*/ 1597 h 1597"/>
                <a:gd name="T4" fmla="*/ 1141 w 1141"/>
                <a:gd name="T5" fmla="*/ 1597 h 1597"/>
                <a:gd name="T6" fmla="*/ 683 w 1141"/>
                <a:gd name="T7" fmla="*/ 445 h 1597"/>
                <a:gd name="T8" fmla="*/ 0 w 1141"/>
                <a:gd name="T9" fmla="*/ 0 h 1597"/>
                <a:gd name="T10" fmla="*/ 514 w 1141"/>
                <a:gd name="T11" fmla="*/ 1597 h 1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1"/>
                <a:gd name="T19" fmla="*/ 0 h 1597"/>
                <a:gd name="T20" fmla="*/ 1141 w 1141"/>
                <a:gd name="T21" fmla="*/ 1597 h 1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Freeform 91"/>
            <p:cNvSpPr>
              <a:spLocks noChangeArrowheads="1"/>
            </p:cNvSpPr>
            <p:nvPr/>
          </p:nvSpPr>
          <p:spPr bwMode="auto">
            <a:xfrm rot="5400000" flipH="1">
              <a:off x="136141" y="242602"/>
              <a:ext cx="692852" cy="965134"/>
            </a:xfrm>
            <a:custGeom>
              <a:avLst/>
              <a:gdLst>
                <a:gd name="T0" fmla="*/ 771 w 1147"/>
                <a:gd name="T1" fmla="*/ 1597 h 1597"/>
                <a:gd name="T2" fmla="*/ 0 w 1147"/>
                <a:gd name="T3" fmla="*/ 777 h 1597"/>
                <a:gd name="T4" fmla="*/ 633 w 1147"/>
                <a:gd name="T5" fmla="*/ 0 h 1597"/>
                <a:gd name="T6" fmla="*/ 1147 w 1147"/>
                <a:gd name="T7" fmla="*/ 1597 h 1597"/>
                <a:gd name="T8" fmla="*/ 771 w 1147"/>
                <a:gd name="T9" fmla="*/ 1597 h 1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597"/>
                <a:gd name="T17" fmla="*/ 1147 w 1147"/>
                <a:gd name="T18" fmla="*/ 1597 h 1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Freeform 92"/>
            <p:cNvSpPr>
              <a:spLocks noChangeArrowheads="1"/>
            </p:cNvSpPr>
            <p:nvPr/>
          </p:nvSpPr>
          <p:spPr bwMode="auto">
            <a:xfrm rot="5400000" flipH="1">
              <a:off x="14917" y="590951"/>
              <a:ext cx="465727" cy="495560"/>
            </a:xfrm>
            <a:custGeom>
              <a:avLst/>
              <a:gdLst>
                <a:gd name="T0" fmla="*/ 223 w 771"/>
                <a:gd name="T1" fmla="*/ 820 h 820"/>
                <a:gd name="T2" fmla="*/ 771 w 771"/>
                <a:gd name="T3" fmla="*/ 820 h 820"/>
                <a:gd name="T4" fmla="*/ 0 w 771"/>
                <a:gd name="T5" fmla="*/ 0 h 820"/>
                <a:gd name="T6" fmla="*/ 223 w 771"/>
                <a:gd name="T7" fmla="*/ 82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820"/>
                <a:gd name="T14" fmla="*/ 771 w 771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Freeform 93"/>
            <p:cNvSpPr>
              <a:spLocks noChangeArrowheads="1"/>
            </p:cNvSpPr>
            <p:nvPr/>
          </p:nvSpPr>
          <p:spPr bwMode="auto">
            <a:xfrm rot="5400000" flipH="1">
              <a:off x="317037" y="755162"/>
              <a:ext cx="250683" cy="884756"/>
            </a:xfrm>
            <a:custGeom>
              <a:avLst/>
              <a:gdLst>
                <a:gd name="T0" fmla="*/ 0 w 415"/>
                <a:gd name="T1" fmla="*/ 1464 h 1464"/>
                <a:gd name="T2" fmla="*/ 415 w 415"/>
                <a:gd name="T3" fmla="*/ 644 h 1464"/>
                <a:gd name="T4" fmla="*/ 225 w 415"/>
                <a:gd name="T5" fmla="*/ 0 h 1464"/>
                <a:gd name="T6" fmla="*/ 0 w 415"/>
                <a:gd name="T7" fmla="*/ 1464 h 1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1464"/>
                <a:gd name="T14" fmla="*/ 415 w 415"/>
                <a:gd name="T15" fmla="*/ 1464 h 1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Freeform 94"/>
            <p:cNvSpPr>
              <a:spLocks noChangeArrowheads="1"/>
            </p:cNvSpPr>
            <p:nvPr/>
          </p:nvSpPr>
          <p:spPr bwMode="auto">
            <a:xfrm rot="5400000" flipH="1">
              <a:off x="771469" y="795685"/>
              <a:ext cx="115375" cy="667193"/>
            </a:xfrm>
            <a:custGeom>
              <a:avLst/>
              <a:gdLst>
                <a:gd name="T0" fmla="*/ 190 w 191"/>
                <a:gd name="T1" fmla="*/ 1104 h 1104"/>
                <a:gd name="T2" fmla="*/ 191 w 191"/>
                <a:gd name="T3" fmla="*/ 1104 h 1104"/>
                <a:gd name="T4" fmla="*/ 171 w 191"/>
                <a:gd name="T5" fmla="*/ 0 h 1104"/>
                <a:gd name="T6" fmla="*/ 0 w 191"/>
                <a:gd name="T7" fmla="*/ 460 h 1104"/>
                <a:gd name="T8" fmla="*/ 190 w 191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04"/>
                <a:gd name="T17" fmla="*/ 191 w 191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Oval 104"/>
            <p:cNvSpPr>
              <a:spLocks noChangeArrowheads="1"/>
            </p:cNvSpPr>
            <p:nvPr/>
          </p:nvSpPr>
          <p:spPr bwMode="auto">
            <a:xfrm rot="5400000" flipH="1">
              <a:off x="356567" y="173302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" name="Oval 105"/>
            <p:cNvSpPr>
              <a:spLocks noChangeArrowheads="1"/>
            </p:cNvSpPr>
            <p:nvPr/>
          </p:nvSpPr>
          <p:spPr bwMode="auto">
            <a:xfrm rot="5400000" flipH="1">
              <a:off x="148069" y="171853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2" name="Oval 106"/>
            <p:cNvSpPr>
              <a:spLocks noChangeArrowheads="1"/>
            </p:cNvSpPr>
            <p:nvPr/>
          </p:nvSpPr>
          <p:spPr bwMode="auto">
            <a:xfrm rot="5400000" flipH="1">
              <a:off x="719776" y="153489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107"/>
            <p:cNvSpPr>
              <a:spLocks noChangeArrowheads="1"/>
            </p:cNvSpPr>
            <p:nvPr/>
          </p:nvSpPr>
          <p:spPr bwMode="auto">
            <a:xfrm rot="5400000" flipH="1">
              <a:off x="803780" y="1132597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Oval 108"/>
            <p:cNvSpPr>
              <a:spLocks noChangeArrowheads="1"/>
            </p:cNvSpPr>
            <p:nvPr/>
          </p:nvSpPr>
          <p:spPr bwMode="auto">
            <a:xfrm rot="5400000" flipH="1">
              <a:off x="1060021" y="1026283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 rot="5400000" flipH="1">
              <a:off x="447823" y="1021451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 rot="5400000" flipH="1">
              <a:off x="874186" y="649654"/>
              <a:ext cx="22350" cy="302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 rot="5400000" flipH="1">
              <a:off x="640608" y="252488"/>
              <a:ext cx="22350" cy="2961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4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988456" y="673516"/>
            <a:ext cx="7895771" cy="543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6 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压杆稳定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主要內容：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/>
              <a:t>1.</a:t>
            </a:r>
            <a:r>
              <a:rPr lang="zh-CN" altLang="zh-CN" sz="2400" dirty="0"/>
              <a:t>压杆稳定的概念；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2.</a:t>
            </a:r>
            <a:r>
              <a:rPr lang="zh-CN" altLang="zh-CN" sz="2400" dirty="0"/>
              <a:t>细长压杆的临界力和临界应力；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3.</a:t>
            </a:r>
            <a:r>
              <a:rPr lang="zh-CN" altLang="zh-CN" sz="2400" dirty="0"/>
              <a:t>压杆的稳定计算；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4.</a:t>
            </a:r>
            <a:r>
              <a:rPr lang="zh-CN" altLang="zh-CN" sz="2400" dirty="0"/>
              <a:t>提高压杆稳定性的措施。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学习目标：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/>
              <a:t>1.</a:t>
            </a:r>
            <a:r>
              <a:rPr lang="zh-CN" altLang="zh-CN" sz="2400" dirty="0"/>
              <a:t>了解压杆稳定的概念；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2.</a:t>
            </a:r>
            <a:r>
              <a:rPr lang="zh-CN" altLang="zh-CN" sz="2400" dirty="0"/>
              <a:t>了解细长压杆的临界力和临界应力；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3.</a:t>
            </a:r>
            <a:r>
              <a:rPr lang="zh-CN" altLang="zh-CN" sz="2400" dirty="0"/>
              <a:t>了解压杆的稳定计算；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en-US" altLang="zh-CN" sz="2400" dirty="0"/>
              <a:t>4.</a:t>
            </a:r>
            <a:r>
              <a:rPr lang="zh-CN" altLang="zh-CN" sz="2400" dirty="0"/>
              <a:t>了解提高压杆稳定性的措施。 </a:t>
            </a:r>
            <a:endParaRPr lang="zh-CN" altLang="zh-CN" sz="2400" dirty="0"/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知识重点：欧拉公式。 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E30000"/>
            </a:gs>
            <a:gs pos="100000">
              <a:srgbClr val="760303"/>
            </a:gs>
          </a:gsLst>
          <a:lin scaled="0"/>
        </a:gradFill>
        <a:ln w="0">
          <a:solidFill>
            <a:schemeClr val="accent2"/>
          </a:solidFill>
        </a:ln>
      </a:spPr>
      <a:bodyPr/>
      <a:lstStyle>
        <a:defPPr algn="l" fontAlgn="auto" hangingPunct="0">
          <a:defRPr lang="en-US" altLang="zh-CN" sz="3200" b="1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5329</Words>
  <Application>WPS 演示</Application>
  <PresentationFormat>自定义</PresentationFormat>
  <Paragraphs>413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Wingdings</vt:lpstr>
      <vt:lpstr>DFGothic-EB</vt:lpstr>
      <vt:lpstr>MS UI Gothic</vt:lpstr>
      <vt:lpstr>Broadway</vt:lpstr>
      <vt:lpstr>微软雅黑</vt:lpstr>
      <vt:lpstr>楷体</vt:lpstr>
      <vt:lpstr>Calibri</vt:lpstr>
      <vt:lpstr>Arial Unicode MS</vt:lpstr>
      <vt:lpstr>Calibri Light</vt:lpstr>
      <vt:lpstr>Gabriola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 5 章 梁的弯曲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　六、试题解析 </vt:lpstr>
      <vt:lpstr> 　六、试题解析 </vt:lpstr>
      <vt:lpstr> 　六、试题解析 </vt:lpstr>
      <vt:lpstr> 　六、试题解析 </vt:lpstr>
      <vt:lpstr> 　六、试题解析 </vt:lpstr>
      <vt:lpstr> 　六、试题解析 </vt:lpstr>
      <vt:lpstr> 　六、试题解析 </vt:lpstr>
      <vt:lpstr>　“国家开放大学学习网”平台登录及形考任务完成方法：</vt:lpstr>
      <vt:lpstr> 　第二步、在“学生登录”界面输入用户名、密码和验证码。用户名是自己的13位学号，密码是自己的8位出生年月日。</vt:lpstr>
      <vt:lpstr> 　第三步、选择《建筑力学》课程，点击“进入学习”，便可进行本课程的学习了。</vt:lpstr>
      <vt:lpstr>第四步：完成形成性考核作业要求及步骤：  形成性考核包括完成形成性考核作业和学习过程评定两个部分。学生需完成4次形成性考核作业。“学习过程表现”由辅导教师评分，学生无需作答。 </vt:lpstr>
      <vt:lpstr>第五步、点击页面区“课程考核”，依次完成形成性考核作业1、形考作业2、形考作业3、形考作业4即可。</vt:lpstr>
      <vt:lpstr>第六步、在课程讨论区发贴方法及要求：每学期在线天数不少于25天。每门课程发贴数不少于10条。每学期在线天数不少于25天。每门课程发贴数不少于10条。在主页面上点击“学习论坛”。</vt:lpstr>
      <vt:lpstr>在“主题”中输入你所要提出的课程问题，在正文中可以详细说明问题。然后点击“发到讨论区上”即可。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碧海蓝天</cp:lastModifiedBy>
  <cp:revision>106</cp:revision>
  <dcterms:created xsi:type="dcterms:W3CDTF">2016-07-12T14:34:00Z</dcterms:created>
  <dcterms:modified xsi:type="dcterms:W3CDTF">2021-07-02T03:24:32Z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9A0EEF5852944AEFA6C5A557FF8039F7</vt:lpwstr>
  </property>
</Properties>
</file>