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85" r:id="rId6"/>
    <p:sldId id="283" r:id="rId7"/>
    <p:sldId id="284" r:id="rId8"/>
    <p:sldId id="288" r:id="rId9"/>
    <p:sldId id="259" r:id="rId10"/>
    <p:sldId id="291" r:id="rId11"/>
    <p:sldId id="287" r:id="rId12"/>
    <p:sldId id="290" r:id="rId13"/>
    <p:sldId id="292" r:id="rId14"/>
    <p:sldId id="289" r:id="rId15"/>
    <p:sldId id="293" r:id="rId16"/>
    <p:sldId id="295" r:id="rId17"/>
    <p:sldId id="294" r:id="rId18"/>
    <p:sldId id="297" r:id="rId19"/>
    <p:sldId id="296" r:id="rId20"/>
    <p:sldId id="298" r:id="rId21"/>
    <p:sldId id="300" r:id="rId22"/>
    <p:sldId id="303" r:id="rId23"/>
    <p:sldId id="301" r:id="rId24"/>
    <p:sldId id="302" r:id="rId25"/>
    <p:sldId id="299" r:id="rId26"/>
    <p:sldId id="305" r:id="rId27"/>
    <p:sldId id="28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C54"/>
    <a:srgbClr val="8EC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1DD-E696-46B1-A260-CD1D857C7767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C842-BAE4-4351-BFFA-1FAF42CEA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7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45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7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3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="" xmlns:a16="http://schemas.microsoft.com/office/drawing/2014/main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2178" y="-202340"/>
            <a:ext cx="4415778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88933F9-3B0D-47C8-9C13-74DD29D4BD3B}"/>
              </a:ext>
            </a:extLst>
          </p:cNvPr>
          <p:cNvGrpSpPr/>
          <p:nvPr userDrawn="1"/>
        </p:nvGrpSpPr>
        <p:grpSpPr>
          <a:xfrm>
            <a:off x="2133600" y="711200"/>
            <a:ext cx="94488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B534F59A-3B8E-48E1-A027-F0411CA77AEC}"/>
                </a:ext>
              </a:extLst>
            </p:cNvPr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47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4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7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7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05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217" y="3448050"/>
            <a:ext cx="2874004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EE5ED79-4036-42B9-B2AD-AEA72F68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792">
            <a:off x="-879177" y="-1708947"/>
            <a:ext cx="456956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03D58AF-6640-42C6-ADC9-987EFBBCE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95794">
            <a:off x="8242623" y="-665549"/>
            <a:ext cx="5096943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5F67A2A2-0AC4-4B74-8A27-0F8322912783}"/>
              </a:ext>
            </a:extLst>
          </p:cNvPr>
          <p:cNvSpPr/>
          <p:nvPr/>
        </p:nvSpPr>
        <p:spPr>
          <a:xfrm>
            <a:off x="3964830" y="466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422D3A9-5B61-4BD0-A627-6851F482BBDF}"/>
              </a:ext>
            </a:extLst>
          </p:cNvPr>
          <p:cNvSpPr txBox="1"/>
          <p:nvPr/>
        </p:nvSpPr>
        <p:spPr>
          <a:xfrm>
            <a:off x="2858090" y="1703070"/>
            <a:ext cx="7779694" cy="38779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  然  科  学  基  础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春季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导学方案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李卫清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61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第六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：进入到课程学习主页，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点击导学里的课程介绍。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70" y="1648917"/>
            <a:ext cx="10088381" cy="496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第七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：点击进入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到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导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7" name="TextBox1" r:id="rId2" imgW="8344080" imgH="5581800"/>
        </mc:Choice>
        <mc:Fallback>
          <p:control name="TextBox1" r:id="rId2" imgW="8344080" imgH="55818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9713" y="944563"/>
                  <a:ext cx="8342312" cy="5578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20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73574" y="0"/>
            <a:ext cx="103282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第八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  <a:sym typeface="+mn-lt"/>
              </a:rPr>
              <a:t>点击这里下拉式菜单进行各章节内容的学习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454045"/>
            <a:ext cx="9773899" cy="52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3302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5149310" y="1004151"/>
            <a:ext cx="2332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53BC8D4-2A94-42A7-80AE-2305F9B95AE9}"/>
              </a:ext>
            </a:extLst>
          </p:cNvPr>
          <p:cNvSpPr/>
          <p:nvPr/>
        </p:nvSpPr>
        <p:spPr>
          <a:xfrm>
            <a:off x="3402166" y="2583492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</p:spTree>
    <p:extLst>
      <p:ext uri="{BB962C8B-B14F-4D97-AF65-F5344CB8AC3E}">
        <p14:creationId xmlns:p14="http://schemas.microsoft.com/office/powerpoint/2010/main" val="29433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第九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步：点击这里完成作业。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1019331"/>
            <a:ext cx="9990372" cy="544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十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这里进入形考任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务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5" y="919163"/>
            <a:ext cx="9856163" cy="578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1" y="2413416"/>
            <a:ext cx="9968459" cy="43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534" y="149902"/>
            <a:ext cx="97436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第十一步：点击这里进入第一章形考任务，拉动滚动条依次完成每个章节的任务。</a:t>
            </a:r>
          </a:p>
        </p:txBody>
      </p:sp>
    </p:spTree>
    <p:extLst>
      <p:ext uri="{BB962C8B-B14F-4D97-AF65-F5344CB8AC3E}">
        <p14:creationId xmlns:p14="http://schemas.microsoft.com/office/powerpoint/2010/main" val="26612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步：最重要的是这四次计分作业，一定要全部完成。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74" y="1648917"/>
            <a:ext cx="9640601" cy="499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4" y="1618938"/>
            <a:ext cx="9908004" cy="50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28290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步：最重要的是这四次计分作业，一定要全部完成。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073639" y="0"/>
            <a:ext cx="976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第十三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步：点击这里提交试卷。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59369"/>
            <a:ext cx="10280130" cy="55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23" y="704848"/>
            <a:ext cx="5296105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D751A72-32A3-46DF-98F3-4BE724D4FF24}"/>
              </a:ext>
            </a:extLst>
          </p:cNvPr>
          <p:cNvSpPr txBox="1"/>
          <p:nvPr/>
        </p:nvSpPr>
        <p:spPr>
          <a:xfrm rot="16200000">
            <a:off x="-2528353" y="2883098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DF64DDC-F8E1-4266-AAED-BC9C9F7227C1}"/>
              </a:ext>
            </a:extLst>
          </p:cNvPr>
          <p:cNvGrpSpPr/>
          <p:nvPr/>
        </p:nvGrpSpPr>
        <p:grpSpPr>
          <a:xfrm>
            <a:off x="5372100" y="1315105"/>
            <a:ext cx="18288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="" xmlns:a16="http://schemas.microsoft.com/office/drawing/2014/main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810FED87-47C2-4E0D-A978-C28FEC4EC369}"/>
                </a:ext>
              </a:extLst>
            </p:cNvPr>
            <p:cNvSpPr txBox="1"/>
            <p:nvPr/>
          </p:nvSpPr>
          <p:spPr>
            <a:xfrm>
              <a:off x="5777634" y="1315105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A830331A-2DC7-4C47-905A-B3C4C7095669}"/>
              </a:ext>
            </a:extLst>
          </p:cNvPr>
          <p:cNvSpPr/>
          <p:nvPr/>
        </p:nvSpPr>
        <p:spPr>
          <a:xfrm>
            <a:off x="7536585" y="16360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如何登录平台学习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47537119-867E-450A-B761-185D5E16FEE3}"/>
              </a:ext>
            </a:extLst>
          </p:cNvPr>
          <p:cNvSpPr/>
          <p:nvPr/>
        </p:nvSpPr>
        <p:spPr>
          <a:xfrm>
            <a:off x="7536585" y="272826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课程考核方式及学习方法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61ED0D39-A12D-473D-B47F-B333D64E33D7}"/>
              </a:ext>
            </a:extLst>
          </p:cNvPr>
          <p:cNvSpPr/>
          <p:nvPr/>
        </p:nvSpPr>
        <p:spPr>
          <a:xfrm>
            <a:off x="7536585" y="368139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BAB84D2-7ACB-47DE-8F89-5BE26C34EFFC}"/>
              </a:ext>
            </a:extLst>
          </p:cNvPr>
          <p:cNvSpPr/>
          <p:nvPr/>
        </p:nvSpPr>
        <p:spPr>
          <a:xfrm>
            <a:off x="7536585" y="469166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论坛发贴方法及要求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E2A94270-6B46-4D2A-8F15-3D28051F3263}"/>
              </a:ext>
            </a:extLst>
          </p:cNvPr>
          <p:cNvGrpSpPr/>
          <p:nvPr/>
        </p:nvGrpSpPr>
        <p:grpSpPr>
          <a:xfrm>
            <a:off x="5372100" y="2432707"/>
            <a:ext cx="18288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="" xmlns:a16="http://schemas.microsoft.com/office/drawing/2014/main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="" xmlns:a16="http://schemas.microsoft.com/office/drawing/2014/main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7"/>
              <a:ext cx="1056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7370F98-03CF-44BA-A056-8BC0111952CF}"/>
              </a:ext>
            </a:extLst>
          </p:cNvPr>
          <p:cNvGrpSpPr/>
          <p:nvPr/>
        </p:nvGrpSpPr>
        <p:grpSpPr>
          <a:xfrm>
            <a:off x="5384800" y="3378857"/>
            <a:ext cx="1828800" cy="596869"/>
            <a:chOff x="5384800" y="3378857"/>
            <a:chExt cx="1828800" cy="596869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295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206F6DC-68F4-4760-9C73-8A0915EF0689}"/>
              </a:ext>
            </a:extLst>
          </p:cNvPr>
          <p:cNvGrpSpPr/>
          <p:nvPr/>
        </p:nvGrpSpPr>
        <p:grpSpPr>
          <a:xfrm>
            <a:off x="5384800" y="4430059"/>
            <a:ext cx="1828800" cy="559117"/>
            <a:chOff x="5384800" y="4430059"/>
            <a:chExt cx="1828800" cy="559117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="" xmlns:a16="http://schemas.microsoft.com/office/drawing/2014/main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E7847A1D-F048-47BE-867F-3189F7C23E75}"/>
                </a:ext>
              </a:extLst>
            </p:cNvPr>
            <p:cNvSpPr txBox="1"/>
            <p:nvPr/>
          </p:nvSpPr>
          <p:spPr>
            <a:xfrm>
              <a:off x="5675842" y="4430059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7">
            <a:extLst>
              <a:ext uri="{FF2B5EF4-FFF2-40B4-BE49-F238E27FC236}">
                <a16:creationId xmlns="" xmlns:a16="http://schemas.microsoft.com/office/drawing/2014/main" id="{E7847A1D-F048-47BE-867F-3189F7C23E75}"/>
              </a:ext>
            </a:extLst>
          </p:cNvPr>
          <p:cNvSpPr txBox="1"/>
          <p:nvPr/>
        </p:nvSpPr>
        <p:spPr>
          <a:xfrm>
            <a:off x="5828241" y="5526839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3DF64DDC-F8E1-4266-AAED-BC9C9F7227C1}"/>
              </a:ext>
            </a:extLst>
          </p:cNvPr>
          <p:cNvGrpSpPr/>
          <p:nvPr/>
        </p:nvGrpSpPr>
        <p:grpSpPr>
          <a:xfrm>
            <a:off x="5334000" y="5526839"/>
            <a:ext cx="1828800" cy="615295"/>
            <a:chOff x="5372100" y="1315105"/>
            <a:chExt cx="1828800" cy="615295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="" xmlns:a16="http://schemas.microsoft.com/office/drawing/2014/main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2" name="文本框 20">
              <a:extLst>
                <a:ext uri="{FF2B5EF4-FFF2-40B4-BE49-F238E27FC236}">
                  <a16:creationId xmlns="" xmlns:a16="http://schemas.microsoft.com/office/drawing/2014/main" id="{810FED87-47C2-4E0D-A978-C28FEC4EC369}"/>
                </a:ext>
              </a:extLst>
            </p:cNvPr>
            <p:cNvSpPr txBox="1"/>
            <p:nvPr/>
          </p:nvSpPr>
          <p:spPr>
            <a:xfrm>
              <a:off x="5777634" y="131510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BBAB84D2-7ACB-47DE-8F89-5BE26C34EFFC}"/>
              </a:ext>
            </a:extLst>
          </p:cNvPr>
          <p:cNvSpPr/>
          <p:nvPr/>
        </p:nvSpPr>
        <p:spPr>
          <a:xfrm>
            <a:off x="7536585" y="578844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导学教师联系方式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6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第十四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步：最关键要点击结束回顾。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785813"/>
            <a:ext cx="10440936" cy="57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第十五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步：在这里查看成绩。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828675"/>
            <a:ext cx="9863527" cy="58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58977" y="0"/>
            <a:ext cx="10440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第十六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：点击这里开始学习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讨论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8" y="974361"/>
            <a:ext cx="10444840" cy="55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1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369332"/>
            <a:ext cx="10440936" cy="61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2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58584" y="0"/>
            <a:ext cx="9841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第十七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步：每次任务都有不同的讨论区域，点击进入讨论区开始发贴。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1631216"/>
            <a:ext cx="10066182" cy="48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58584" y="0"/>
            <a:ext cx="9841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第十八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步：在文本框内输入想要问的问题，点击发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贴。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3" y="1739323"/>
            <a:ext cx="9653665" cy="49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3751" y="0"/>
            <a:ext cx="105530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第十九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：依次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完成形考任务，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发贴十贴以上，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完成该课程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学习任务。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3344" y="1869211"/>
            <a:ext cx="8479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联系我们：如在学习过程中遇到问题，可以随时联系到课程任课教师，用</a:t>
            </a: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QQ</a:t>
            </a: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或者微信、打电话咨询，到学校来请教等方式都可以进行学习。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altLang="zh-CN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QQ</a:t>
            </a: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号码</a:t>
            </a:r>
            <a:r>
              <a:rPr lang="zh-CN" altLang="en-US" sz="4000" b="1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</a:t>
            </a:r>
            <a:r>
              <a:rPr lang="en-US" altLang="zh-CN" sz="4000" b="1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121426671@qq.com</a:t>
            </a:r>
            <a:endParaRPr lang="en-US" altLang="zh-CN" sz="4000" b="1" kern="0" dirty="0">
              <a:solidFill>
                <a:srgbClr val="528C54"/>
              </a:solidFill>
              <a:latin typeface="Calibri"/>
              <a:ea typeface="隶书"/>
              <a:cs typeface="+mj-cs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4000" b="1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微信号码与手机同号</a:t>
            </a:r>
            <a:r>
              <a:rPr lang="zh-CN" altLang="en-US" sz="4000" b="1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：</a:t>
            </a:r>
            <a:r>
              <a:rPr lang="en-US" altLang="zh-CN" sz="4000" b="1" kern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13891212089</a:t>
            </a:r>
            <a:endParaRPr lang="en-US" altLang="zh-CN" sz="4000" b="1" kern="0" dirty="0">
              <a:solidFill>
                <a:srgbClr val="528C54"/>
              </a:solidFill>
              <a:latin typeface="Calibri"/>
              <a:ea typeface="隶书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89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4871149" y="1995964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6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5417942" y="1273974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53BC8D4-2A94-42A7-80AE-2305F9B95AE9}"/>
              </a:ext>
            </a:extLst>
          </p:cNvPr>
          <p:cNvSpPr/>
          <p:nvPr/>
        </p:nvSpPr>
        <p:spPr>
          <a:xfrm>
            <a:off x="3753959" y="2472706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如何登录学习平台</a:t>
            </a:r>
            <a:endParaRPr lang="zh-CN" altLang="en-US" sz="5400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0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28209" y="137623"/>
            <a:ext cx="93788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第一步：先打开国家开放大学学习平台，点击学生登录。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56" y="1631216"/>
            <a:ext cx="9838544" cy="522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第二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步：请输入用户名（学号），密码（出生年月日八位）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" name="内容占位符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05" y="1619971"/>
            <a:ext cx="9378846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753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第三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步：首先登录到学习页面，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在所学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课程中选择</a:t>
            </a:r>
            <a:r>
              <a:rPr lang="en-US" altLang="zh-CN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《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自然科学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基础</a:t>
            </a:r>
            <a:r>
              <a:rPr lang="en-US" altLang="zh-CN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》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点击进入。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3" y="2278505"/>
            <a:ext cx="10673908" cy="45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5" y="0"/>
            <a:ext cx="9378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第四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步：进入到课程学习主页</a:t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1" y="869429"/>
            <a:ext cx="10199532" cy="562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76EA40E-B3EB-4A43-B595-4B708CBD6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261"/>
          <a:stretch/>
        </p:blipFill>
        <p:spPr>
          <a:xfrm>
            <a:off x="3302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CB5A7C86-F091-4FEB-A78B-07DABD0F8B71}"/>
              </a:ext>
            </a:extLst>
          </p:cNvPr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C491F34-83ED-4911-BF3E-A9023F5B062C}"/>
              </a:ext>
            </a:extLst>
          </p:cNvPr>
          <p:cNvSpPr txBox="1"/>
          <p:nvPr/>
        </p:nvSpPr>
        <p:spPr>
          <a:xfrm>
            <a:off x="5417942" y="1004151"/>
            <a:ext cx="186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53BC8D4-2A94-42A7-80AE-2305F9B95AE9}"/>
              </a:ext>
            </a:extLst>
          </p:cNvPr>
          <p:cNvSpPr/>
          <p:nvPr/>
        </p:nvSpPr>
        <p:spPr>
          <a:xfrm>
            <a:off x="3834848" y="2503484"/>
            <a:ext cx="50321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</a:t>
            </a:r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endParaRPr lang="en-US" altLang="zh-CN" sz="5400" b="1" dirty="0" smtClean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 smtClean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学 习 方 法</a:t>
            </a:r>
            <a:endParaRPr lang="zh-CN" altLang="en-US" sz="5400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8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83304" y="0"/>
            <a:ext cx="97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528C54"/>
                </a:solidFill>
                <a:effectLst/>
                <a:uLnTx/>
                <a:uFillTx/>
                <a:latin typeface="Calibri"/>
                <a:ea typeface="隶书"/>
                <a:cs typeface="+mj-cs"/>
              </a:rPr>
              <a:t>第五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步：进入到课程学习主页，点击课程导学，查看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课程学习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内容</a:t>
            </a:r>
            <a:r>
              <a:rPr lang="zh-CN" altLang="en-US" sz="5000" kern="0" dirty="0" smtClean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>。</a:t>
            </a:r>
            <a: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  <a:t/>
            </a:r>
            <a:br>
              <a:rPr lang="zh-CN" altLang="en-US" sz="5000" kern="0" dirty="0">
                <a:solidFill>
                  <a:srgbClr val="528C54"/>
                </a:solidFill>
                <a:latin typeface="Calibri"/>
                <a:ea typeface="隶书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28C54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58665"/>
            <a:ext cx="10013742" cy="51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433</Words>
  <Application>Microsoft Office PowerPoint</Application>
  <PresentationFormat>自定义</PresentationFormat>
  <Paragraphs>72</Paragraphs>
  <Slides>27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绿色叶子</dc:title>
  <dc:creator>Administrator</dc:creator>
  <cp:lastModifiedBy>Administrator</cp:lastModifiedBy>
  <cp:revision>63</cp:revision>
  <dcterms:created xsi:type="dcterms:W3CDTF">2017-06-14T03:10:04Z</dcterms:created>
  <dcterms:modified xsi:type="dcterms:W3CDTF">2021-06-18T03:19:08Z</dcterms:modified>
</cp:coreProperties>
</file>