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858B-E2D4-48A2-97E0-49D951626C0A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C52ED-1A9A-4186-8362-CBD2D256CA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5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7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0C842-BAE4-4351-BFFA-1FAF42CEA28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4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12EB1F5A-26CA-4BA6-97E2-FEF1D0DF4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8C23C12-DB06-45FB-8407-9E38EC8A0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C9959F26-60F2-424D-8DD4-01BB91B6F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BCEFFF-B375-4036-A295-4E0930983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076" y="3889178"/>
            <a:ext cx="2066925" cy="29688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1A5C9F-B898-452E-BBF1-2D4F05E9C4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9134" y="-202340"/>
            <a:ext cx="3311834" cy="8183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88933F9-3B0D-47C8-9C13-74DD29D4BD3B}"/>
              </a:ext>
            </a:extLst>
          </p:cNvPr>
          <p:cNvGrpSpPr/>
          <p:nvPr userDrawn="1"/>
        </p:nvGrpSpPr>
        <p:grpSpPr>
          <a:xfrm>
            <a:off x="1600200" y="711200"/>
            <a:ext cx="7086600" cy="5613400"/>
            <a:chOff x="2133600" y="711200"/>
            <a:chExt cx="9448800" cy="5613400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4E36F2F2-4D8E-43A2-9B92-A1561C4BF8CE}"/>
                </a:ext>
              </a:extLst>
            </p:cNvPr>
            <p:cNvCxnSpPr/>
            <p:nvPr userDrawn="1"/>
          </p:nvCxnSpPr>
          <p:spPr>
            <a:xfrm>
              <a:off x="2628900" y="7112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B534F59A-3B8E-48E1-A027-F0411CA77AEC}"/>
                </a:ext>
              </a:extLst>
            </p:cNvPr>
            <p:cNvCxnSpPr/>
            <p:nvPr userDrawn="1"/>
          </p:nvCxnSpPr>
          <p:spPr>
            <a:xfrm>
              <a:off x="11582400" y="711200"/>
              <a:ext cx="0" cy="402590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4C7BE624-F2E1-4D9F-A5C6-51676B808FD9}"/>
                </a:ext>
              </a:extLst>
            </p:cNvPr>
            <p:cNvCxnSpPr/>
            <p:nvPr userDrawn="1"/>
          </p:nvCxnSpPr>
          <p:spPr>
            <a:xfrm>
              <a:off x="2133600" y="6324600"/>
              <a:ext cx="89408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85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37497F-16C3-4880-BFD4-A4CA26A6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4EB602-ECD6-47AE-9150-B7D338133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FF21F17-F1CC-42E4-9528-498FFC83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65E8C0-B3A2-4A75-989D-57B629B7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DDDD72-0BD5-4443-9B9E-50A867F0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40A3898-AD15-4B5B-8A69-2C1731B9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1EFA0EA-1268-4F3B-8B32-3101592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6AB6E60-AEB6-4E81-BD25-C21824D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2324AC-8BB1-4456-9F54-934DEFE8F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411B4BC-814C-41B7-9669-A6AF051B9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71BED42-D91D-4B6B-810B-30F6081A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AD25240-89D8-43C3-99E6-ACEDFE7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A0CBDB-6B6B-4022-A49D-A093728A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EB3A83D-0AB9-4BDE-A8FA-E98A524D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7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BCEED3-B645-41F3-AD7E-3E37CE7D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C0B040E-0CC2-43A5-BCE7-40F64C92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39FAABA-E28A-4760-8AB8-90C4D618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73325A6-BDAC-4AF9-A6E9-C019C5D0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9EB5B22-69D1-40C0-ADFB-8EE6815A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D02BA-877A-47DA-B64C-496DB89A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5DB539-A790-4F6C-9824-323329E2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3CD86E-BD6E-4637-B376-2C793EF6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72B4FEA-0D8D-4409-B31F-6E4FCF89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FB2CA1-5536-4892-9801-4CBA95310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344D6C-6DA9-4515-83C5-4BE5D756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A792DCF-207E-4A77-AD74-118E1905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6A4AFC9-9DE6-4132-A07F-29109374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7A60A4-8DEC-4703-9B86-24D6AE12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8F95C77F-4A19-4017-828F-C70B388A9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7CC0EDA-7528-4D98-895E-BAE0B8AA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94535B6-67D6-4799-98BD-F225DE2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D04C1A5-7864-43DC-8B37-C00035E3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757EAFB-A3A6-4CE9-A12A-45BA491D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87C75C-FC1B-4200-B1DE-DFC7F74F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9B5D00-3248-4C36-ADF1-E6C001C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2346B3-3346-4A9E-BAA5-3E419BAD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28D98A-103A-4689-B7BD-D1875E7D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5B263E-C169-4B9D-81F3-97DDA1B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D22E804-2783-42C6-A169-B27D699D5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BB62D81-DD91-4EE6-B405-A3360EEC2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07DC7E-873C-41A7-9429-5B3CB5B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021A71-1AB3-462F-AAD6-1E6087DC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0B1F2D-D2EF-48F7-A63C-FB3147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6243921" y="6545426"/>
            <a:ext cx="5813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pic>
        <p:nvPicPr>
          <p:cNvPr id="7" name="图片 6" descr="图片包含 室内, 卫生间, 墙壁, 抽水马桶&#10;&#10;已生成高可信度的说明">
            <a:extLst>
              <a:ext uri="{FF2B5EF4-FFF2-40B4-BE49-F238E27FC236}">
                <a16:creationId xmlns:a16="http://schemas.microsoft.com/office/drawing/2014/main" xmlns="" id="{E6BAE8EB-D032-4C45-9596-AA7899CAC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27F9D36-F54E-47AF-AB42-008DAEE99140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21D6C5-5BB2-4F5B-BCA1-94D8403259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62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663" r:id="rId31"/>
    <p:sldLayoutId id="2147483664" r:id="rId32"/>
    <p:sldLayoutId id="2147483665" r:id="rId33"/>
    <p:sldLayoutId id="2147483666" r:id="rId34"/>
    <p:sldLayoutId id="2147483667" r:id="rId35"/>
    <p:sldLayoutId id="2147483668" r:id="rId36"/>
    <p:sldLayoutId id="2147483669" r:id="rId37"/>
    <p:sldLayoutId id="2147483670" r:id="rId38"/>
    <p:sldLayoutId id="2147483671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689D1E5-E878-4C4A-8846-55DFF270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121984-603B-494C-B9E7-273DB5B2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0FF066-D87E-44BC-BDCF-2E27A3D6C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F2D1-3672-469E-AE18-D1A9DB08680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27B3EF-C28D-438E-8F57-2A18F8A64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755669-40E0-435B-A45E-4B81A274B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F290-6E1C-4492-86D0-496EBFDF50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5CB64E-6B15-4E8E-9215-141855BCB9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914" y="3448050"/>
            <a:ext cx="2155503" cy="34810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EE5ED79-4036-42B9-B2AD-AEA72F68DE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80792">
            <a:off x="-659383" y="-1708947"/>
            <a:ext cx="3427171" cy="8694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03D58AF-6640-42C6-ADC9-987EFBBCE7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95794">
            <a:off x="6181969" y="-665549"/>
            <a:ext cx="3822707" cy="7838394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5F67A2A2-0AC4-4B74-8A27-0F8322912783}"/>
              </a:ext>
            </a:extLst>
          </p:cNvPr>
          <p:cNvSpPr/>
          <p:nvPr/>
        </p:nvSpPr>
        <p:spPr>
          <a:xfrm>
            <a:off x="2973623" y="466769"/>
            <a:ext cx="4154337" cy="5573763"/>
          </a:xfrm>
          <a:custGeom>
            <a:avLst/>
            <a:gdLst>
              <a:gd name="connsiteX0" fmla="*/ 2446925 w 4924654"/>
              <a:gd name="connsiteY0" fmla="*/ 0 h 4955458"/>
              <a:gd name="connsiteX1" fmla="*/ 4924654 w 4924654"/>
              <a:gd name="connsiteY1" fmla="*/ 2477729 h 4955458"/>
              <a:gd name="connsiteX2" fmla="*/ 2446925 w 4924654"/>
              <a:gd name="connsiteY2" fmla="*/ 4955458 h 4955458"/>
              <a:gd name="connsiteX3" fmla="*/ 1265892 w 4924654"/>
              <a:gd name="connsiteY3" fmla="*/ 4656410 h 4955458"/>
              <a:gd name="connsiteX4" fmla="*/ 1186268 w 4924654"/>
              <a:gd name="connsiteY4" fmla="*/ 4608037 h 4955458"/>
              <a:gd name="connsiteX5" fmla="*/ 1227075 w 4924654"/>
              <a:gd name="connsiteY5" fmla="*/ 4608037 h 4955458"/>
              <a:gd name="connsiteX6" fmla="*/ 1276002 w 4924654"/>
              <a:gd name="connsiteY6" fmla="*/ 4637761 h 4955458"/>
              <a:gd name="connsiteX7" fmla="*/ 2446926 w 4924654"/>
              <a:gd name="connsiteY7" fmla="*/ 4934250 h 4955458"/>
              <a:gd name="connsiteX8" fmla="*/ 4903446 w 4924654"/>
              <a:gd name="connsiteY8" fmla="*/ 2477730 h 4955458"/>
              <a:gd name="connsiteX9" fmla="*/ 2446926 w 4924654"/>
              <a:gd name="connsiteY9" fmla="*/ 21210 h 4955458"/>
              <a:gd name="connsiteX10" fmla="*/ 40314 w 4924654"/>
              <a:gd name="connsiteY10" fmla="*/ 1982655 h 4955458"/>
              <a:gd name="connsiteX11" fmla="*/ 21432 w 4924654"/>
              <a:gd name="connsiteY11" fmla="*/ 2106377 h 4955458"/>
              <a:gd name="connsiteX12" fmla="*/ 0 w 4924654"/>
              <a:gd name="connsiteY12" fmla="*/ 2106377 h 4955458"/>
              <a:gd name="connsiteX13" fmla="*/ 19535 w 4924654"/>
              <a:gd name="connsiteY13" fmla="*/ 1978380 h 4955458"/>
              <a:gd name="connsiteX14" fmla="*/ 2446925 w 4924654"/>
              <a:gd name="connsiteY14" fmla="*/ 0 h 495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24654" h="4955458">
                <a:moveTo>
                  <a:pt x="2446925" y="0"/>
                </a:moveTo>
                <a:cubicBezTo>
                  <a:pt x="3815337" y="0"/>
                  <a:pt x="4924654" y="1109317"/>
                  <a:pt x="4924654" y="2477729"/>
                </a:cubicBezTo>
                <a:cubicBezTo>
                  <a:pt x="4924654" y="3846141"/>
                  <a:pt x="3815337" y="4955458"/>
                  <a:pt x="2446925" y="4955458"/>
                </a:cubicBezTo>
                <a:cubicBezTo>
                  <a:pt x="2019296" y="4955458"/>
                  <a:pt x="1616970" y="4847127"/>
                  <a:pt x="1265892" y="4656410"/>
                </a:cubicBezTo>
                <a:lnTo>
                  <a:pt x="1186268" y="4608037"/>
                </a:lnTo>
                <a:lnTo>
                  <a:pt x="1227075" y="4608037"/>
                </a:lnTo>
                <a:lnTo>
                  <a:pt x="1276002" y="4637761"/>
                </a:lnTo>
                <a:cubicBezTo>
                  <a:pt x="1624075" y="4826846"/>
                  <a:pt x="2022958" y="4934250"/>
                  <a:pt x="2446926" y="4934250"/>
                </a:cubicBezTo>
                <a:cubicBezTo>
                  <a:pt x="3803625" y="4934250"/>
                  <a:pt x="4903446" y="3834429"/>
                  <a:pt x="4903446" y="2477730"/>
                </a:cubicBezTo>
                <a:cubicBezTo>
                  <a:pt x="4903446" y="1121031"/>
                  <a:pt x="3803625" y="21210"/>
                  <a:pt x="2446926" y="21210"/>
                </a:cubicBezTo>
                <a:cubicBezTo>
                  <a:pt x="1259815" y="21210"/>
                  <a:pt x="269375" y="863260"/>
                  <a:pt x="40314" y="1982655"/>
                </a:cubicBezTo>
                <a:lnTo>
                  <a:pt x="21432" y="2106377"/>
                </a:lnTo>
                <a:lnTo>
                  <a:pt x="0" y="2106377"/>
                </a:lnTo>
                <a:lnTo>
                  <a:pt x="19535" y="1978380"/>
                </a:lnTo>
                <a:cubicBezTo>
                  <a:pt x="250574" y="849321"/>
                  <a:pt x="1249565" y="0"/>
                  <a:pt x="24469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422D3A9-5B61-4BD0-A627-6851F482BBDF}"/>
              </a:ext>
            </a:extLst>
          </p:cNvPr>
          <p:cNvSpPr txBox="1"/>
          <p:nvPr/>
        </p:nvSpPr>
        <p:spPr>
          <a:xfrm>
            <a:off x="1159885" y="1703073"/>
            <a:ext cx="7802136" cy="387798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园艺植物栽培学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总论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6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学方案</a:t>
            </a:r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66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制作人：乔少华 </a:t>
            </a:r>
            <a:endParaRPr lang="en-US" altLang="zh-CN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34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79928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zh-CN" altLang="en-US" b="1" dirty="0" smtClean="0"/>
              <a:t>学习流程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第七步：点击进入到怎么考</a:t>
            </a:r>
            <a:br>
              <a:rPr lang="zh-CN" altLang="en-US" b="1" dirty="0">
                <a:latin typeface="黑体" pitchFamily="2" charset="-122"/>
                <a:ea typeface="黑体" pitchFamily="2" charset="-122"/>
              </a:rPr>
            </a:b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第八步：点击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这里每一章都有形考作业要完成。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98477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1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第九步：点击这里进入形考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2809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第十步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：依次答题，最后点击结束答题。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136903" cy="6480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这里开始学习讨论。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20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813690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itchFamily="2" charset="-122"/>
                <a:ea typeface="黑体" pitchFamily="2" charset="-122"/>
              </a:rPr>
              <a:t>第十二步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：点击这里向大家介绍自己并做我的笔记。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000"/>
            <a:ext cx="8280920" cy="46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13690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第十三步：我</a:t>
            </a:r>
            <a:r>
              <a:rPr lang="zh-CN" altLang="en-US" b="1" smtClean="0">
                <a:latin typeface="黑体" pitchFamily="2" charset="-122"/>
                <a:ea typeface="黑体" pitchFamily="2" charset="-122"/>
              </a:rPr>
              <a:t>的笔记打开请先看操作说明。</a:t>
            </a:r>
            <a:endParaRPr lang="zh-CN" altLang="en-US" b="1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39"/>
            <a:ext cx="8064896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5E698E-6FAC-4609-8F8D-D5D03578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19" y="704848"/>
            <a:ext cx="3972079" cy="64147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D751A72-32A3-46DF-98F3-4BE724D4FF24}"/>
              </a:ext>
            </a:extLst>
          </p:cNvPr>
          <p:cNvSpPr txBox="1"/>
          <p:nvPr/>
        </p:nvSpPr>
        <p:spPr>
          <a:xfrm rot="16200000">
            <a:off x="-2709171" y="2883100"/>
            <a:ext cx="65032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29075" y="1315108"/>
            <a:ext cx="1371600" cy="615295"/>
            <a:chOff x="5372100" y="1315105"/>
            <a:chExt cx="1828800" cy="61529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12892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A830331A-2DC7-4C47-905A-B3C4C7095669}"/>
              </a:ext>
            </a:extLst>
          </p:cNvPr>
          <p:cNvSpPr/>
          <p:nvPr/>
        </p:nvSpPr>
        <p:spPr>
          <a:xfrm>
            <a:off x="5652439" y="1636067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如何登录平台学习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7537119-867E-450A-B761-185D5E16FEE3}"/>
              </a:ext>
            </a:extLst>
          </p:cNvPr>
          <p:cNvSpPr/>
          <p:nvPr/>
        </p:nvSpPr>
        <p:spPr>
          <a:xfrm>
            <a:off x="5652440" y="272827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课程考核方式及学习方法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1ED0D39-A12D-473D-B47F-B333D64E33D7}"/>
              </a:ext>
            </a:extLst>
          </p:cNvPr>
          <p:cNvSpPr/>
          <p:nvPr/>
        </p:nvSpPr>
        <p:spPr>
          <a:xfrm>
            <a:off x="5652439" y="3681394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完成形考任务方法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40" y="469167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论坛发贴方法及要求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2A94270-6B46-4D2A-8F15-3D28051F3263}"/>
              </a:ext>
            </a:extLst>
          </p:cNvPr>
          <p:cNvGrpSpPr/>
          <p:nvPr/>
        </p:nvGrpSpPr>
        <p:grpSpPr>
          <a:xfrm>
            <a:off x="4029075" y="2432710"/>
            <a:ext cx="1371600" cy="589893"/>
            <a:chOff x="5372100" y="2432707"/>
            <a:chExt cx="1828800" cy="58989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F135394-B1A1-4B3A-8DAF-1C2506991D0B}"/>
                </a:ext>
              </a:extLst>
            </p:cNvPr>
            <p:cNvGrpSpPr/>
            <p:nvPr/>
          </p:nvGrpSpPr>
          <p:grpSpPr>
            <a:xfrm>
              <a:off x="5372100" y="2901950"/>
              <a:ext cx="1828800" cy="120650"/>
              <a:chOff x="5372100" y="1809750"/>
              <a:chExt cx="1828800" cy="120650"/>
            </a:xfrm>
          </p:grpSpPr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xmlns="" id="{942112EC-B814-48BD-96BF-A0D18002214C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xmlns="" id="{9D689A1A-7A4F-4120-AEE4-8CC8DB5A8BBC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4CDB480-7885-4031-BA84-60271B2760D1}"/>
                </a:ext>
              </a:extLst>
            </p:cNvPr>
            <p:cNvSpPr txBox="1"/>
            <p:nvPr/>
          </p:nvSpPr>
          <p:spPr>
            <a:xfrm>
              <a:off x="5750504" y="2432707"/>
              <a:ext cx="14080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TWO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370F98-03CF-44BA-A056-8BC0111952CF}"/>
              </a:ext>
            </a:extLst>
          </p:cNvPr>
          <p:cNvGrpSpPr/>
          <p:nvPr/>
        </p:nvGrpSpPr>
        <p:grpSpPr>
          <a:xfrm>
            <a:off x="4038603" y="3378857"/>
            <a:ext cx="1466191" cy="596869"/>
            <a:chOff x="5384800" y="3378857"/>
            <a:chExt cx="1954921" cy="59686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43CBE366-BE8A-452A-9B05-F81297B3ECE3}"/>
                </a:ext>
              </a:extLst>
            </p:cNvPr>
            <p:cNvGrpSpPr/>
            <p:nvPr/>
          </p:nvGrpSpPr>
          <p:grpSpPr>
            <a:xfrm>
              <a:off x="5384800" y="3855076"/>
              <a:ext cx="1828800" cy="120650"/>
              <a:chOff x="5372100" y="1809750"/>
              <a:chExt cx="1828800" cy="12065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EE926864-2329-4A3F-9F18-DAD2466CA862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xmlns="" id="{44F218D6-E691-434E-BD04-370078E7F7E6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C27C148-E63E-424C-8F6B-4422BF87B03D}"/>
                </a:ext>
              </a:extLst>
            </p:cNvPr>
            <p:cNvSpPr txBox="1"/>
            <p:nvPr/>
          </p:nvSpPr>
          <p:spPr>
            <a:xfrm>
              <a:off x="5612325" y="3378857"/>
              <a:ext cx="1727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206F6DC-68F4-4760-9C73-8A0915EF0689}"/>
              </a:ext>
            </a:extLst>
          </p:cNvPr>
          <p:cNvGrpSpPr/>
          <p:nvPr/>
        </p:nvGrpSpPr>
        <p:grpSpPr>
          <a:xfrm>
            <a:off x="4038598" y="4430062"/>
            <a:ext cx="1388795" cy="559117"/>
            <a:chOff x="5384800" y="4430059"/>
            <a:chExt cx="1851727" cy="559117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99403B02-3876-4868-96AB-F3536F4C9062}"/>
                </a:ext>
              </a:extLst>
            </p:cNvPr>
            <p:cNvGrpSpPr/>
            <p:nvPr/>
          </p:nvGrpSpPr>
          <p:grpSpPr>
            <a:xfrm>
              <a:off x="5384800" y="4868526"/>
              <a:ext cx="1828800" cy="120650"/>
              <a:chOff x="5372100" y="1809750"/>
              <a:chExt cx="1828800" cy="120650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xmlns="" id="{9D6DD332-F3FC-4608-BA4B-A0A4AFC18D38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xmlns="" id="{0E7B3E75-E245-48F9-A8BC-32C760F21CB0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E7847A1D-F048-47BE-867F-3189F7C23E75}"/>
                </a:ext>
              </a:extLst>
            </p:cNvPr>
            <p:cNvSpPr txBox="1"/>
            <p:nvPr/>
          </p:nvSpPr>
          <p:spPr>
            <a:xfrm>
              <a:off x="5675843" y="4430059"/>
              <a:ext cx="1560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FOUR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文本框 27">
            <a:extLst>
              <a:ext uri="{FF2B5EF4-FFF2-40B4-BE49-F238E27FC236}">
                <a16:creationId xmlns:a16="http://schemas.microsoft.com/office/drawing/2014/main" xmlns="" id="{E7847A1D-F048-47BE-867F-3189F7C23E75}"/>
              </a:ext>
            </a:extLst>
          </p:cNvPr>
          <p:cNvSpPr txBox="1"/>
          <p:nvPr/>
        </p:nvSpPr>
        <p:spPr>
          <a:xfrm>
            <a:off x="4371182" y="5526839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FIVE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DF64DDC-F8E1-4266-AAED-BC9C9F7227C1}"/>
              </a:ext>
            </a:extLst>
          </p:cNvPr>
          <p:cNvGrpSpPr/>
          <p:nvPr/>
        </p:nvGrpSpPr>
        <p:grpSpPr>
          <a:xfrm>
            <a:off x="4000500" y="5526842"/>
            <a:ext cx="1371600" cy="615295"/>
            <a:chOff x="5372100" y="1315105"/>
            <a:chExt cx="1828800" cy="61529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89271EE4-FFDE-402B-A21C-04582ABD2606}"/>
                </a:ext>
              </a:extLst>
            </p:cNvPr>
            <p:cNvGrpSpPr/>
            <p:nvPr/>
          </p:nvGrpSpPr>
          <p:grpSpPr>
            <a:xfrm>
              <a:off x="5372100" y="1809750"/>
              <a:ext cx="1828800" cy="120650"/>
              <a:chOff x="5372100" y="1809750"/>
              <a:chExt cx="1828800" cy="12065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B1BB681B-4441-4B16-8367-C069CEC52C26}"/>
                  </a:ext>
                </a:extLst>
              </p:cNvPr>
              <p:cNvCxnSpPr/>
              <p:nvPr/>
            </p:nvCxnSpPr>
            <p:spPr>
              <a:xfrm>
                <a:off x="5372100" y="1866900"/>
                <a:ext cx="17526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xmlns="" id="{B8F9F527-8B0A-43DD-9C04-1630637F3F52}"/>
                  </a:ext>
                </a:extLst>
              </p:cNvPr>
              <p:cNvSpPr/>
              <p:nvPr/>
            </p:nvSpPr>
            <p:spPr>
              <a:xfrm>
                <a:off x="7080250" y="1809750"/>
                <a:ext cx="120650" cy="120650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20">
              <a:extLst>
                <a:ext uri="{FF2B5EF4-FFF2-40B4-BE49-F238E27FC236}">
                  <a16:creationId xmlns:a16="http://schemas.microsoft.com/office/drawing/2014/main" xmlns="" id="{810FED87-47C2-4E0D-A978-C28FEC4EC369}"/>
                </a:ext>
              </a:extLst>
            </p:cNvPr>
            <p:cNvSpPr txBox="1"/>
            <p:nvPr/>
          </p:nvSpPr>
          <p:spPr>
            <a:xfrm>
              <a:off x="5777635" y="1315105"/>
              <a:ext cx="2463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BBAB84D2-7ACB-47DE-8F89-5BE26C34EFFC}"/>
              </a:ext>
            </a:extLst>
          </p:cNvPr>
          <p:cNvSpPr/>
          <p:nvPr/>
        </p:nvSpPr>
        <p:spPr>
          <a:xfrm>
            <a:off x="5652439" y="57884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导学教师联系方式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9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748463" cy="924272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第十三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步</a:t>
            </a:r>
            <a:r>
              <a:rPr lang="zh-CN" altLang="en-US" b="1" dirty="0" smtClean="0">
                <a:latin typeface="黑体" pitchFamily="2" charset="-122"/>
                <a:ea typeface="黑体" pitchFamily="2" charset="-122"/>
              </a:rPr>
              <a:t>：依次完成作业</a:t>
            </a:r>
            <a:r>
              <a:rPr lang="zh-CN" altLang="en-US" b="1" dirty="0">
                <a:latin typeface="黑体" pitchFamily="2" charset="-122"/>
                <a:ea typeface="黑体" pitchFamily="2" charset="-122"/>
              </a:rPr>
              <a:t>，发贴十贴以上，完成课程学习任务。。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/>
              <a:t>714140118@qq.com</a:t>
            </a:r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4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祝同学们学习顺利，   考出好成绩！！</a:t>
            </a:r>
          </a:p>
          <a:p>
            <a:endParaRPr lang="zh-CN" altLang="en-US" sz="5400" b="1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642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第一步：先打开国家开放大学学习平台，点击学生登录。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8136904" cy="424847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6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/>
              <a:t>第二步：请输入用户名（学号），密码（出生年月日八位）</a:t>
            </a:r>
            <a:br>
              <a:rPr lang="zh-CN" altLang="en-US" b="1" dirty="0"/>
            </a:br>
            <a:endParaRPr lang="zh-CN" alt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/>
              <a:t>《</a:t>
            </a:r>
            <a:r>
              <a:rPr lang="zh-CN" altLang="en-US" b="1" dirty="0"/>
              <a:t>电子商务概论</a:t>
            </a:r>
            <a:r>
              <a:rPr lang="en-US" altLang="zh-CN" b="1" dirty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82527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第三步：首先登录到学习页面，在学课程中选择</a:t>
            </a:r>
            <a:r>
              <a:rPr lang="en-US" altLang="zh-CN" b="1" dirty="0" smtClean="0"/>
              <a:t>《</a:t>
            </a:r>
            <a:r>
              <a:rPr lang="zh-CN" altLang="en-US" b="1" dirty="0"/>
              <a:t>园艺植物栽培学总论</a:t>
            </a:r>
            <a:r>
              <a:rPr lang="en-US" altLang="zh-CN" b="1" dirty="0" smtClean="0"/>
              <a:t>》</a:t>
            </a:r>
            <a:r>
              <a:rPr lang="zh-CN" altLang="en-US" b="1" dirty="0"/>
              <a:t>点击进入。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584176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第四步：进入到课程学习主页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092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第五步：进入到课程学习主页，点击课程导学，查看课程考核方式。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6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2232248"/>
          </a:xfrm>
        </p:spPr>
        <p:txBody>
          <a:bodyPr>
            <a:normAutofit/>
          </a:bodyPr>
          <a:lstStyle/>
          <a:p>
            <a:r>
              <a:rPr lang="zh-CN" altLang="en-US" b="1" dirty="0"/>
              <a:t>第六步：点击进入到怎么学</a:t>
            </a:r>
            <a:br>
              <a:rPr lang="zh-CN" altLang="en-US" b="1" dirty="0"/>
            </a:br>
            <a:r>
              <a:rPr lang="zh-CN" altLang="en-US" b="1" dirty="0"/>
              <a:t>。</a:t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CCE8C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52</TotalTime>
  <Words>334</Words>
  <Application>Microsoft Office PowerPoint</Application>
  <PresentationFormat>全屏显示(4:3)</PresentationFormat>
  <Paragraphs>39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奥斯汀</vt:lpstr>
      <vt:lpstr>第一PPT，www.1ppt.com</vt:lpstr>
      <vt:lpstr>PowerPoint 演示文稿</vt:lpstr>
      <vt:lpstr>PowerPoint 演示文稿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第三步：首先登录到学习页面，在学课程中选择《电子商务概论》点击进入。 </vt:lpstr>
      <vt:lpstr>第三步：首先登录到学习页面，在学课程中选择《园艺植物栽培学总论》点击进入。 </vt:lpstr>
      <vt:lpstr>第四步：进入到课程学习主页 </vt:lpstr>
      <vt:lpstr>第五步：进入到课程学习主页，点击课程导学，查看课程考核方式。 </vt:lpstr>
      <vt:lpstr>第六步：点击进入到怎么学 。 </vt:lpstr>
      <vt:lpstr>学习流程</vt:lpstr>
      <vt:lpstr>学习流程</vt:lpstr>
      <vt:lpstr>第七步：点击进入到怎么考 </vt:lpstr>
      <vt:lpstr>第八步：点击这里每一章都有形考作业要完成。</vt:lpstr>
      <vt:lpstr>第九步：点击这里进入形考</vt:lpstr>
      <vt:lpstr>第十步：依次答题，最后点击结束答题。</vt:lpstr>
      <vt:lpstr>第十二步：点击这里开始学习讨论。</vt:lpstr>
      <vt:lpstr>第十二步：点击这里向大家介绍自己并做我的笔记。</vt:lpstr>
      <vt:lpstr>第十三步：我的笔记打开请先看操作说明。</vt:lpstr>
      <vt:lpstr>第十三步：我的笔记打开请先看操作说明。</vt:lpstr>
      <vt:lpstr>第十三步：依次完成作业，发贴十贴以上，完成课程学习任务。。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15</cp:revision>
  <dcterms:created xsi:type="dcterms:W3CDTF">2019-11-29T08:36:09Z</dcterms:created>
  <dcterms:modified xsi:type="dcterms:W3CDTF">2021-06-08T10:01:01Z</dcterms:modified>
</cp:coreProperties>
</file>