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82" r:id="rId2"/>
    <p:sldId id="403" r:id="rId3"/>
    <p:sldId id="354" r:id="rId4"/>
    <p:sldId id="355" r:id="rId5"/>
    <p:sldId id="373" r:id="rId6"/>
    <p:sldId id="357" r:id="rId7"/>
    <p:sldId id="389" r:id="rId8"/>
    <p:sldId id="390" r:id="rId9"/>
    <p:sldId id="360" r:id="rId10"/>
    <p:sldId id="399" r:id="rId11"/>
    <p:sldId id="406" r:id="rId12"/>
    <p:sldId id="407" r:id="rId13"/>
    <p:sldId id="408" r:id="rId14"/>
    <p:sldId id="409" r:id="rId15"/>
    <p:sldId id="410" r:id="rId16"/>
    <p:sldId id="411" r:id="rId17"/>
    <p:sldId id="404" r:id="rId18"/>
    <p:sldId id="412" r:id="rId19"/>
    <p:sldId id="400" r:id="rId20"/>
    <p:sldId id="401" r:id="rId21"/>
    <p:sldId id="402" r:id="rId22"/>
    <p:sldId id="317" r:id="rId23"/>
  </p:sldIdLst>
  <p:sldSz cx="12192000" cy="6858000"/>
  <p:notesSz cx="6797675" cy="9926638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70C0"/>
    <a:srgbClr val="2F5597"/>
    <a:srgbClr val="8FC8E4"/>
    <a:srgbClr val="404040"/>
    <a:srgbClr val="E6E6E6"/>
    <a:srgbClr val="848383"/>
    <a:srgbClr val="6D6D6D"/>
    <a:srgbClr val="8F8F8E"/>
    <a:srgbClr val="376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61" autoAdjust="0"/>
    <p:restoredTop sz="98667" autoAdjust="0"/>
  </p:normalViewPr>
  <p:slideViewPr>
    <p:cSldViewPr snapToGrid="0" showGuides="1">
      <p:cViewPr>
        <p:scale>
          <a:sx n="90" d="100"/>
          <a:sy n="90" d="100"/>
        </p:scale>
        <p:origin x="-72" y="93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546"/>
    </p:cViewPr>
  </p:sorterViewPr>
  <p:notesViewPr>
    <p:cSldViewPr snapToGrid="0">
      <p:cViewPr varScale="1">
        <p:scale>
          <a:sx n="83" d="100"/>
          <a:sy n="83" d="100"/>
        </p:scale>
        <p:origin x="29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5354C-212D-41A8-9415-03DE493FE6D5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AFEA3-5F8A-4766-AAFE-F1F91EE83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679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F8777-A6DF-4004-BF2D-5451A2DEB2B5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29087-9B48-4020-A53F-D99920FFD3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126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246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12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487246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13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487246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14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487246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15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487246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16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487246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17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18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5821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21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E30AB-8515-4AEA-B788-15F4FB34578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E30AB-8515-4AEA-B788-15F4FB34578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1B84-1E5C-4FC5-BC05-C7A743CF2F47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0BFF-482E-494F-8DA2-7FFD5CC08E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395A7-C5DF-4180-B6CE-AD2798636690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164A-D509-4402-AFC7-1C044C3A8D4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2F2F2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uchn.cn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lrtvu.net.cn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uchn.c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2F2F2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4" name="图片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025" y="536900"/>
            <a:ext cx="8937473" cy="6321100"/>
          </a:xfrm>
          <a:prstGeom prst="rect">
            <a:avLst/>
          </a:prstGeom>
        </p:spPr>
      </p:pic>
      <p:sp>
        <p:nvSpPr>
          <p:cNvPr id="15" name="菱形 14"/>
          <p:cNvSpPr/>
          <p:nvPr/>
        </p:nvSpPr>
        <p:spPr>
          <a:xfrm>
            <a:off x="-916323" y="-130358"/>
            <a:ext cx="3270465" cy="3270465"/>
          </a:xfrm>
          <a:prstGeom prst="diamond">
            <a:avLst/>
          </a:prstGeom>
          <a:blipFill>
            <a:blip r:embed="rId5"/>
            <a:srcRect/>
            <a:stretch>
              <a:fillRect l="-15239" r="-15239"/>
            </a:stretch>
          </a:blipFill>
          <a:effectLst>
            <a:outerShdw blurRad="50800" dist="381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23" name="菱形 22"/>
          <p:cNvSpPr/>
          <p:nvPr/>
        </p:nvSpPr>
        <p:spPr>
          <a:xfrm>
            <a:off x="15982" y="4264057"/>
            <a:ext cx="2224919" cy="2224919"/>
          </a:xfrm>
          <a:prstGeom prst="diamond">
            <a:avLst/>
          </a:prstGeom>
          <a:blipFill>
            <a:blip r:embed="rId6"/>
            <a:srcRect/>
            <a:stretch>
              <a:fillRect l="-12909" r="-12909"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27" name="菱形 26"/>
          <p:cNvSpPr/>
          <p:nvPr/>
        </p:nvSpPr>
        <p:spPr>
          <a:xfrm>
            <a:off x="671785" y="1521429"/>
            <a:ext cx="3830400" cy="3830400"/>
          </a:xfrm>
          <a:prstGeom prst="diamond">
            <a:avLst/>
          </a:prstGeom>
          <a:blipFill>
            <a:blip r:embed="rId7"/>
            <a:srcRect/>
            <a:stretch>
              <a:fillRect l="-38451" r="-38451"/>
            </a:stretch>
          </a:blipFill>
          <a:ln>
            <a:noFill/>
          </a:ln>
          <a:effectLst>
            <a:innerShdw blurRad="241300" dist="266700" dir="13500000">
              <a:prstClr val="black">
                <a:alpha val="34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31" name="菱形 30"/>
          <p:cNvSpPr/>
          <p:nvPr/>
        </p:nvSpPr>
        <p:spPr>
          <a:xfrm>
            <a:off x="2541489" y="167666"/>
            <a:ext cx="2307882" cy="2310583"/>
          </a:xfrm>
          <a:prstGeom prst="diamond">
            <a:avLst/>
          </a:prstGeom>
          <a:gradFill>
            <a:gsLst>
              <a:gs pos="0">
                <a:srgbClr val="F8F8FA"/>
              </a:gs>
              <a:gs pos="38000">
                <a:srgbClr val="2F5597"/>
              </a:gs>
              <a:gs pos="100000">
                <a:srgbClr val="00B0F0"/>
              </a:gs>
            </a:gsLst>
            <a:lin ang="0" scaled="1"/>
          </a:gradFill>
          <a:ln>
            <a:noFill/>
          </a:ln>
          <a:effectLst>
            <a:outerShdw blurRad="990600" dist="63500" dir="2700000" sx="101000" sy="101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0" name="菱形 49"/>
          <p:cNvSpPr/>
          <p:nvPr/>
        </p:nvSpPr>
        <p:spPr>
          <a:xfrm>
            <a:off x="-1247225" y="3044279"/>
            <a:ext cx="2307882" cy="2310583"/>
          </a:xfrm>
          <a:prstGeom prst="diamond">
            <a:avLst/>
          </a:prstGeom>
          <a:gradFill>
            <a:gsLst>
              <a:gs pos="0">
                <a:srgbClr val="F8F8FA"/>
              </a:gs>
              <a:gs pos="0">
                <a:srgbClr val="2F5597"/>
              </a:gs>
              <a:gs pos="100000">
                <a:srgbClr val="00B0F0"/>
              </a:gs>
            </a:gsLst>
            <a:lin ang="0" scaled="1"/>
          </a:gradFill>
          <a:ln>
            <a:noFill/>
          </a:ln>
          <a:effectLst>
            <a:outerShdw blurRad="152400" dist="63500" dir="2700000" sx="101000" sy="101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菱形 50"/>
          <p:cNvSpPr/>
          <p:nvPr/>
        </p:nvSpPr>
        <p:spPr>
          <a:xfrm>
            <a:off x="1166206" y="5454533"/>
            <a:ext cx="2307882" cy="2310583"/>
          </a:xfrm>
          <a:prstGeom prst="diamond">
            <a:avLst/>
          </a:prstGeom>
          <a:gradFill>
            <a:gsLst>
              <a:gs pos="0">
                <a:srgbClr val="F8F8FA"/>
              </a:gs>
              <a:gs pos="0">
                <a:srgbClr val="2F5597"/>
              </a:gs>
              <a:gs pos="100000">
                <a:srgbClr val="00B0F0"/>
              </a:gs>
            </a:gsLst>
            <a:lin ang="0" scaled="1"/>
          </a:gradFill>
          <a:ln>
            <a:noFill/>
          </a:ln>
          <a:effectLst>
            <a:outerShdw blurRad="152400" dist="63500" dir="2700000" sx="101000" sy="101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7180526" y="5587337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教学管理科：薛东红</a:t>
            </a:r>
            <a:endParaRPr lang="zh-CN" altLang="en-US" b="1" dirty="0"/>
          </a:p>
        </p:txBody>
      </p:sp>
      <p:sp>
        <p:nvSpPr>
          <p:cNvPr id="18" name="矩形 17"/>
          <p:cNvSpPr/>
          <p:nvPr/>
        </p:nvSpPr>
        <p:spPr>
          <a:xfrm>
            <a:off x="4634321" y="2478250"/>
            <a:ext cx="7053942" cy="19846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5400" b="1" dirty="0" smtClean="0">
                <a:ln w="11430"/>
                <a:pattFill prst="pct70">
                  <a:fgClr>
                    <a:schemeClr val="accent1"/>
                  </a:fgClr>
                  <a:bgClr>
                    <a:schemeClr val="bg1"/>
                  </a:bgClr>
                </a:patt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</a:rPr>
              <a:t>新同学，欢迎你！</a:t>
            </a:r>
            <a:endParaRPr lang="zh-CN" altLang="en-US" sz="5400" b="1" dirty="0">
              <a:ln w="11430"/>
              <a:pattFill prst="pct70">
                <a:fgClr>
                  <a:schemeClr val="accent1"/>
                </a:fgClr>
                <a:bgClr>
                  <a:schemeClr val="bg1"/>
                </a:bgClr>
              </a:patt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14398" y="475264"/>
            <a:ext cx="10406421" cy="1247381"/>
            <a:chOff x="692431" y="995834"/>
            <a:chExt cx="4192660" cy="1247381"/>
          </a:xfrm>
        </p:grpSpPr>
        <p:grpSp>
          <p:nvGrpSpPr>
            <p:cNvPr id="5" name="组合 4"/>
            <p:cNvGrpSpPr/>
            <p:nvPr/>
          </p:nvGrpSpPr>
          <p:grpSpPr>
            <a:xfrm>
              <a:off x="692431" y="995834"/>
              <a:ext cx="4192660" cy="1247381"/>
              <a:chOff x="2894679" y="5426262"/>
              <a:chExt cx="3541789" cy="1053737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2894679" y="5426262"/>
                <a:ext cx="3541789" cy="105373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D5D5D5"/>
                  </a:gs>
                  <a:gs pos="100000">
                    <a:srgbClr val="FBFBFB"/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5400000" scaled="0"/>
                </a:gradFill>
              </a:ln>
              <a:effectLst>
                <a:outerShdw blurRad="127000" dist="63500" dir="5400000" algn="t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3514338" y="5578088"/>
                <a:ext cx="2626185" cy="750086"/>
              </a:xfrm>
              <a:prstGeom prst="rect">
                <a:avLst/>
              </a:prstGeom>
              <a:gradFill>
                <a:gsLst>
                  <a:gs pos="0">
                    <a:srgbClr val="05508F"/>
                  </a:gs>
                  <a:gs pos="98000">
                    <a:srgbClr val="06A4E5"/>
                  </a:gs>
                </a:gsLst>
                <a:lin ang="3600000" scaled="0"/>
              </a:gradFill>
              <a:ln w="12700">
                <a:noFill/>
              </a:ln>
              <a:effectLst>
                <a:innerShdw blurRad="88900" dist="25400" dir="162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3148174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13" name="椭圆 12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六边形 13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6192457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11" name="椭圆 10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六边形 11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6" name="文本框 79"/>
            <p:cNvSpPr txBox="1"/>
            <p:nvPr/>
          </p:nvSpPr>
          <p:spPr>
            <a:xfrm>
              <a:off x="1468845" y="1350731"/>
              <a:ext cx="29031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　三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、</a:t>
              </a:r>
              <a:r>
                <a:rPr lang="zh-CN" altLang="en-US" sz="2400" b="1" dirty="0">
                  <a:solidFill>
                    <a:schemeClr val="bg1"/>
                  </a:solidFill>
                  <a:ea typeface="宋体" charset="-122"/>
                </a:rPr>
                <a:t>“国开学习网</a:t>
              </a:r>
              <a:r>
                <a:rPr lang="zh-CN" altLang="en-US" sz="2400" b="1" dirty="0" smtClean="0">
                  <a:solidFill>
                    <a:schemeClr val="bg1"/>
                  </a:solidFill>
                  <a:ea typeface="宋体" charset="-122"/>
                </a:rPr>
                <a:t>”</a:t>
              </a:r>
              <a:r>
                <a:rPr lang="zh-CN" altLang="zh-CN" sz="2400" b="1" dirty="0" smtClean="0">
                  <a:solidFill>
                    <a:schemeClr val="bg1"/>
                  </a:solidFill>
                </a:rPr>
                <a:t>课程</a:t>
              </a:r>
              <a:r>
                <a:rPr lang="zh-CN" altLang="zh-CN" sz="2400" b="1" dirty="0">
                  <a:solidFill>
                    <a:schemeClr val="bg1"/>
                  </a:solidFill>
                </a:rPr>
                <a:t>讨论区发贴操作步骤</a:t>
              </a:r>
            </a:p>
            <a:p>
              <a:endParaRPr lang="en-US" altLang="zh-CN" sz="2400" b="1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0874" y="1881486"/>
            <a:ext cx="11196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/>
              <a:t>第一步：登录国家开放大学网站，网址：</a:t>
            </a:r>
            <a:r>
              <a:rPr lang="en-US" altLang="zh-CN" b="1" u="sng" dirty="0">
                <a:hlinkClick r:id="rId3"/>
              </a:rPr>
              <a:t>http://www.ouchn.cn/</a:t>
            </a:r>
            <a:r>
              <a:rPr lang="en-US" altLang="zh-CN" b="1" dirty="0"/>
              <a:t> </a:t>
            </a:r>
            <a:r>
              <a:rPr lang="zh-CN" altLang="zh-CN" b="1" dirty="0"/>
              <a:t>，进入主页后，然后选择</a:t>
            </a:r>
            <a:r>
              <a:rPr lang="zh-CN" altLang="zh-CN" b="1" dirty="0" smtClean="0"/>
              <a:t>“学生登录”</a:t>
            </a:r>
            <a:r>
              <a:rPr lang="zh-CN" altLang="en-US" b="1" dirty="0" smtClean="0"/>
              <a:t>，</a:t>
            </a:r>
            <a:r>
              <a:rPr lang="zh-CN" altLang="zh-CN" b="1" dirty="0"/>
              <a:t>在“学生登录”界面输入用户名、密码。用户名是自己的</a:t>
            </a:r>
            <a:r>
              <a:rPr lang="en-US" altLang="zh-CN" b="1" dirty="0"/>
              <a:t>13</a:t>
            </a:r>
            <a:r>
              <a:rPr lang="zh-CN" altLang="zh-CN" b="1" dirty="0"/>
              <a:t>位学号，密码是自己的</a:t>
            </a:r>
            <a:r>
              <a:rPr lang="en-US" altLang="zh-CN" b="1" dirty="0"/>
              <a:t>8</a:t>
            </a:r>
            <a:r>
              <a:rPr lang="zh-CN" altLang="zh-CN" b="1" dirty="0"/>
              <a:t>位出生年月日。</a:t>
            </a:r>
            <a:endParaRPr lang="zh-CN" altLang="zh-CN" dirty="0"/>
          </a:p>
          <a:p>
            <a:r>
              <a:rPr lang="zh-CN" altLang="zh-CN" b="1" dirty="0" smtClean="0"/>
              <a:t> </a:t>
            </a:r>
            <a:endParaRPr lang="zh-CN" altLang="en-US" b="1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7" name="Straight Connector 10"/>
          <p:cNvSpPr/>
          <p:nvPr/>
        </p:nvSpPr>
        <p:spPr>
          <a:xfrm>
            <a:off x="478465" y="2596199"/>
            <a:ext cx="1106849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7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6" y="2649363"/>
            <a:ext cx="11068492" cy="3740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26037" y="622301"/>
            <a:ext cx="10927243" cy="527810"/>
            <a:chOff x="1268321" y="1281547"/>
            <a:chExt cx="10083858" cy="527810"/>
          </a:xfrm>
        </p:grpSpPr>
        <p:sp>
          <p:nvSpPr>
            <p:cNvPr id="6" name="Freeform 6"/>
            <p:cNvSpPr/>
            <p:nvPr/>
          </p:nvSpPr>
          <p:spPr>
            <a:xfrm>
              <a:off x="3371758" y="1427249"/>
              <a:ext cx="4999038" cy="358775"/>
            </a:xfrm>
            <a:custGeom>
              <a:avLst/>
              <a:gdLst>
                <a:gd name="connsiteX0" fmla="*/ 0 w 4998566"/>
                <a:gd name="connsiteY0" fmla="*/ 0 h 358594"/>
                <a:gd name="connsiteX1" fmla="*/ 4998566 w 4998566"/>
                <a:gd name="connsiteY1" fmla="*/ 0 h 358594"/>
                <a:gd name="connsiteX2" fmla="*/ 4998566 w 4998566"/>
                <a:gd name="connsiteY2" fmla="*/ 358594 h 358594"/>
                <a:gd name="connsiteX3" fmla="*/ 0 w 4998566"/>
                <a:gd name="connsiteY3" fmla="*/ 358594 h 358594"/>
                <a:gd name="connsiteX4" fmla="*/ 0 w 4998566"/>
                <a:gd name="connsiteY4" fmla="*/ 0 h 3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8566" h="358594">
                  <a:moveTo>
                    <a:pt x="0" y="0"/>
                  </a:moveTo>
                  <a:lnTo>
                    <a:pt x="4998566" y="0"/>
                  </a:lnTo>
                  <a:lnTo>
                    <a:pt x="4998566" y="358594"/>
                  </a:lnTo>
                  <a:lnTo>
                    <a:pt x="0" y="3585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38100" tIns="38100" rIns="38100" bIns="38100" spcCol="1270" anchor="b"/>
            <a:lstStyle/>
            <a:p>
              <a:pPr defTabSz="8890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2000"/>
            </a:p>
          </p:txBody>
        </p:sp>
        <p:sp>
          <p:nvSpPr>
            <p:cNvPr id="7" name="Straight Connector 10"/>
            <p:cNvSpPr/>
            <p:nvPr/>
          </p:nvSpPr>
          <p:spPr>
            <a:xfrm>
              <a:off x="1268321" y="1809357"/>
              <a:ext cx="9793287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Content Placeholder 2"/>
            <p:cNvSpPr txBox="1"/>
            <p:nvPr/>
          </p:nvSpPr>
          <p:spPr bwMode="auto">
            <a:xfrm>
              <a:off x="2437509" y="1281547"/>
              <a:ext cx="8914670" cy="323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572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endParaRPr lang="zh-CN" altLang="zh-CN" sz="1200" dirty="0"/>
            </a:p>
            <a:p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Content Placeholder 2"/>
            <p:cNvSpPr txBox="1"/>
            <p:nvPr/>
          </p:nvSpPr>
          <p:spPr bwMode="auto">
            <a:xfrm>
              <a:off x="1570133" y="1291839"/>
              <a:ext cx="1060979" cy="314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572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>
                <a:spcBef>
                  <a:spcPct val="20000"/>
                </a:spcBef>
                <a:spcAft>
                  <a:spcPts val="600"/>
                </a:spcAft>
                <a:buClr>
                  <a:srgbClr val="1F608B"/>
                </a:buClr>
                <a:buSzPct val="145000"/>
              </a:pPr>
              <a:r>
                <a:rPr lang="zh-CN" altLang="zh-CN" sz="2000" b="1" dirty="0" smtClean="0"/>
                <a:t>第</a:t>
              </a:r>
              <a:r>
                <a:rPr lang="zh-CN" altLang="en-US" sz="2000" b="1" dirty="0" smtClean="0"/>
                <a:t>二</a:t>
              </a:r>
              <a:r>
                <a:rPr lang="zh-CN" altLang="zh-CN" sz="2000" b="1" dirty="0" smtClean="0"/>
                <a:t>步</a:t>
              </a:r>
              <a:r>
                <a:rPr lang="zh-CN" altLang="zh-CN" sz="2000" b="1" dirty="0"/>
                <a:t>：</a:t>
              </a:r>
              <a:endPara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050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0" y="1267068"/>
            <a:ext cx="10774883" cy="498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865417" y="590402"/>
            <a:ext cx="9345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/>
              <a:t>　下面以</a:t>
            </a:r>
            <a:r>
              <a:rPr lang="zh-CN" altLang="zh-CN" b="1" dirty="0" smtClean="0"/>
              <a:t>《网络实用技术基础》</a:t>
            </a:r>
            <a:r>
              <a:rPr lang="zh-CN" altLang="zh-CN" b="1" dirty="0"/>
              <a:t>课程为例：点击“进入学习”，便可进行本课程的学习了。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3243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26037" y="622301"/>
            <a:ext cx="10927243" cy="836167"/>
            <a:chOff x="1268321" y="1281547"/>
            <a:chExt cx="10083858" cy="836167"/>
          </a:xfrm>
        </p:grpSpPr>
        <p:sp>
          <p:nvSpPr>
            <p:cNvPr id="6" name="Freeform 6"/>
            <p:cNvSpPr/>
            <p:nvPr/>
          </p:nvSpPr>
          <p:spPr>
            <a:xfrm>
              <a:off x="3371758" y="1427249"/>
              <a:ext cx="4999038" cy="358775"/>
            </a:xfrm>
            <a:custGeom>
              <a:avLst/>
              <a:gdLst>
                <a:gd name="connsiteX0" fmla="*/ 0 w 4998566"/>
                <a:gd name="connsiteY0" fmla="*/ 0 h 358594"/>
                <a:gd name="connsiteX1" fmla="*/ 4998566 w 4998566"/>
                <a:gd name="connsiteY1" fmla="*/ 0 h 358594"/>
                <a:gd name="connsiteX2" fmla="*/ 4998566 w 4998566"/>
                <a:gd name="connsiteY2" fmla="*/ 358594 h 358594"/>
                <a:gd name="connsiteX3" fmla="*/ 0 w 4998566"/>
                <a:gd name="connsiteY3" fmla="*/ 358594 h 358594"/>
                <a:gd name="connsiteX4" fmla="*/ 0 w 4998566"/>
                <a:gd name="connsiteY4" fmla="*/ 0 h 3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8566" h="358594">
                  <a:moveTo>
                    <a:pt x="0" y="0"/>
                  </a:moveTo>
                  <a:lnTo>
                    <a:pt x="4998566" y="0"/>
                  </a:lnTo>
                  <a:lnTo>
                    <a:pt x="4998566" y="358594"/>
                  </a:lnTo>
                  <a:lnTo>
                    <a:pt x="0" y="3585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38100" tIns="38100" rIns="38100" bIns="38100" spcCol="1270" anchor="b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20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7" name="Straight Connector 10"/>
            <p:cNvSpPr/>
            <p:nvPr/>
          </p:nvSpPr>
          <p:spPr>
            <a:xfrm>
              <a:off x="1268321" y="2117714"/>
              <a:ext cx="9793287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Content Placeholder 2"/>
            <p:cNvSpPr txBox="1"/>
            <p:nvPr/>
          </p:nvSpPr>
          <p:spPr bwMode="auto">
            <a:xfrm>
              <a:off x="2437509" y="1281547"/>
              <a:ext cx="8914670" cy="323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572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endParaRPr lang="zh-CN" altLang="zh-CN" sz="1200" dirty="0">
                <a:solidFill>
                  <a:prstClr val="black"/>
                </a:solidFill>
              </a:endParaRPr>
            </a:p>
            <a:p>
              <a:endPara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42621" y="632934"/>
            <a:ext cx="10883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 smtClean="0"/>
              <a:t>第</a:t>
            </a:r>
            <a:r>
              <a:rPr lang="zh-CN" altLang="en-US" b="1" dirty="0" smtClean="0"/>
              <a:t>三</a:t>
            </a:r>
            <a:r>
              <a:rPr lang="zh-CN" altLang="zh-CN" b="1" dirty="0" smtClean="0"/>
              <a:t>步</a:t>
            </a:r>
            <a:r>
              <a:rPr lang="zh-CN" altLang="zh-CN" b="1" dirty="0"/>
              <a:t>：进入课程后，在主页面上点击“学习论坛”。（或者是“课程讨论”，因为课程不同，名称描述有时也不同。）</a:t>
            </a:r>
            <a:endParaRPr lang="zh-CN" altLang="zh-CN" dirty="0"/>
          </a:p>
        </p:txBody>
      </p:sp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1" y="1692373"/>
            <a:ext cx="10612369" cy="453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72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26037" y="622301"/>
            <a:ext cx="10927243" cy="836167"/>
            <a:chOff x="1268321" y="1281547"/>
            <a:chExt cx="10083858" cy="836167"/>
          </a:xfrm>
        </p:grpSpPr>
        <p:sp>
          <p:nvSpPr>
            <p:cNvPr id="6" name="Freeform 6"/>
            <p:cNvSpPr/>
            <p:nvPr/>
          </p:nvSpPr>
          <p:spPr>
            <a:xfrm>
              <a:off x="3371758" y="1427249"/>
              <a:ext cx="4999038" cy="358775"/>
            </a:xfrm>
            <a:custGeom>
              <a:avLst/>
              <a:gdLst>
                <a:gd name="connsiteX0" fmla="*/ 0 w 4998566"/>
                <a:gd name="connsiteY0" fmla="*/ 0 h 358594"/>
                <a:gd name="connsiteX1" fmla="*/ 4998566 w 4998566"/>
                <a:gd name="connsiteY1" fmla="*/ 0 h 358594"/>
                <a:gd name="connsiteX2" fmla="*/ 4998566 w 4998566"/>
                <a:gd name="connsiteY2" fmla="*/ 358594 h 358594"/>
                <a:gd name="connsiteX3" fmla="*/ 0 w 4998566"/>
                <a:gd name="connsiteY3" fmla="*/ 358594 h 358594"/>
                <a:gd name="connsiteX4" fmla="*/ 0 w 4998566"/>
                <a:gd name="connsiteY4" fmla="*/ 0 h 3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8566" h="358594">
                  <a:moveTo>
                    <a:pt x="0" y="0"/>
                  </a:moveTo>
                  <a:lnTo>
                    <a:pt x="4998566" y="0"/>
                  </a:lnTo>
                  <a:lnTo>
                    <a:pt x="4998566" y="358594"/>
                  </a:lnTo>
                  <a:lnTo>
                    <a:pt x="0" y="3585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38100" tIns="38100" rIns="38100" bIns="38100" spcCol="1270" anchor="b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20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7" name="Straight Connector 10"/>
            <p:cNvSpPr/>
            <p:nvPr/>
          </p:nvSpPr>
          <p:spPr>
            <a:xfrm>
              <a:off x="1268321" y="2117714"/>
              <a:ext cx="9793287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Content Placeholder 2"/>
            <p:cNvSpPr txBox="1"/>
            <p:nvPr/>
          </p:nvSpPr>
          <p:spPr bwMode="auto">
            <a:xfrm>
              <a:off x="2437509" y="1281547"/>
              <a:ext cx="8914670" cy="323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572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endParaRPr lang="zh-CN" altLang="zh-CN" sz="1200" dirty="0">
                <a:solidFill>
                  <a:prstClr val="black"/>
                </a:solidFill>
              </a:endParaRPr>
            </a:p>
            <a:p>
              <a:endPara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42621" y="632934"/>
            <a:ext cx="10883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 smtClean="0">
                <a:solidFill>
                  <a:prstClr val="black"/>
                </a:solidFill>
              </a:rPr>
              <a:t>第</a:t>
            </a:r>
            <a:r>
              <a:rPr lang="zh-CN" altLang="en-US" b="1" dirty="0" smtClean="0">
                <a:solidFill>
                  <a:prstClr val="black"/>
                </a:solidFill>
              </a:rPr>
              <a:t>三</a:t>
            </a:r>
            <a:r>
              <a:rPr lang="zh-CN" altLang="zh-CN" b="1" dirty="0" smtClean="0">
                <a:solidFill>
                  <a:prstClr val="black"/>
                </a:solidFill>
              </a:rPr>
              <a:t>步</a:t>
            </a:r>
            <a:r>
              <a:rPr lang="zh-CN" altLang="zh-CN" b="1" dirty="0">
                <a:solidFill>
                  <a:prstClr val="black"/>
                </a:solidFill>
              </a:rPr>
              <a:t>：进入课程后，在主页面上点击“学习论坛”。（或者是“课程讨论”，因为课程不同，名称描述有时也不同。）</a:t>
            </a:r>
            <a:endParaRPr lang="zh-CN" altLang="zh-CN" dirty="0">
              <a:solidFill>
                <a:prstClr val="black"/>
              </a:solidFill>
            </a:endParaRPr>
          </a:p>
        </p:txBody>
      </p:sp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1" y="1692373"/>
            <a:ext cx="10612369" cy="453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0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26037" y="622301"/>
            <a:ext cx="10927243" cy="504477"/>
            <a:chOff x="1268321" y="1281547"/>
            <a:chExt cx="10083858" cy="504477"/>
          </a:xfrm>
        </p:grpSpPr>
        <p:sp>
          <p:nvSpPr>
            <p:cNvPr id="6" name="Freeform 6"/>
            <p:cNvSpPr/>
            <p:nvPr/>
          </p:nvSpPr>
          <p:spPr>
            <a:xfrm>
              <a:off x="3371758" y="1427249"/>
              <a:ext cx="4999038" cy="358775"/>
            </a:xfrm>
            <a:custGeom>
              <a:avLst/>
              <a:gdLst>
                <a:gd name="connsiteX0" fmla="*/ 0 w 4998566"/>
                <a:gd name="connsiteY0" fmla="*/ 0 h 358594"/>
                <a:gd name="connsiteX1" fmla="*/ 4998566 w 4998566"/>
                <a:gd name="connsiteY1" fmla="*/ 0 h 358594"/>
                <a:gd name="connsiteX2" fmla="*/ 4998566 w 4998566"/>
                <a:gd name="connsiteY2" fmla="*/ 358594 h 358594"/>
                <a:gd name="connsiteX3" fmla="*/ 0 w 4998566"/>
                <a:gd name="connsiteY3" fmla="*/ 358594 h 358594"/>
                <a:gd name="connsiteX4" fmla="*/ 0 w 4998566"/>
                <a:gd name="connsiteY4" fmla="*/ 0 h 3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8566" h="358594">
                  <a:moveTo>
                    <a:pt x="0" y="0"/>
                  </a:moveTo>
                  <a:lnTo>
                    <a:pt x="4998566" y="0"/>
                  </a:lnTo>
                  <a:lnTo>
                    <a:pt x="4998566" y="358594"/>
                  </a:lnTo>
                  <a:lnTo>
                    <a:pt x="0" y="3585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38100" tIns="38100" rIns="38100" bIns="38100" spcCol="1270" anchor="b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20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7" name="Straight Connector 10"/>
            <p:cNvSpPr/>
            <p:nvPr/>
          </p:nvSpPr>
          <p:spPr>
            <a:xfrm>
              <a:off x="1268321" y="1756192"/>
              <a:ext cx="9793287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Content Placeholder 2"/>
            <p:cNvSpPr txBox="1"/>
            <p:nvPr/>
          </p:nvSpPr>
          <p:spPr bwMode="auto">
            <a:xfrm>
              <a:off x="2437509" y="1281547"/>
              <a:ext cx="8914670" cy="323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572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endParaRPr lang="zh-CN" altLang="zh-CN" sz="1200" dirty="0">
                <a:solidFill>
                  <a:prstClr val="black"/>
                </a:solidFill>
              </a:endParaRPr>
            </a:p>
            <a:p>
              <a:endPara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42621" y="632934"/>
            <a:ext cx="10883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 smtClean="0"/>
              <a:t>第</a:t>
            </a:r>
            <a:r>
              <a:rPr lang="zh-CN" altLang="en-US" b="1" dirty="0" smtClean="0"/>
              <a:t>四</a:t>
            </a:r>
            <a:r>
              <a:rPr lang="zh-CN" altLang="zh-CN" b="1" dirty="0" smtClean="0"/>
              <a:t>步</a:t>
            </a:r>
            <a:r>
              <a:rPr lang="zh-CN" altLang="zh-CN" b="1" dirty="0"/>
              <a:t>：在页面课程讨论区中点击“进入讨论区”。</a:t>
            </a:r>
            <a:endParaRPr lang="zh-CN" altLang="zh-CN" dirty="0"/>
          </a:p>
        </p:txBody>
      </p:sp>
      <p:pic>
        <p:nvPicPr>
          <p:cNvPr id="4098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37" y="1331875"/>
            <a:ext cx="10612369" cy="467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0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26037" y="622301"/>
            <a:ext cx="10927243" cy="504477"/>
            <a:chOff x="1268321" y="1281547"/>
            <a:chExt cx="10083858" cy="504477"/>
          </a:xfrm>
        </p:grpSpPr>
        <p:sp>
          <p:nvSpPr>
            <p:cNvPr id="6" name="Freeform 6"/>
            <p:cNvSpPr/>
            <p:nvPr/>
          </p:nvSpPr>
          <p:spPr>
            <a:xfrm>
              <a:off x="3371758" y="1427249"/>
              <a:ext cx="4999038" cy="358775"/>
            </a:xfrm>
            <a:custGeom>
              <a:avLst/>
              <a:gdLst>
                <a:gd name="connsiteX0" fmla="*/ 0 w 4998566"/>
                <a:gd name="connsiteY0" fmla="*/ 0 h 358594"/>
                <a:gd name="connsiteX1" fmla="*/ 4998566 w 4998566"/>
                <a:gd name="connsiteY1" fmla="*/ 0 h 358594"/>
                <a:gd name="connsiteX2" fmla="*/ 4998566 w 4998566"/>
                <a:gd name="connsiteY2" fmla="*/ 358594 h 358594"/>
                <a:gd name="connsiteX3" fmla="*/ 0 w 4998566"/>
                <a:gd name="connsiteY3" fmla="*/ 358594 h 358594"/>
                <a:gd name="connsiteX4" fmla="*/ 0 w 4998566"/>
                <a:gd name="connsiteY4" fmla="*/ 0 h 3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8566" h="358594">
                  <a:moveTo>
                    <a:pt x="0" y="0"/>
                  </a:moveTo>
                  <a:lnTo>
                    <a:pt x="4998566" y="0"/>
                  </a:lnTo>
                  <a:lnTo>
                    <a:pt x="4998566" y="358594"/>
                  </a:lnTo>
                  <a:lnTo>
                    <a:pt x="0" y="3585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38100" tIns="38100" rIns="38100" bIns="38100" spcCol="1270" anchor="b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20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7" name="Straight Connector 10"/>
            <p:cNvSpPr/>
            <p:nvPr/>
          </p:nvSpPr>
          <p:spPr>
            <a:xfrm>
              <a:off x="1268321" y="1756192"/>
              <a:ext cx="9793287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Content Placeholder 2"/>
            <p:cNvSpPr txBox="1"/>
            <p:nvPr/>
          </p:nvSpPr>
          <p:spPr bwMode="auto">
            <a:xfrm>
              <a:off x="2437509" y="1281547"/>
              <a:ext cx="8914670" cy="323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572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endParaRPr lang="zh-CN" altLang="zh-CN" sz="1200" dirty="0">
                <a:solidFill>
                  <a:prstClr val="black"/>
                </a:solidFill>
              </a:endParaRPr>
            </a:p>
            <a:p>
              <a:endPara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42621" y="632934"/>
            <a:ext cx="10883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/>
              <a:t>第六步：点击“开启一个新话题”。</a:t>
            </a:r>
            <a:endParaRPr lang="zh-CN" altLang="zh-CN" dirty="0"/>
          </a:p>
        </p:txBody>
      </p:sp>
      <p:pic>
        <p:nvPicPr>
          <p:cNvPr id="512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36" y="1265273"/>
            <a:ext cx="10612369" cy="49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17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0121" y="399008"/>
            <a:ext cx="11568223" cy="504477"/>
            <a:chOff x="755312" y="1281547"/>
            <a:chExt cx="10675366" cy="504477"/>
          </a:xfrm>
        </p:grpSpPr>
        <p:sp>
          <p:nvSpPr>
            <p:cNvPr id="6" name="Freeform 6"/>
            <p:cNvSpPr/>
            <p:nvPr/>
          </p:nvSpPr>
          <p:spPr>
            <a:xfrm>
              <a:off x="3371758" y="1427249"/>
              <a:ext cx="4999038" cy="358775"/>
            </a:xfrm>
            <a:custGeom>
              <a:avLst/>
              <a:gdLst>
                <a:gd name="connsiteX0" fmla="*/ 0 w 4998566"/>
                <a:gd name="connsiteY0" fmla="*/ 0 h 358594"/>
                <a:gd name="connsiteX1" fmla="*/ 4998566 w 4998566"/>
                <a:gd name="connsiteY1" fmla="*/ 0 h 358594"/>
                <a:gd name="connsiteX2" fmla="*/ 4998566 w 4998566"/>
                <a:gd name="connsiteY2" fmla="*/ 358594 h 358594"/>
                <a:gd name="connsiteX3" fmla="*/ 0 w 4998566"/>
                <a:gd name="connsiteY3" fmla="*/ 358594 h 358594"/>
                <a:gd name="connsiteX4" fmla="*/ 0 w 4998566"/>
                <a:gd name="connsiteY4" fmla="*/ 0 h 3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8566" h="358594">
                  <a:moveTo>
                    <a:pt x="0" y="0"/>
                  </a:moveTo>
                  <a:lnTo>
                    <a:pt x="4998566" y="0"/>
                  </a:lnTo>
                  <a:lnTo>
                    <a:pt x="4998566" y="358594"/>
                  </a:lnTo>
                  <a:lnTo>
                    <a:pt x="0" y="3585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38100" tIns="38100" rIns="38100" bIns="38100" spcCol="1270" anchor="b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20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7" name="Straight Connector 10"/>
            <p:cNvSpPr/>
            <p:nvPr/>
          </p:nvSpPr>
          <p:spPr>
            <a:xfrm>
              <a:off x="755312" y="1756192"/>
              <a:ext cx="10675366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Content Placeholder 2"/>
            <p:cNvSpPr txBox="1"/>
            <p:nvPr/>
          </p:nvSpPr>
          <p:spPr bwMode="auto">
            <a:xfrm>
              <a:off x="2437509" y="1281547"/>
              <a:ext cx="8914670" cy="323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572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endParaRPr lang="zh-CN" altLang="zh-CN" sz="1200" dirty="0">
                <a:solidFill>
                  <a:prstClr val="black"/>
                </a:solidFill>
              </a:endParaRPr>
            </a:p>
            <a:p>
              <a:endPara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489099" y="441540"/>
            <a:ext cx="11323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/>
              <a:t>第七步：在主题中输入你要</a:t>
            </a:r>
            <a:r>
              <a:rPr lang="zh-CN" altLang="zh-CN" b="1" dirty="0" smtClean="0"/>
              <a:t>提的</a:t>
            </a:r>
            <a:r>
              <a:rPr lang="zh-CN" altLang="zh-CN" b="1" dirty="0"/>
              <a:t>问题，在正文处填写问题内容，最后点击“发到讨论区上”，即可完成发贴。</a:t>
            </a:r>
            <a:endParaRPr lang="zh-CN" altLang="zh-CN" dirty="0"/>
          </a:p>
        </p:txBody>
      </p:sp>
      <p:pic>
        <p:nvPicPr>
          <p:cNvPr id="6146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69" y="935384"/>
            <a:ext cx="10685721" cy="247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图片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8"/>
          <a:stretch>
            <a:fillRect/>
          </a:stretch>
        </p:blipFill>
        <p:spPr bwMode="auto">
          <a:xfrm>
            <a:off x="871870" y="2983007"/>
            <a:ext cx="1068572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38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14398" y="475264"/>
            <a:ext cx="10406421" cy="1247381"/>
            <a:chOff x="692431" y="995834"/>
            <a:chExt cx="4192660" cy="1247381"/>
          </a:xfrm>
        </p:grpSpPr>
        <p:grpSp>
          <p:nvGrpSpPr>
            <p:cNvPr id="5" name="组合 4"/>
            <p:cNvGrpSpPr/>
            <p:nvPr/>
          </p:nvGrpSpPr>
          <p:grpSpPr>
            <a:xfrm>
              <a:off x="692431" y="995834"/>
              <a:ext cx="4192660" cy="1247381"/>
              <a:chOff x="2894679" y="5426262"/>
              <a:chExt cx="3541789" cy="1053737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2894679" y="5426262"/>
                <a:ext cx="3541789" cy="105373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D5D5D5"/>
                  </a:gs>
                  <a:gs pos="100000">
                    <a:srgbClr val="FBFBFB"/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5400000" scaled="0"/>
                </a:gradFill>
              </a:ln>
              <a:effectLst>
                <a:outerShdw blurRad="127000" dist="63500" dir="5400000" algn="t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3514338" y="5578088"/>
                <a:ext cx="2626185" cy="750086"/>
              </a:xfrm>
              <a:prstGeom prst="rect">
                <a:avLst/>
              </a:prstGeom>
              <a:gradFill>
                <a:gsLst>
                  <a:gs pos="0">
                    <a:srgbClr val="05508F"/>
                  </a:gs>
                  <a:gs pos="98000">
                    <a:srgbClr val="06A4E5"/>
                  </a:gs>
                </a:gsLst>
                <a:lin ang="3600000" scaled="0"/>
              </a:gradFill>
              <a:ln w="12700">
                <a:noFill/>
              </a:ln>
              <a:effectLst>
                <a:innerShdw blurRad="88900" dist="25400" dir="162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3148174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13" name="椭圆 12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六边形 13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black">
                        <a:lumMod val="50000"/>
                        <a:lumOff val="50000"/>
                      </a:prstClr>
                    </a:solidFill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6192457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11" name="椭圆 10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六边形 11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black">
                        <a:lumMod val="50000"/>
                        <a:lumOff val="50000"/>
                      </a:prstClr>
                    </a:solidFill>
                  </a:endParaRPr>
                </a:p>
              </p:txBody>
            </p:sp>
          </p:grpSp>
        </p:grpSp>
        <p:sp>
          <p:nvSpPr>
            <p:cNvPr id="6" name="文本框 79"/>
            <p:cNvSpPr txBox="1"/>
            <p:nvPr/>
          </p:nvSpPr>
          <p:spPr>
            <a:xfrm>
              <a:off x="1468845" y="1350731"/>
              <a:ext cx="29031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　</a:t>
              </a:r>
              <a:r>
                <a:rPr lang="zh-CN" altLang="en-US" sz="2400" b="1" dirty="0" smtClean="0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四、</a:t>
              </a:r>
              <a:r>
                <a:rPr lang="zh-CN" altLang="en-US" sz="24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关于</a:t>
              </a:r>
              <a:r>
                <a:rPr lang="zh-CN" altLang="en-US" sz="2400" b="1" dirty="0" smtClean="0">
                  <a:solidFill>
                    <a:schemeClr val="bg1"/>
                  </a:solidFill>
                  <a:ea typeface="宋体" panose="02010600030101010101" pitchFamily="2" charset="-122"/>
                </a:rPr>
                <a:t>“</a:t>
              </a:r>
              <a:r>
                <a:rPr lang="en-US" altLang="zh-CN" sz="24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5</a:t>
              </a:r>
              <a:r>
                <a:rPr lang="zh-CN" altLang="en-US" sz="2400" b="1" dirty="0" smtClean="0">
                  <a:solidFill>
                    <a:schemeClr val="bg1"/>
                  </a:solidFill>
                  <a:ea typeface="宋体" panose="02010600030101010101" pitchFamily="2" charset="-122"/>
                </a:rPr>
                <a:t>门</a:t>
              </a:r>
              <a:r>
                <a:rPr lang="zh-CN" altLang="en-US" sz="24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思政课”考试相关事宜说明</a:t>
              </a:r>
              <a:endParaRPr lang="en-US" altLang="zh-CN" sz="2400" b="1" dirty="0">
                <a:solidFill>
                  <a:schemeClr val="bg1"/>
                </a:solidFill>
                <a:ea typeface="宋体" panose="02010600030101010101" pitchFamily="2" charset="-122"/>
              </a:endParaRPr>
            </a:p>
            <a:p>
              <a:r>
                <a:rPr lang="zh-CN" altLang="en-US" sz="2400" b="1" dirty="0" smtClean="0">
                  <a:solidFill>
                    <a:prstClr val="white"/>
                  </a:solidFill>
                  <a:ea typeface="宋体" panose="02010600030101010101" pitchFamily="2" charset="-122"/>
                </a:rPr>
                <a:t>： </a:t>
              </a:r>
              <a:endParaRPr lang="en-US" altLang="zh-CN" sz="2400" b="1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06776" y="1881486"/>
            <a:ext cx="10214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　　</a:t>
            </a:r>
            <a:endParaRPr lang="zh-CN" altLang="en-US" b="1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8" name="文本框 9"/>
          <p:cNvSpPr txBox="1"/>
          <p:nvPr/>
        </p:nvSpPr>
        <p:spPr>
          <a:xfrm>
            <a:off x="1257870" y="2227959"/>
            <a:ext cx="10062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b="1" dirty="0" smtClean="0"/>
              <a:t>　　</a:t>
            </a:r>
            <a:r>
              <a:rPr lang="zh-CN" altLang="zh-CN" sz="2000" b="1" dirty="0" smtClean="0"/>
              <a:t>习</a:t>
            </a:r>
            <a:r>
              <a:rPr lang="zh-CN" altLang="zh-CN" sz="2000" b="1" dirty="0"/>
              <a:t>近平新时代中国特色社会主义思想、中国近现代史纲要、马克思主义基本原理概论、思想道德修养与法律基础、毛泽东思想和中国特色社会主义理论体系概论等五门课程</a:t>
            </a:r>
            <a:r>
              <a:rPr lang="zh-CN" altLang="zh-CN" sz="2000" b="1" dirty="0">
                <a:solidFill>
                  <a:srgbClr val="FF0000"/>
                </a:solidFill>
              </a:rPr>
              <a:t>终结性考试成绩和最终综合成绩须同时及格（≥</a:t>
            </a:r>
            <a:r>
              <a:rPr lang="en-US" altLang="zh-CN" sz="2000" b="1" dirty="0">
                <a:solidFill>
                  <a:srgbClr val="FF0000"/>
                </a:solidFill>
              </a:rPr>
              <a:t>60 </a:t>
            </a:r>
            <a:r>
              <a:rPr lang="zh-CN" altLang="zh-CN" sz="2000" b="1" dirty="0">
                <a:solidFill>
                  <a:srgbClr val="FF0000"/>
                </a:solidFill>
              </a:rPr>
              <a:t>分），才能通过考试获得学分。</a:t>
            </a:r>
            <a:endParaRPr lang="zh-CN" altLang="en-US" sz="2000" b="1" dirty="0">
              <a:solidFill>
                <a:srgbClr val="FF0000"/>
              </a:solidFill>
              <a:latin typeface="思源黑体 CN Light"/>
              <a:ea typeface="思源黑体 CN Ligh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10528" y="3332729"/>
            <a:ext cx="957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提醒各位同学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：这</a:t>
            </a:r>
            <a:r>
              <a:rPr lang="en-US" altLang="zh-CN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门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课程属于看视频才能完成考核任务的课程，同学们需要完成两项任务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en-US" altLang="zh-CN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任务一：必须认真把每一个视频都看完，再去完成每一个专题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测试；</a:t>
            </a:r>
            <a:endParaRPr lang="en-US" altLang="zh-CN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任务二：完成专题测试，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再完成终结考试，也就是大作业。（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终结考试有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套题，任选一套完成即可）。</a:t>
            </a:r>
          </a:p>
        </p:txBody>
      </p:sp>
      <p:sp>
        <p:nvSpPr>
          <p:cNvPr id="16" name="云形 15"/>
          <p:cNvSpPr/>
          <p:nvPr/>
        </p:nvSpPr>
        <p:spPr>
          <a:xfrm>
            <a:off x="1379802" y="4912242"/>
            <a:ext cx="9071477" cy="101009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大家在观看视频时，如出现空白页面或无法</a:t>
            </a:r>
            <a:r>
              <a:rPr lang="zh-CN" altLang="en-US" dirty="0"/>
              <a:t>播放视频，请把浏览器切换到</a:t>
            </a:r>
            <a:r>
              <a:rPr lang="zh-CN" altLang="en-US" dirty="0" smtClean="0"/>
              <a:t>兼容</a:t>
            </a:r>
            <a:r>
              <a:rPr lang="zh-CN" altLang="en-US" dirty="0"/>
              <a:t>模式，推荐浏览器使用搜狗</a:t>
            </a:r>
            <a:r>
              <a:rPr lang="zh-CN" altLang="en-US" dirty="0" smtClean="0"/>
              <a:t>浏览器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538906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14398" y="475264"/>
            <a:ext cx="10406421" cy="1247381"/>
            <a:chOff x="692431" y="995834"/>
            <a:chExt cx="4192660" cy="1247381"/>
          </a:xfrm>
        </p:grpSpPr>
        <p:grpSp>
          <p:nvGrpSpPr>
            <p:cNvPr id="5" name="组合 4"/>
            <p:cNvGrpSpPr/>
            <p:nvPr/>
          </p:nvGrpSpPr>
          <p:grpSpPr>
            <a:xfrm>
              <a:off x="692431" y="995834"/>
              <a:ext cx="4192660" cy="1247381"/>
              <a:chOff x="2894679" y="5426262"/>
              <a:chExt cx="3541789" cy="1053737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2894679" y="5426262"/>
                <a:ext cx="3541789" cy="105373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D5D5D5"/>
                  </a:gs>
                  <a:gs pos="100000">
                    <a:srgbClr val="FBFBFB"/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5400000" scaled="0"/>
                </a:gradFill>
              </a:ln>
              <a:effectLst>
                <a:outerShdw blurRad="127000" dist="63500" dir="5400000" algn="t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3514338" y="5578088"/>
                <a:ext cx="2626185" cy="750086"/>
              </a:xfrm>
              <a:prstGeom prst="rect">
                <a:avLst/>
              </a:prstGeom>
              <a:gradFill>
                <a:gsLst>
                  <a:gs pos="0">
                    <a:srgbClr val="05508F"/>
                  </a:gs>
                  <a:gs pos="98000">
                    <a:srgbClr val="06A4E5"/>
                  </a:gs>
                </a:gsLst>
                <a:lin ang="3600000" scaled="0"/>
              </a:gradFill>
              <a:ln w="12700">
                <a:noFill/>
              </a:ln>
              <a:effectLst>
                <a:innerShdw blurRad="88900" dist="25400" dir="162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3148174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13" name="椭圆 12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六边形 13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black">
                        <a:lumMod val="50000"/>
                        <a:lumOff val="50000"/>
                      </a:prstClr>
                    </a:solidFill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6192457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11" name="椭圆 10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六边形 11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black">
                        <a:lumMod val="50000"/>
                        <a:lumOff val="50000"/>
                      </a:prstClr>
                    </a:solidFill>
                  </a:endParaRPr>
                </a:p>
              </p:txBody>
            </p:sp>
          </p:grpSp>
        </p:grpSp>
        <p:sp>
          <p:nvSpPr>
            <p:cNvPr id="6" name="文本框 79"/>
            <p:cNvSpPr txBox="1"/>
            <p:nvPr/>
          </p:nvSpPr>
          <p:spPr>
            <a:xfrm>
              <a:off x="1468845" y="1350731"/>
              <a:ext cx="2903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　五</a:t>
              </a:r>
              <a:r>
                <a:rPr lang="zh-CN" altLang="en-US" sz="2400" b="1" dirty="0" smtClean="0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、</a:t>
              </a:r>
              <a:r>
                <a:rPr lang="zh-CN" altLang="en-US" sz="2400" b="1" dirty="0" smtClean="0">
                  <a:solidFill>
                    <a:prstClr val="white"/>
                  </a:solidFill>
                  <a:ea typeface="宋体" panose="02010600030101010101" pitchFamily="2" charset="-122"/>
                </a:rPr>
                <a:t>在</a:t>
              </a:r>
              <a:r>
                <a:rPr lang="zh-CN" altLang="en-US" sz="2400" b="1" dirty="0">
                  <a:solidFill>
                    <a:prstClr val="white"/>
                  </a:solidFill>
                  <a:ea typeface="宋体" panose="02010600030101010101" pitchFamily="2" charset="-122"/>
                </a:rPr>
                <a:t>“榆林广播电视大学”网站查看助学</a:t>
              </a:r>
              <a:r>
                <a:rPr lang="zh-CN" altLang="en-US" sz="2400" b="1" dirty="0" smtClean="0">
                  <a:solidFill>
                    <a:prstClr val="white"/>
                  </a:solidFill>
                  <a:ea typeface="宋体" panose="02010600030101010101" pitchFamily="2" charset="-122"/>
                </a:rPr>
                <a:t>资料： </a:t>
              </a:r>
              <a:endParaRPr lang="en-US" altLang="zh-CN" sz="2400" b="1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06776" y="1881486"/>
            <a:ext cx="10214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　　</a:t>
            </a:r>
            <a:endParaRPr lang="zh-CN" altLang="en-US" b="1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8" name="文本框 9"/>
          <p:cNvSpPr txBox="1"/>
          <p:nvPr/>
        </p:nvSpPr>
        <p:spPr>
          <a:xfrm>
            <a:off x="2124932" y="2230398"/>
            <a:ext cx="1006294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400" dirty="0" smtClean="0">
                <a:solidFill>
                  <a:srgbClr val="FF0000"/>
                </a:solidFill>
                <a:latin typeface="思源黑体 CN Light"/>
                <a:ea typeface="思源黑体 CN Light"/>
              </a:rPr>
              <a:t> </a:t>
            </a:r>
            <a:r>
              <a:rPr lang="en-US" altLang="zh-CN" sz="4800" b="1" dirty="0" smtClean="0">
                <a:solidFill>
                  <a:srgbClr val="FFFF00"/>
                </a:solidFill>
                <a:latin typeface="思源黑体 CN Light"/>
                <a:ea typeface="思源黑体 CN Light"/>
                <a:hlinkClick r:id="rId3"/>
              </a:rPr>
              <a:t>http://www.ylrtvu.net.cn</a:t>
            </a:r>
            <a:endParaRPr lang="en-US" altLang="zh-CN" sz="4800" b="1" dirty="0" smtClean="0">
              <a:solidFill>
                <a:srgbClr val="FFFF00"/>
              </a:solidFill>
              <a:latin typeface="思源黑体 CN Light"/>
              <a:ea typeface="思源黑体 CN Light"/>
            </a:endParaRPr>
          </a:p>
          <a:p>
            <a:pPr>
              <a:defRPr/>
            </a:pPr>
            <a:r>
              <a:rPr lang="en-US" altLang="zh-CN" sz="4400" dirty="0">
                <a:solidFill>
                  <a:srgbClr val="FF0000"/>
                </a:solidFill>
                <a:latin typeface="思源黑体 CN Light"/>
                <a:ea typeface="思源黑体 CN Light"/>
              </a:rPr>
              <a:t> </a:t>
            </a:r>
            <a:r>
              <a:rPr lang="en-US" altLang="zh-CN" sz="4400" dirty="0" smtClean="0">
                <a:solidFill>
                  <a:srgbClr val="FF0000"/>
                </a:solidFill>
                <a:latin typeface="思源黑体 CN Light"/>
                <a:ea typeface="思源黑体 CN Light"/>
              </a:rPr>
              <a:t>      </a:t>
            </a:r>
            <a:r>
              <a:rPr lang="zh-CN" altLang="en-US" sz="4400" dirty="0" smtClean="0">
                <a:solidFill>
                  <a:srgbClr val="FF0000"/>
                </a:solidFill>
                <a:latin typeface="思源黑体 CN Light"/>
                <a:ea typeface="思源黑体 CN Light"/>
              </a:rPr>
              <a:t>　</a:t>
            </a:r>
            <a:r>
              <a:rPr lang="zh-CN" altLang="en-US" sz="3200" b="1" dirty="0" smtClean="0">
                <a:solidFill>
                  <a:prstClr val="black"/>
                </a:solidFill>
                <a:latin typeface="思源黑体 CN Light"/>
                <a:ea typeface="思源黑体 CN Light"/>
              </a:rPr>
              <a:t>榆林广播电视大学</a:t>
            </a:r>
            <a:endParaRPr lang="zh-CN" altLang="en-US" sz="3200" b="1" dirty="0">
              <a:solidFill>
                <a:prstClr val="black"/>
              </a:solidFill>
              <a:latin typeface="思源黑体 CN Light"/>
              <a:ea typeface="思源黑体 CN Ligh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069" y="3894232"/>
            <a:ext cx="7445472" cy="227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998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59316" y="530896"/>
            <a:ext cx="4825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“榆林广播电视大学”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网站主页：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3" y="1099929"/>
            <a:ext cx="11105322" cy="539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" y="-271009"/>
            <a:ext cx="12340857" cy="8044028"/>
            <a:chOff x="-1" y="-261281"/>
            <a:chExt cx="12340857" cy="8044028"/>
          </a:xfrm>
        </p:grpSpPr>
        <p:grpSp>
          <p:nvGrpSpPr>
            <p:cNvPr id="25" name="组合 24">
              <a:extLst>
                <a:ext uri="{FF2B5EF4-FFF2-40B4-BE49-F238E27FC236}">
                  <a16:creationId xmlns="" xmlns:a16="http://schemas.microsoft.com/office/drawing/2014/main" id="{B18AC0CF-E69D-495F-A170-5C734547240E}"/>
                </a:ext>
              </a:extLst>
            </p:cNvPr>
            <p:cNvGrpSpPr/>
            <p:nvPr/>
          </p:nvGrpSpPr>
          <p:grpSpPr>
            <a:xfrm>
              <a:off x="-1" y="0"/>
              <a:ext cx="12340857" cy="7782747"/>
              <a:chOff x="-1" y="0"/>
              <a:chExt cx="12340857" cy="7210016"/>
            </a:xfrm>
          </p:grpSpPr>
          <p:pic>
            <p:nvPicPr>
              <p:cNvPr id="26" name="图片 25">
                <a:extLst>
                  <a:ext uri="{FF2B5EF4-FFF2-40B4-BE49-F238E27FC236}">
                    <a16:creationId xmlns="" xmlns:a16="http://schemas.microsoft.com/office/drawing/2014/main" id="{DEA8682C-30B5-441F-B86A-1DCE129FEA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" y="0"/>
                <a:ext cx="12192001" cy="6858000"/>
              </a:xfrm>
              <a:prstGeom prst="rect">
                <a:avLst/>
              </a:prstGeom>
            </p:spPr>
          </p:pic>
          <p:sp>
            <p:nvSpPr>
              <p:cNvPr id="28" name="矩形 27">
                <a:extLst>
                  <a:ext uri="{FF2B5EF4-FFF2-40B4-BE49-F238E27FC236}">
                    <a16:creationId xmlns="" xmlns:a16="http://schemas.microsoft.com/office/drawing/2014/main" id="{9CD48141-1DA6-47B7-B5BF-6E5FD430B7B0}"/>
                  </a:ext>
                </a:extLst>
              </p:cNvPr>
              <p:cNvSpPr/>
              <p:nvPr/>
            </p:nvSpPr>
            <p:spPr>
              <a:xfrm>
                <a:off x="148856" y="254344"/>
                <a:ext cx="12192000" cy="6955672"/>
              </a:xfrm>
              <a:prstGeom prst="rect">
                <a:avLst/>
              </a:prstGeom>
              <a:solidFill>
                <a:srgbClr val="F2F2F2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16" name="Group 17"/>
            <p:cNvGrpSpPr>
              <a:grpSpLocks/>
            </p:cNvGrpSpPr>
            <p:nvPr/>
          </p:nvGrpSpPr>
          <p:grpSpPr bwMode="auto">
            <a:xfrm>
              <a:off x="4545124" y="2659882"/>
              <a:ext cx="796434" cy="708491"/>
              <a:chOff x="1880" y="2568"/>
              <a:chExt cx="1619" cy="1439"/>
            </a:xfrm>
          </p:grpSpPr>
          <p:sp>
            <p:nvSpPr>
              <p:cNvPr id="36" name="AutoShape 18"/>
              <p:cNvSpPr>
                <a:spLocks noChangeArrowheads="1"/>
              </p:cNvSpPr>
              <p:nvPr/>
            </p:nvSpPr>
            <p:spPr bwMode="gray">
              <a:xfrm>
                <a:off x="196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7" name="AutoShape 19"/>
              <p:cNvSpPr>
                <a:spLocks noChangeArrowheads="1"/>
              </p:cNvSpPr>
              <p:nvPr/>
            </p:nvSpPr>
            <p:spPr bwMode="gray">
              <a:xfrm>
                <a:off x="1880" y="2568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8" name="AutoShape 20"/>
              <p:cNvSpPr>
                <a:spLocks noChangeArrowheads="1"/>
              </p:cNvSpPr>
              <p:nvPr/>
            </p:nvSpPr>
            <p:spPr bwMode="gray">
              <a:xfrm>
                <a:off x="2000" y="2649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zh-CN" altLang="en-US"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18" name="Line 25"/>
            <p:cNvSpPr>
              <a:spLocks noChangeShapeType="1"/>
            </p:cNvSpPr>
            <p:nvPr/>
          </p:nvSpPr>
          <p:spPr bwMode="auto">
            <a:xfrm>
              <a:off x="5233148" y="3232945"/>
              <a:ext cx="609600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Text Box 26"/>
            <p:cNvSpPr txBox="1">
              <a:spLocks noChangeArrowheads="1"/>
            </p:cNvSpPr>
            <p:nvPr/>
          </p:nvSpPr>
          <p:spPr bwMode="auto">
            <a:xfrm>
              <a:off x="5309348" y="2872353"/>
              <a:ext cx="594360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altLang="zh-CN" sz="2000" b="1" dirty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20" name="Text Box 27"/>
            <p:cNvSpPr txBox="1">
              <a:spLocks noChangeArrowheads="1"/>
            </p:cNvSpPr>
            <p:nvPr/>
          </p:nvSpPr>
          <p:spPr bwMode="gray">
            <a:xfrm>
              <a:off x="4744584" y="2789134"/>
              <a:ext cx="3540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ea typeface="宋体" pitchFamily="2" charset="-122"/>
                </a:rPr>
                <a:t>1</a:t>
              </a:r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 flipV="1">
              <a:off x="5233148" y="4081778"/>
              <a:ext cx="6211888" cy="2540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Text Box 29"/>
            <p:cNvSpPr txBox="1">
              <a:spLocks noChangeArrowheads="1"/>
            </p:cNvSpPr>
            <p:nvPr/>
          </p:nvSpPr>
          <p:spPr bwMode="auto">
            <a:xfrm>
              <a:off x="5430940" y="4452654"/>
              <a:ext cx="59436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zh-CN" altLang="en-US" sz="2000" b="1" dirty="0" smtClean="0">
                  <a:ea typeface="宋体" charset="-122"/>
                </a:rPr>
                <a:t>  “国开学习网”“</a:t>
              </a:r>
              <a:r>
                <a:rPr lang="zh-CN" altLang="zh-CN" sz="2000" b="1" dirty="0" smtClean="0"/>
                <a:t>课程</a:t>
              </a:r>
              <a:r>
                <a:rPr lang="zh-CN" altLang="zh-CN" sz="2000" b="1" dirty="0"/>
                <a:t>讨论区发贴操作步骤</a:t>
              </a:r>
              <a:endParaRPr lang="zh-CN" altLang="zh-CN" sz="2000" dirty="0"/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4683873" y="-261281"/>
              <a:ext cx="184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9" name="AutoShape 38"/>
            <p:cNvSpPr>
              <a:spLocks noChangeArrowheads="1"/>
            </p:cNvSpPr>
            <p:nvPr/>
          </p:nvSpPr>
          <p:spPr bwMode="gray">
            <a:xfrm>
              <a:off x="5537948" y="1198662"/>
              <a:ext cx="5029200" cy="914400"/>
            </a:xfrm>
            <a:prstGeom prst="roundRect">
              <a:avLst>
                <a:gd name="adj" fmla="val 50000"/>
              </a:avLst>
            </a:prstGeom>
            <a:solidFill>
              <a:schemeClr val="hlink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000" b="1" dirty="0" smtClean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rPr>
                <a:t>网上学习技能培训</a:t>
              </a:r>
              <a:endParaRPr lang="en-US" altLang="zh-CN" sz="4000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grpSp>
          <p:nvGrpSpPr>
            <p:cNvPr id="32" name="Group 44"/>
            <p:cNvGrpSpPr>
              <a:grpSpLocks/>
            </p:cNvGrpSpPr>
            <p:nvPr/>
          </p:nvGrpSpPr>
          <p:grpSpPr bwMode="auto">
            <a:xfrm>
              <a:off x="4546603" y="3599774"/>
              <a:ext cx="808243" cy="665163"/>
              <a:chOff x="1883" y="2656"/>
              <a:chExt cx="1643" cy="1351"/>
            </a:xfrm>
          </p:grpSpPr>
          <p:sp>
            <p:nvSpPr>
              <p:cNvPr id="33" name="AutoShape 45"/>
              <p:cNvSpPr>
                <a:spLocks noChangeArrowheads="1"/>
              </p:cNvSpPr>
              <p:nvPr/>
            </p:nvSpPr>
            <p:spPr bwMode="gray">
              <a:xfrm>
                <a:off x="188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4" name="AutoShape 46"/>
              <p:cNvSpPr>
                <a:spLocks noChangeArrowheads="1"/>
              </p:cNvSpPr>
              <p:nvPr/>
            </p:nvSpPr>
            <p:spPr bwMode="gray">
              <a:xfrm>
                <a:off x="199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5" name="AutoShape 47"/>
              <p:cNvSpPr>
                <a:spLocks noChangeArrowheads="1"/>
              </p:cNvSpPr>
              <p:nvPr/>
            </p:nvSpPr>
            <p:spPr bwMode="gray">
              <a:xfrm>
                <a:off x="20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2400" b="1" dirty="0">
                    <a:solidFill>
                      <a:schemeClr val="bg1"/>
                    </a:solidFill>
                    <a:latin typeface="Arial" pitchFamily="34" charset="0"/>
                    <a:ea typeface="宋体" pitchFamily="2" charset="-122"/>
                  </a:rPr>
                  <a:t>2</a:t>
                </a:r>
              </a:p>
            </p:txBody>
          </p:sp>
        </p:grpSp>
        <p:grpSp>
          <p:nvGrpSpPr>
            <p:cNvPr id="39" name="Group 17"/>
            <p:cNvGrpSpPr>
              <a:grpSpLocks/>
            </p:cNvGrpSpPr>
            <p:nvPr/>
          </p:nvGrpSpPr>
          <p:grpSpPr bwMode="auto">
            <a:xfrm>
              <a:off x="4552973" y="4398434"/>
              <a:ext cx="788566" cy="653839"/>
              <a:chOff x="1863" y="2569"/>
              <a:chExt cx="1603" cy="1328"/>
            </a:xfrm>
          </p:grpSpPr>
          <p:sp>
            <p:nvSpPr>
              <p:cNvPr id="40" name="AutoShape 18"/>
              <p:cNvSpPr>
                <a:spLocks noChangeArrowheads="1"/>
              </p:cNvSpPr>
              <p:nvPr/>
            </p:nvSpPr>
            <p:spPr bwMode="gray">
              <a:xfrm>
                <a:off x="1863" y="256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1" name="AutoShape 19"/>
              <p:cNvSpPr>
                <a:spLocks noChangeArrowheads="1"/>
              </p:cNvSpPr>
              <p:nvPr/>
            </p:nvSpPr>
            <p:spPr bwMode="gray">
              <a:xfrm>
                <a:off x="1990" y="2612"/>
                <a:ext cx="1476" cy="1285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2" name="AutoShape 20"/>
              <p:cNvSpPr>
                <a:spLocks noChangeArrowheads="1"/>
              </p:cNvSpPr>
              <p:nvPr/>
            </p:nvSpPr>
            <p:spPr bwMode="gray">
              <a:xfrm>
                <a:off x="1990" y="2701"/>
                <a:ext cx="1348" cy="103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zh-CN" altLang="en-US" dirty="0" smtClean="0">
                    <a:latin typeface="Arial" pitchFamily="34" charset="0"/>
                    <a:ea typeface="宋体" pitchFamily="2" charset="-122"/>
                  </a:rPr>
                  <a:t>　</a:t>
                </a:r>
                <a:endParaRPr lang="zh-CN" altLang="en-US" dirty="0"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43" name="Line 25"/>
            <p:cNvSpPr>
              <a:spLocks noChangeShapeType="1"/>
            </p:cNvSpPr>
            <p:nvPr/>
          </p:nvSpPr>
          <p:spPr bwMode="auto">
            <a:xfrm>
              <a:off x="5249356" y="4891375"/>
              <a:ext cx="609600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Text Box 26"/>
            <p:cNvSpPr txBox="1">
              <a:spLocks noChangeArrowheads="1"/>
            </p:cNvSpPr>
            <p:nvPr/>
          </p:nvSpPr>
          <p:spPr bwMode="auto">
            <a:xfrm>
              <a:off x="5334152" y="3628538"/>
              <a:ext cx="627953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zh-CN" altLang="en-US" sz="2000" b="1" dirty="0" smtClean="0">
                  <a:solidFill>
                    <a:srgbClr val="000000"/>
                  </a:solidFill>
                  <a:ea typeface="宋体" pitchFamily="2" charset="-122"/>
                </a:rPr>
                <a:t> </a:t>
              </a:r>
              <a:r>
                <a:rPr lang="en-US" altLang="zh-CN" sz="2000" b="1" dirty="0">
                  <a:solidFill>
                    <a:srgbClr val="000000"/>
                  </a:solidFill>
                  <a:ea typeface="宋体" panose="02010600030101010101" pitchFamily="2" charset="-122"/>
                </a:rPr>
                <a:t>《</a:t>
              </a:r>
              <a:r>
                <a:rPr lang="zh-CN" altLang="en-US" sz="2000" b="1" dirty="0">
                  <a:solidFill>
                    <a:srgbClr val="000000"/>
                  </a:solidFill>
                  <a:ea typeface="宋体" panose="02010600030101010101" pitchFamily="2" charset="-122"/>
                </a:rPr>
                <a:t>国家开放大学学习指南</a:t>
              </a:r>
              <a:r>
                <a:rPr lang="en-US" altLang="zh-CN" sz="2000" b="1" dirty="0">
                  <a:solidFill>
                    <a:srgbClr val="000000"/>
                  </a:solidFill>
                  <a:ea typeface="宋体" panose="02010600030101010101" pitchFamily="2" charset="-122"/>
                </a:rPr>
                <a:t>》</a:t>
              </a:r>
              <a:r>
                <a:rPr lang="zh-CN" altLang="en-US" sz="2000" b="1" dirty="0">
                  <a:solidFill>
                    <a:srgbClr val="000000"/>
                  </a:solidFill>
                  <a:ea typeface="宋体" pitchFamily="2" charset="-122"/>
                </a:rPr>
                <a:t>课程考核要求及操作步骤 </a:t>
              </a:r>
              <a:endParaRPr lang="en-US" altLang="zh-CN" sz="2000" b="1" dirty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5" name="Text Box 29"/>
            <p:cNvSpPr txBox="1">
              <a:spLocks noChangeArrowheads="1"/>
            </p:cNvSpPr>
            <p:nvPr/>
          </p:nvSpPr>
          <p:spPr bwMode="auto">
            <a:xfrm>
              <a:off x="5357988" y="5251484"/>
              <a:ext cx="638329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zh-CN" altLang="en-US" sz="2000" b="1" dirty="0" smtClean="0">
                  <a:solidFill>
                    <a:srgbClr val="000000"/>
                  </a:solidFill>
                  <a:ea typeface="宋体" panose="02010600030101010101" pitchFamily="2" charset="-122"/>
                </a:rPr>
                <a:t>　关于“</a:t>
              </a:r>
              <a:r>
                <a:rPr lang="en-US" altLang="zh-CN" sz="2000" b="1" dirty="0" smtClean="0">
                  <a:solidFill>
                    <a:srgbClr val="000000"/>
                  </a:solidFill>
                  <a:ea typeface="宋体" panose="02010600030101010101" pitchFamily="2" charset="-122"/>
                </a:rPr>
                <a:t>5</a:t>
              </a:r>
              <a:r>
                <a:rPr lang="zh-CN" altLang="en-US" sz="2000" b="1" dirty="0" smtClean="0">
                  <a:solidFill>
                    <a:srgbClr val="000000"/>
                  </a:solidFill>
                  <a:ea typeface="宋体" panose="02010600030101010101" pitchFamily="2" charset="-122"/>
                </a:rPr>
                <a:t>门思政课”考试相关事宜说明</a:t>
              </a:r>
              <a:endParaRPr lang="en-US" altLang="zh-CN" sz="2000" b="1" dirty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46" name="Group 44"/>
            <p:cNvGrpSpPr>
              <a:grpSpLocks/>
            </p:cNvGrpSpPr>
            <p:nvPr/>
          </p:nvGrpSpPr>
          <p:grpSpPr bwMode="auto">
            <a:xfrm>
              <a:off x="4539692" y="5181981"/>
              <a:ext cx="759051" cy="686825"/>
              <a:chOff x="1836" y="2458"/>
              <a:chExt cx="1543" cy="1395"/>
            </a:xfrm>
          </p:grpSpPr>
          <p:sp>
            <p:nvSpPr>
              <p:cNvPr id="47" name="AutoShape 45"/>
              <p:cNvSpPr>
                <a:spLocks noChangeArrowheads="1"/>
              </p:cNvSpPr>
              <p:nvPr/>
            </p:nvSpPr>
            <p:spPr bwMode="gray">
              <a:xfrm>
                <a:off x="1843" y="252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 smtClean="0">
                    <a:ea typeface="宋体" pitchFamily="2" charset="-122"/>
                  </a:rPr>
                  <a:t>z</a:t>
                </a:r>
                <a:endParaRPr lang="zh-CN" altLang="en-US" dirty="0">
                  <a:ea typeface="宋体" pitchFamily="2" charset="-122"/>
                </a:endParaRPr>
              </a:p>
            </p:txBody>
          </p:sp>
          <p:sp>
            <p:nvSpPr>
              <p:cNvPr id="48" name="AutoShape 46"/>
              <p:cNvSpPr>
                <a:spLocks noChangeArrowheads="1"/>
              </p:cNvSpPr>
              <p:nvPr/>
            </p:nvSpPr>
            <p:spPr bwMode="gray">
              <a:xfrm>
                <a:off x="1836" y="2458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3" name="AutoShape 47"/>
              <p:cNvSpPr>
                <a:spLocks noChangeArrowheads="1"/>
              </p:cNvSpPr>
              <p:nvPr/>
            </p:nvSpPr>
            <p:spPr bwMode="gray">
              <a:xfrm>
                <a:off x="1934" y="2583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2400" b="1" dirty="0" smtClean="0">
                    <a:solidFill>
                      <a:schemeClr val="bg1"/>
                    </a:solidFill>
                    <a:latin typeface="Arial" pitchFamily="34" charset="0"/>
                    <a:ea typeface="宋体" pitchFamily="2" charset="-122"/>
                  </a:rPr>
                  <a:t>4</a:t>
                </a:r>
                <a:endParaRPr lang="en-US" altLang="zh-CN" sz="2400" b="1" dirty="0">
                  <a:solidFill>
                    <a:schemeClr val="bg1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59" name="Line 25"/>
            <p:cNvSpPr>
              <a:spLocks noChangeShapeType="1"/>
            </p:cNvSpPr>
            <p:nvPr/>
          </p:nvSpPr>
          <p:spPr bwMode="auto">
            <a:xfrm>
              <a:off x="5278540" y="5633191"/>
              <a:ext cx="609600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4766949" y="451295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2400" b="1" dirty="0" smtClean="0">
                  <a:solidFill>
                    <a:schemeClr val="bg1"/>
                  </a:solidFill>
                  <a:latin typeface="Arial" pitchFamily="34" charset="0"/>
                  <a:ea typeface="宋体" pitchFamily="2" charset="-122"/>
                </a:rPr>
                <a:t>3</a:t>
              </a:r>
              <a:endParaRPr lang="en-US" altLang="zh-CN" sz="2400" b="1" dirty="0">
                <a:solidFill>
                  <a:schemeClr val="bg1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291092" y="2703061"/>
              <a:ext cx="6096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zh-CN" altLang="en-US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000" b="1" dirty="0">
                  <a:ea typeface="宋体" panose="02010600030101010101" pitchFamily="2" charset="-122"/>
                </a:rPr>
                <a:t>“国家开放大学学习网” 平台功能介绍</a:t>
              </a:r>
              <a:endParaRPr lang="zh-CN" altLang="en-US" sz="2000" dirty="0"/>
            </a:p>
          </p:txBody>
        </p:sp>
      </p:grp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5090"/>
            <a:ext cx="4575760" cy="508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227" y="2227881"/>
            <a:ext cx="3332529" cy="349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 Box 29"/>
          <p:cNvSpPr txBox="1">
            <a:spLocks noChangeArrowheads="1"/>
          </p:cNvSpPr>
          <p:nvPr/>
        </p:nvSpPr>
        <p:spPr bwMode="auto">
          <a:xfrm>
            <a:off x="5318996" y="6000237"/>
            <a:ext cx="63832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000000"/>
                </a:solidFill>
                <a:ea typeface="宋体" panose="02010600030101010101" pitchFamily="2" charset="-122"/>
              </a:rPr>
              <a:t>　“榆林广播电视大学”</a:t>
            </a:r>
            <a:r>
              <a:rPr lang="zh-CN" altLang="en-US" sz="2000" b="1" dirty="0">
                <a:solidFill>
                  <a:srgbClr val="000000"/>
                </a:solidFill>
                <a:ea typeface="宋体" panose="02010600030101010101" pitchFamily="2" charset="-122"/>
              </a:rPr>
              <a:t>网站查看助学资料</a:t>
            </a:r>
            <a:endParaRPr lang="en-US" altLang="zh-CN" sz="2000" b="1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54" name="Line 25"/>
          <p:cNvSpPr>
            <a:spLocks noChangeShapeType="1"/>
          </p:cNvSpPr>
          <p:nvPr/>
        </p:nvSpPr>
        <p:spPr bwMode="auto">
          <a:xfrm>
            <a:off x="5239548" y="6530806"/>
            <a:ext cx="60960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34" y="5955902"/>
            <a:ext cx="823328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44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0482" y="370208"/>
            <a:ext cx="10724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在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“导学助学” 栏目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里，有每门课程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的“导学方案” 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和“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作业辅导资料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 。导学方案详细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介绍了在国开平台上，如何完成一门课程的形成性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考核的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学习流程和详细操作步骤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00" y="1385871"/>
            <a:ext cx="11687439" cy="488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0482" y="593501"/>
            <a:ext cx="10724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进入“导学助学” 页面－－－点击“查看更多”，有每门课程</a:t>
            </a: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的“导学方案” </a:t>
            </a:r>
            <a:r>
              <a:rPr lang="zh-CN" altLang="en-US" sz="2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和“</a:t>
            </a: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作业辅导资料</a:t>
            </a:r>
            <a:r>
              <a:rPr lang="zh-CN" altLang="en-US" sz="2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。在搜索栏中输入课程名称，即可找到课程的导学方案和作业辅导资料。</a:t>
            </a:r>
            <a:endParaRPr lang="zh-CN" altLang="en-US" sz="20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36" y="1590674"/>
            <a:ext cx="10504966" cy="431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56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2F2F2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4" name="图片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26" y="4062298"/>
            <a:ext cx="8937473" cy="6321100"/>
          </a:xfrm>
          <a:prstGeom prst="rect">
            <a:avLst/>
          </a:prstGeom>
        </p:spPr>
      </p:pic>
      <p:sp>
        <p:nvSpPr>
          <p:cNvPr id="15" name="菱形 14"/>
          <p:cNvSpPr/>
          <p:nvPr/>
        </p:nvSpPr>
        <p:spPr>
          <a:xfrm>
            <a:off x="-916323" y="-130358"/>
            <a:ext cx="3270465" cy="3270465"/>
          </a:xfrm>
          <a:prstGeom prst="diamond">
            <a:avLst/>
          </a:prstGeom>
          <a:blipFill>
            <a:blip r:embed="rId5"/>
            <a:srcRect/>
            <a:stretch>
              <a:fillRect l="-15239" r="-15239"/>
            </a:stretch>
          </a:blipFill>
          <a:effectLst>
            <a:outerShdw blurRad="50800" dist="381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23" name="菱形 22"/>
          <p:cNvSpPr/>
          <p:nvPr/>
        </p:nvSpPr>
        <p:spPr>
          <a:xfrm>
            <a:off x="15982" y="4264057"/>
            <a:ext cx="2224919" cy="2224919"/>
          </a:xfrm>
          <a:prstGeom prst="diamond">
            <a:avLst/>
          </a:prstGeom>
          <a:blipFill>
            <a:blip r:embed="rId6"/>
            <a:srcRect/>
            <a:stretch>
              <a:fillRect l="-12909" r="-12909"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27" name="菱形 26"/>
          <p:cNvSpPr/>
          <p:nvPr/>
        </p:nvSpPr>
        <p:spPr>
          <a:xfrm>
            <a:off x="671785" y="1521429"/>
            <a:ext cx="3830400" cy="3830400"/>
          </a:xfrm>
          <a:prstGeom prst="diamond">
            <a:avLst/>
          </a:prstGeom>
          <a:blipFill>
            <a:blip r:embed="rId7"/>
            <a:srcRect/>
            <a:stretch>
              <a:fillRect l="-38451" r="-38451"/>
            </a:stretch>
          </a:blipFill>
          <a:ln>
            <a:noFill/>
          </a:ln>
          <a:effectLst>
            <a:innerShdw blurRad="241300" dist="266700" dir="13500000">
              <a:prstClr val="black">
                <a:alpha val="34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31" name="菱形 30"/>
          <p:cNvSpPr/>
          <p:nvPr/>
        </p:nvSpPr>
        <p:spPr>
          <a:xfrm>
            <a:off x="2586985" y="167298"/>
            <a:ext cx="2307882" cy="2310583"/>
          </a:xfrm>
          <a:prstGeom prst="diamond">
            <a:avLst/>
          </a:prstGeom>
          <a:gradFill>
            <a:gsLst>
              <a:gs pos="0">
                <a:srgbClr val="F8F8FA"/>
              </a:gs>
              <a:gs pos="0">
                <a:srgbClr val="2F5597"/>
              </a:gs>
              <a:gs pos="100000">
                <a:srgbClr val="00B0F0"/>
              </a:gs>
            </a:gsLst>
            <a:lin ang="0" scaled="1"/>
          </a:gradFill>
          <a:ln>
            <a:noFill/>
          </a:ln>
          <a:effectLst>
            <a:outerShdw blurRad="152400" dist="63500" dir="2700000" sx="101000" sy="101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0" name="菱形 49"/>
          <p:cNvSpPr/>
          <p:nvPr/>
        </p:nvSpPr>
        <p:spPr>
          <a:xfrm>
            <a:off x="-1247225" y="3044279"/>
            <a:ext cx="2307882" cy="2310583"/>
          </a:xfrm>
          <a:prstGeom prst="diamond">
            <a:avLst/>
          </a:prstGeom>
          <a:gradFill>
            <a:gsLst>
              <a:gs pos="0">
                <a:srgbClr val="F8F8FA"/>
              </a:gs>
              <a:gs pos="0">
                <a:srgbClr val="2F5597"/>
              </a:gs>
              <a:gs pos="100000">
                <a:srgbClr val="00B0F0"/>
              </a:gs>
            </a:gsLst>
            <a:lin ang="0" scaled="1"/>
          </a:gradFill>
          <a:ln>
            <a:noFill/>
          </a:ln>
          <a:effectLst>
            <a:outerShdw blurRad="152400" dist="63500" dir="2700000" sx="101000" sy="101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菱形 50"/>
          <p:cNvSpPr/>
          <p:nvPr/>
        </p:nvSpPr>
        <p:spPr>
          <a:xfrm>
            <a:off x="1166206" y="5454533"/>
            <a:ext cx="2307882" cy="2310583"/>
          </a:xfrm>
          <a:prstGeom prst="diamond">
            <a:avLst/>
          </a:prstGeom>
          <a:gradFill>
            <a:gsLst>
              <a:gs pos="0">
                <a:srgbClr val="F8F8FA"/>
              </a:gs>
              <a:gs pos="0">
                <a:srgbClr val="2F5597"/>
              </a:gs>
              <a:gs pos="100000">
                <a:srgbClr val="00B0F0"/>
              </a:gs>
            </a:gsLst>
            <a:lin ang="0" scaled="1"/>
          </a:gradFill>
          <a:ln>
            <a:noFill/>
          </a:ln>
          <a:effectLst>
            <a:outerShdw blurRad="152400" dist="63500" dir="2700000" sx="101000" sy="101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403034" y="2477881"/>
            <a:ext cx="7053942" cy="19846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5400" b="1" dirty="0" smtClean="0">
                <a:ln w="11430"/>
                <a:pattFill prst="pct70">
                  <a:fgClr>
                    <a:schemeClr val="accent1"/>
                  </a:fgClr>
                  <a:bgClr>
                    <a:schemeClr val="bg1"/>
                  </a:bgClr>
                </a:patt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</a:rPr>
              <a:t>祝同学们学习愉快！</a:t>
            </a:r>
            <a:endParaRPr lang="zh-CN" altLang="en-US" sz="5400" b="1" dirty="0">
              <a:ln w="11430"/>
              <a:pattFill prst="pct70">
                <a:fgClr>
                  <a:schemeClr val="accent1"/>
                </a:fgClr>
                <a:bgClr>
                  <a:schemeClr val="bg1"/>
                </a:bgClr>
              </a:patt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12"/>
          <p:cNvSpPr txBox="1"/>
          <p:nvPr/>
        </p:nvSpPr>
        <p:spPr>
          <a:xfrm>
            <a:off x="755843" y="2044200"/>
            <a:ext cx="10723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zh-CN" altLang="en-US" sz="1600" b="1" dirty="0" smtClean="0"/>
              <a:t>国家</a:t>
            </a:r>
            <a:r>
              <a:rPr lang="zh-CN" altLang="en-US" sz="1600" b="1" dirty="0"/>
              <a:t>开放大学学习网</a:t>
            </a:r>
            <a:r>
              <a:rPr lang="zh-CN" altLang="en-US" sz="1600" b="1" dirty="0" smtClean="0"/>
              <a:t>是</a:t>
            </a:r>
            <a:r>
              <a:rPr lang="zh-CN" altLang="en-US" sz="1600" b="1" dirty="0" smtClean="0">
                <a:ea typeface="DotumChe" panose="020B0609000101010101" pitchFamily="49" charset="-127"/>
              </a:rPr>
              <a:t>基于</a:t>
            </a:r>
            <a:r>
              <a:rPr lang="zh-CN" altLang="en-US" sz="1600" b="1" dirty="0">
                <a:ea typeface="DotumChe" panose="020B0609000101010101" pitchFamily="49" charset="-127"/>
              </a:rPr>
              <a:t>互联网</a:t>
            </a:r>
            <a:r>
              <a:rPr lang="zh-CN" altLang="en-US" sz="1600" b="1" dirty="0" smtClean="0">
                <a:ea typeface="DotumChe" panose="020B0609000101010101" pitchFamily="49" charset="-127"/>
              </a:rPr>
              <a:t>的在线学习</a:t>
            </a:r>
            <a:r>
              <a:rPr lang="zh-CN" altLang="en-US" sz="1600" b="1" dirty="0">
                <a:ea typeface="DotumChe" panose="020B0609000101010101" pitchFamily="49" charset="-127"/>
              </a:rPr>
              <a:t>平台。 </a:t>
            </a:r>
            <a:r>
              <a:rPr lang="zh-CN" altLang="en-US" sz="1600" b="1" dirty="0" smtClean="0"/>
              <a:t>学生</a:t>
            </a:r>
            <a:r>
              <a:rPr lang="zh-CN" altLang="en-US" sz="1600" b="1" dirty="0"/>
              <a:t>学习、教师教学以及师生间的</a:t>
            </a:r>
            <a:r>
              <a:rPr lang="zh-CN" altLang="en-US" sz="1600" b="1" dirty="0" smtClean="0"/>
              <a:t>交流主要是</a:t>
            </a:r>
            <a:r>
              <a:rPr lang="zh-CN" altLang="en-US" sz="1600" b="1" dirty="0"/>
              <a:t>在这个平台上来进行的</a:t>
            </a:r>
            <a:r>
              <a:rPr lang="zh-CN" altLang="en-US" sz="1600" b="1" dirty="0" smtClean="0"/>
              <a:t>。</a:t>
            </a:r>
            <a:r>
              <a:rPr lang="zh-CN" altLang="en-US" sz="1600" b="1" dirty="0" smtClean="0">
                <a:ea typeface="DotumChe" panose="020B0609000101010101" pitchFamily="49" charset="-127"/>
              </a:rPr>
              <a:t>学习平台为学员提供</a:t>
            </a:r>
            <a:r>
              <a:rPr lang="zh-CN" altLang="en-US" sz="1600" b="1" dirty="0">
                <a:ea typeface="DotumChe" panose="020B0609000101010101" pitchFamily="49" charset="-127"/>
              </a:rPr>
              <a:t>了各类动态的教学教务信息，丰富的学习资源，形式多样的网上教学活动以及个性化的网上学习支持服务</a:t>
            </a:r>
            <a:r>
              <a:rPr lang="zh-CN" altLang="en-US" sz="1600" b="1" dirty="0" smtClean="0">
                <a:ea typeface="DotumChe" panose="020B0609000101010101" pitchFamily="49" charset="-127"/>
              </a:rPr>
              <a:t>。</a:t>
            </a:r>
            <a:r>
              <a:rPr lang="zh-CN" altLang="en-US" sz="1600" b="1" dirty="0">
                <a:solidFill>
                  <a:srgbClr val="FF0000"/>
                </a:solidFill>
              </a:rPr>
              <a:t>主要包括可在线播放的直播课堂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，辅导</a:t>
            </a:r>
            <a:r>
              <a:rPr lang="zh-CN" altLang="en-US" sz="1600" b="1" dirty="0">
                <a:solidFill>
                  <a:srgbClr val="FF0000"/>
                </a:solidFill>
              </a:rPr>
              <a:t>资料，相关章节的练习，测试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，在线作业，课程</a:t>
            </a:r>
            <a:r>
              <a:rPr lang="zh-CN" altLang="en-US" sz="1600" b="1" dirty="0">
                <a:solidFill>
                  <a:srgbClr val="FF0000"/>
                </a:solidFill>
              </a:rPr>
              <a:t>论坛及有关知识拓展阅读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等学习资源。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914398" y="680940"/>
            <a:ext cx="10406421" cy="1248176"/>
            <a:chOff x="692431" y="995834"/>
            <a:chExt cx="4192660" cy="1248176"/>
          </a:xfrm>
        </p:grpSpPr>
        <p:grpSp>
          <p:nvGrpSpPr>
            <p:cNvPr id="79" name="组合 78"/>
            <p:cNvGrpSpPr/>
            <p:nvPr/>
          </p:nvGrpSpPr>
          <p:grpSpPr>
            <a:xfrm>
              <a:off x="692431" y="995834"/>
              <a:ext cx="4192660" cy="1247381"/>
              <a:chOff x="2894679" y="5426262"/>
              <a:chExt cx="3541789" cy="1053737"/>
            </a:xfrm>
          </p:grpSpPr>
          <p:sp>
            <p:nvSpPr>
              <p:cNvPr id="81" name="圆角矩形 80"/>
              <p:cNvSpPr/>
              <p:nvPr/>
            </p:nvSpPr>
            <p:spPr>
              <a:xfrm>
                <a:off x="2894679" y="5426262"/>
                <a:ext cx="3541789" cy="105373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D5D5D5"/>
                  </a:gs>
                  <a:gs pos="100000">
                    <a:srgbClr val="FBFBFB"/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5400000" scaled="0"/>
                </a:gradFill>
              </a:ln>
              <a:effectLst>
                <a:outerShdw blurRad="127000" dist="63500" dir="5400000" algn="t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3514338" y="5594524"/>
                <a:ext cx="2626185" cy="750086"/>
              </a:xfrm>
              <a:prstGeom prst="rect">
                <a:avLst/>
              </a:prstGeom>
              <a:gradFill>
                <a:gsLst>
                  <a:gs pos="0">
                    <a:srgbClr val="05508F"/>
                  </a:gs>
                  <a:gs pos="98000">
                    <a:srgbClr val="06A4E5"/>
                  </a:gs>
                </a:gsLst>
                <a:lin ang="3600000" scaled="0"/>
              </a:gradFill>
              <a:ln w="12700">
                <a:noFill/>
              </a:ln>
              <a:effectLst>
                <a:innerShdw blurRad="88900" dist="25400" dir="162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3" name="组合 82"/>
              <p:cNvGrpSpPr/>
              <p:nvPr/>
            </p:nvGrpSpPr>
            <p:grpSpPr>
              <a:xfrm>
                <a:off x="3148174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87" name="椭圆 86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六边形 87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84" name="组合 83"/>
              <p:cNvGrpSpPr/>
              <p:nvPr/>
            </p:nvGrpSpPr>
            <p:grpSpPr>
              <a:xfrm>
                <a:off x="6192457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85" name="椭圆 84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6" name="六边形 85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80" name="文本框 79"/>
            <p:cNvSpPr txBox="1"/>
            <p:nvPr/>
          </p:nvSpPr>
          <p:spPr>
            <a:xfrm>
              <a:off x="1457318" y="1413013"/>
              <a:ext cx="25977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一</a:t>
              </a:r>
              <a:r>
                <a:rPr lang="zh-CN" altLang="en-US" sz="2400" b="1" dirty="0" smtClean="0">
                  <a:solidFill>
                    <a:schemeClr val="bg1"/>
                  </a:solidFill>
                  <a:ea typeface="宋体" panose="02010600030101010101" pitchFamily="2" charset="-122"/>
                </a:rPr>
                <a:t>、“</a:t>
              </a:r>
              <a:r>
                <a:rPr lang="zh-CN" altLang="en-US" sz="24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国家开放大学学习网” </a:t>
              </a:r>
              <a:r>
                <a:rPr lang="zh-CN" altLang="en-US" sz="2400" b="1" dirty="0" smtClean="0">
                  <a:solidFill>
                    <a:schemeClr val="bg1"/>
                  </a:solidFill>
                  <a:ea typeface="宋体" panose="02010600030101010101" pitchFamily="2" charset="-122"/>
                </a:rPr>
                <a:t>平台功能介绍：</a:t>
              </a:r>
              <a:endParaRPr lang="zh-CN" altLang="en-US" sz="2400" dirty="0">
                <a:solidFill>
                  <a:schemeClr val="bg1"/>
                </a:solidFill>
              </a:endParaRPr>
            </a:p>
            <a:p>
              <a:endPara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4" name="AutoShape 4"/>
          <p:cNvSpPr>
            <a:spLocks noChangeArrowheads="1"/>
          </p:cNvSpPr>
          <p:nvPr/>
        </p:nvSpPr>
        <p:spPr bwMode="gray">
          <a:xfrm>
            <a:off x="850276" y="3871151"/>
            <a:ext cx="8142949" cy="818963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F3F3F3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altLang="zh-CN" dirty="0" smtClean="0">
                <a:ea typeface="宋体" panose="02010600030101010101" pitchFamily="2" charset="-122"/>
              </a:rPr>
              <a:t>                           </a:t>
            </a:r>
            <a:r>
              <a:rPr lang="en-US" altLang="zh-CN" sz="4000" dirty="0" smtClean="0">
                <a:ea typeface="宋体" panose="02010600030101010101" pitchFamily="2" charset="-122"/>
              </a:rPr>
              <a:t>http://www.ouchn.cn</a:t>
            </a:r>
            <a:endParaRPr lang="zh-CN" altLang="en-US" sz="4000" dirty="0">
              <a:ea typeface="宋体" panose="02010600030101010101" pitchFamily="2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16" y="3929520"/>
            <a:ext cx="2981325" cy="79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810627" y="5191740"/>
            <a:ext cx="996908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学员每学期登录“国家开放大学学习网” 的主要任务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en-US" altLang="zh-CN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（</a:t>
            </a:r>
            <a:r>
              <a:rPr lang="en-US" altLang="zh-CN" b="1" dirty="0">
                <a:solidFill>
                  <a:srgbClr val="FF0000"/>
                </a:solidFill>
              </a:rPr>
              <a:t>1</a:t>
            </a:r>
            <a:r>
              <a:rPr lang="zh-CN" altLang="en-US" b="1" dirty="0">
                <a:solidFill>
                  <a:srgbClr val="FF0000"/>
                </a:solidFill>
              </a:rPr>
              <a:t>）自主进行课程学习</a:t>
            </a:r>
            <a:r>
              <a:rPr lang="zh-CN" altLang="en-US" b="1" dirty="0" smtClean="0">
                <a:solidFill>
                  <a:srgbClr val="FF0000"/>
                </a:solidFill>
              </a:rPr>
              <a:t>。</a:t>
            </a:r>
            <a:r>
              <a:rPr lang="zh-CN" altLang="en-US" b="1" dirty="0">
                <a:solidFill>
                  <a:srgbClr val="FF0000"/>
                </a:solidFill>
              </a:rPr>
              <a:t>每</a:t>
            </a:r>
            <a:r>
              <a:rPr lang="zh-CN" altLang="en-US" b="1" dirty="0" smtClean="0">
                <a:solidFill>
                  <a:srgbClr val="FF0000"/>
                </a:solidFill>
              </a:rPr>
              <a:t>学期在线天数不少于</a:t>
            </a:r>
            <a:r>
              <a:rPr lang="en-US" altLang="zh-CN" b="1" dirty="0" smtClean="0">
                <a:solidFill>
                  <a:srgbClr val="FF0000"/>
                </a:solidFill>
              </a:rPr>
              <a:t>25</a:t>
            </a:r>
            <a:r>
              <a:rPr lang="zh-CN" altLang="en-US" b="1" dirty="0" smtClean="0">
                <a:solidFill>
                  <a:srgbClr val="FF0000"/>
                </a:solidFill>
              </a:rPr>
              <a:t>天。每</a:t>
            </a:r>
            <a:r>
              <a:rPr lang="zh-CN" altLang="en-US" b="1" dirty="0">
                <a:solidFill>
                  <a:srgbClr val="FF0000"/>
                </a:solidFill>
              </a:rPr>
              <a:t>门</a:t>
            </a:r>
            <a:r>
              <a:rPr lang="zh-CN" altLang="en-US" b="1" dirty="0" smtClean="0">
                <a:solidFill>
                  <a:srgbClr val="FF0000"/>
                </a:solidFill>
              </a:rPr>
              <a:t>课程发贴数不</a:t>
            </a:r>
            <a:r>
              <a:rPr lang="zh-CN" altLang="en-US" b="1" dirty="0">
                <a:solidFill>
                  <a:srgbClr val="FF0000"/>
                </a:solidFill>
              </a:rPr>
              <a:t>少于</a:t>
            </a:r>
            <a:r>
              <a:rPr lang="en-US" altLang="zh-CN" b="1" dirty="0" smtClean="0">
                <a:solidFill>
                  <a:srgbClr val="FF0000"/>
                </a:solidFill>
              </a:rPr>
              <a:t>10</a:t>
            </a:r>
            <a:r>
              <a:rPr lang="zh-CN" altLang="en-US" b="1" dirty="0">
                <a:solidFill>
                  <a:srgbClr val="FF0000"/>
                </a:solidFill>
              </a:rPr>
              <a:t>条</a:t>
            </a:r>
            <a:r>
              <a:rPr lang="zh-CN" altLang="en-US" b="1" dirty="0" smtClean="0">
                <a:solidFill>
                  <a:srgbClr val="FF0000"/>
                </a:solidFill>
              </a:rPr>
              <a:t>。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</a:rPr>
              <a:t>（</a:t>
            </a:r>
            <a:r>
              <a:rPr lang="en-US" altLang="zh-CN" b="1" dirty="0">
                <a:solidFill>
                  <a:srgbClr val="FF0000"/>
                </a:solidFill>
              </a:rPr>
              <a:t>2</a:t>
            </a:r>
            <a:r>
              <a:rPr lang="zh-CN" altLang="en-US" b="1" dirty="0">
                <a:solidFill>
                  <a:srgbClr val="FF0000"/>
                </a:solidFill>
              </a:rPr>
              <a:t>）完成每学期规定的网上形成性考核（即网上作业）。</a:t>
            </a:r>
            <a:endParaRPr lang="zh-CN" altLang="zh-CN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302" y="3793327"/>
            <a:ext cx="2044232" cy="15856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74194" y="542339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国开平台二维码</a:t>
            </a:r>
            <a:endParaRPr lang="zh-CN" alt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24" grpId="0" animBg="1"/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组合 77"/>
          <p:cNvGrpSpPr/>
          <p:nvPr/>
        </p:nvGrpSpPr>
        <p:grpSpPr>
          <a:xfrm>
            <a:off x="914398" y="475264"/>
            <a:ext cx="10406421" cy="1247381"/>
            <a:chOff x="692431" y="995834"/>
            <a:chExt cx="4192660" cy="1247381"/>
          </a:xfrm>
        </p:grpSpPr>
        <p:grpSp>
          <p:nvGrpSpPr>
            <p:cNvPr id="79" name="组合 78"/>
            <p:cNvGrpSpPr/>
            <p:nvPr/>
          </p:nvGrpSpPr>
          <p:grpSpPr>
            <a:xfrm>
              <a:off x="692431" y="995834"/>
              <a:ext cx="4192660" cy="1247381"/>
              <a:chOff x="2894679" y="5426262"/>
              <a:chExt cx="3541789" cy="1053737"/>
            </a:xfrm>
          </p:grpSpPr>
          <p:sp>
            <p:nvSpPr>
              <p:cNvPr id="81" name="圆角矩形 80"/>
              <p:cNvSpPr/>
              <p:nvPr/>
            </p:nvSpPr>
            <p:spPr>
              <a:xfrm>
                <a:off x="2894679" y="5426262"/>
                <a:ext cx="3541789" cy="105373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D5D5D5"/>
                  </a:gs>
                  <a:gs pos="100000">
                    <a:srgbClr val="FBFBFB"/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5400000" scaled="0"/>
                </a:gradFill>
              </a:ln>
              <a:effectLst>
                <a:outerShdw blurRad="127000" dist="63500" dir="5400000" algn="t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3514338" y="5578088"/>
                <a:ext cx="2626185" cy="750086"/>
              </a:xfrm>
              <a:prstGeom prst="rect">
                <a:avLst/>
              </a:prstGeom>
              <a:gradFill>
                <a:gsLst>
                  <a:gs pos="0">
                    <a:srgbClr val="05508F"/>
                  </a:gs>
                  <a:gs pos="98000">
                    <a:srgbClr val="06A4E5"/>
                  </a:gs>
                </a:gsLst>
                <a:lin ang="3600000" scaled="0"/>
              </a:gradFill>
              <a:ln w="12700">
                <a:noFill/>
              </a:ln>
              <a:effectLst>
                <a:innerShdw blurRad="88900" dist="25400" dir="162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3" name="组合 82"/>
              <p:cNvGrpSpPr/>
              <p:nvPr/>
            </p:nvGrpSpPr>
            <p:grpSpPr>
              <a:xfrm>
                <a:off x="3148174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87" name="椭圆 86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六边形 87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84" name="组合 83"/>
              <p:cNvGrpSpPr/>
              <p:nvPr/>
            </p:nvGrpSpPr>
            <p:grpSpPr>
              <a:xfrm>
                <a:off x="6192457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85" name="椭圆 84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6" name="六边形 85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80" name="文本框 79"/>
            <p:cNvSpPr txBox="1"/>
            <p:nvPr/>
          </p:nvSpPr>
          <p:spPr>
            <a:xfrm>
              <a:off x="1468846" y="1306663"/>
              <a:ext cx="27546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二</a:t>
              </a:r>
              <a:r>
                <a:rPr lang="zh-CN" altLang="en-US" sz="2400" b="1" dirty="0" smtClean="0">
                  <a:solidFill>
                    <a:schemeClr val="bg1"/>
                  </a:solidFill>
                  <a:ea typeface="宋体" panose="02010600030101010101" pitchFamily="2" charset="-122"/>
                </a:rPr>
                <a:t>、</a:t>
              </a:r>
              <a:r>
                <a:rPr lang="en-US" altLang="zh-CN" sz="2400" b="1" dirty="0" smtClean="0">
                  <a:solidFill>
                    <a:schemeClr val="bg1"/>
                  </a:solidFill>
                  <a:ea typeface="宋体" panose="02010600030101010101" pitchFamily="2" charset="-122"/>
                </a:rPr>
                <a:t>《</a:t>
              </a:r>
              <a:r>
                <a:rPr lang="zh-CN" altLang="en-US" sz="24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国家开放大学学习指南</a:t>
              </a:r>
              <a:r>
                <a:rPr lang="en-US" altLang="zh-CN" sz="2400" b="1" dirty="0" smtClean="0">
                  <a:solidFill>
                    <a:schemeClr val="bg1"/>
                  </a:solidFill>
                  <a:ea typeface="宋体" panose="02010600030101010101" pitchFamily="2" charset="-122"/>
                </a:rPr>
                <a:t>》</a:t>
              </a:r>
              <a:r>
                <a:rPr lang="zh-CN" altLang="en-US" sz="2400" b="1" dirty="0" smtClean="0">
                  <a:solidFill>
                    <a:schemeClr val="bg1"/>
                  </a:solidFill>
                  <a:ea typeface="宋体" panose="02010600030101010101" pitchFamily="2" charset="-122"/>
                </a:rPr>
                <a:t>课程</a:t>
              </a:r>
              <a:r>
                <a:rPr lang="zh-CN" altLang="en-US" sz="24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考核</a:t>
              </a:r>
              <a:r>
                <a:rPr lang="zh-CN" altLang="en-US" sz="2400" b="1" dirty="0" smtClean="0">
                  <a:solidFill>
                    <a:schemeClr val="bg1"/>
                  </a:solidFill>
                  <a:ea typeface="宋体" panose="02010600030101010101" pitchFamily="2" charset="-122"/>
                </a:rPr>
                <a:t>要求： </a:t>
              </a:r>
              <a:endParaRPr lang="en-US" altLang="zh-CN" sz="2400" b="1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1" name="平行四边形 20"/>
          <p:cNvSpPr/>
          <p:nvPr/>
        </p:nvSpPr>
        <p:spPr>
          <a:xfrm flipH="1">
            <a:off x="1204751" y="3484771"/>
            <a:ext cx="2526506" cy="145255"/>
          </a:xfrm>
          <a:prstGeom prst="parallelogram">
            <a:avLst>
              <a:gd name="adj" fmla="val 5887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平行四边形 21"/>
          <p:cNvSpPr/>
          <p:nvPr/>
        </p:nvSpPr>
        <p:spPr>
          <a:xfrm flipH="1">
            <a:off x="1681515" y="2639457"/>
            <a:ext cx="2526506" cy="145255"/>
          </a:xfrm>
          <a:prstGeom prst="parallelogram">
            <a:avLst>
              <a:gd name="adj" fmla="val 5887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95524" y="2790054"/>
            <a:ext cx="10585251" cy="776336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平行四边形 24"/>
          <p:cNvSpPr/>
          <p:nvPr/>
        </p:nvSpPr>
        <p:spPr>
          <a:xfrm>
            <a:off x="1188307" y="2683524"/>
            <a:ext cx="3080385" cy="782320"/>
          </a:xfrm>
          <a:prstGeom prst="parallelogram">
            <a:avLst>
              <a:gd name="adj" fmla="val 5887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0"/>
          <p:cNvSpPr txBox="1"/>
          <p:nvPr/>
        </p:nvSpPr>
        <p:spPr>
          <a:xfrm>
            <a:off x="4707528" y="2883679"/>
            <a:ext cx="5152176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凡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第一学年入学新生，都要进入国家开放大学学习网，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完成这门</a:t>
            </a: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国家开放大学学习指南</a:t>
            </a: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课程的网上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考核。</a:t>
            </a:r>
            <a:endParaRPr lang="zh-CN" altLang="en-US" sz="1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TextBox 3"/>
          <p:cNvSpPr txBox="1"/>
          <p:nvPr/>
        </p:nvSpPr>
        <p:spPr>
          <a:xfrm>
            <a:off x="1770017" y="2845641"/>
            <a:ext cx="1895048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3200" b="1" dirty="0" smtClean="0"/>
              <a:t>考核对象：</a:t>
            </a:r>
          </a:p>
        </p:txBody>
      </p:sp>
      <p:sp>
        <p:nvSpPr>
          <p:cNvPr id="30" name="平行四边形 29"/>
          <p:cNvSpPr/>
          <p:nvPr/>
        </p:nvSpPr>
        <p:spPr>
          <a:xfrm flipH="1">
            <a:off x="1538294" y="4511871"/>
            <a:ext cx="2526506" cy="145255"/>
          </a:xfrm>
          <a:prstGeom prst="parallelogram">
            <a:avLst>
              <a:gd name="adj" fmla="val 58879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735568" y="4376650"/>
            <a:ext cx="10585251" cy="1308053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平行四边形 31"/>
          <p:cNvSpPr/>
          <p:nvPr/>
        </p:nvSpPr>
        <p:spPr>
          <a:xfrm>
            <a:off x="956950" y="4533904"/>
            <a:ext cx="3080385" cy="770890"/>
          </a:xfrm>
          <a:prstGeom prst="parallelogram">
            <a:avLst>
              <a:gd name="adj" fmla="val 588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094581" y="4357760"/>
            <a:ext cx="9189796" cy="1154162"/>
            <a:chOff x="1094581" y="4203522"/>
            <a:chExt cx="9189796" cy="1154162"/>
          </a:xfrm>
        </p:grpSpPr>
        <p:sp>
          <p:nvSpPr>
            <p:cNvPr id="29" name="平行四边形 28"/>
            <p:cNvSpPr/>
            <p:nvPr/>
          </p:nvSpPr>
          <p:spPr>
            <a:xfrm flipH="1">
              <a:off x="1094581" y="5158879"/>
              <a:ext cx="2526506" cy="145255"/>
            </a:xfrm>
            <a:prstGeom prst="parallelogram">
              <a:avLst>
                <a:gd name="adj" fmla="val 5887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4696511" y="4203522"/>
              <a:ext cx="5587866" cy="11541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algn="just">
                <a:lnSpc>
                  <a:spcPts val="1800"/>
                </a:lnSpc>
                <a:defRPr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en-US" altLang="zh-CN" sz="1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1800" dirty="0" smtClean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本</a:t>
              </a:r>
              <a:r>
                <a:rPr lang="zh-CN" altLang="en-US" sz="18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课程</a:t>
              </a:r>
              <a:r>
                <a:rPr lang="en-US" altLang="zh-CN" sz="18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zh-CN" altLang="en-US" sz="18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个</a:t>
              </a:r>
              <a:r>
                <a:rPr lang="zh-CN" altLang="en-US" sz="1800" dirty="0" smtClean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学分。采取</a:t>
              </a:r>
              <a:r>
                <a:rPr lang="zh-CN" altLang="en-US" sz="18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100%形成性考核，不</a:t>
              </a:r>
              <a:r>
                <a:rPr lang="zh-CN" altLang="en-US" sz="1800" dirty="0" smtClean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进行终结性考试。参加</a:t>
              </a:r>
              <a:r>
                <a:rPr lang="en-US" altLang="zh-CN" sz="18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r>
                <a:rPr lang="zh-CN" altLang="en-US" sz="18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次形</a:t>
              </a:r>
              <a:r>
                <a:rPr lang="zh-CN" altLang="en-US" sz="1800" dirty="0" smtClean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考</a:t>
              </a:r>
              <a:r>
                <a:rPr lang="zh-CN" altLang="en-US" sz="18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任务</a:t>
              </a:r>
              <a:r>
                <a:rPr lang="zh-CN" altLang="en-US" sz="1800" dirty="0" smtClean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。</a:t>
              </a:r>
              <a:r>
                <a:rPr lang="zh-CN" altLang="en-US" sz="18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每次形</a:t>
              </a:r>
              <a:r>
                <a:rPr lang="zh-CN" altLang="en-US" sz="1800" dirty="0" smtClean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考任务可以</a:t>
              </a:r>
              <a:r>
                <a:rPr lang="zh-CN" altLang="en-US" sz="18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做</a:t>
              </a:r>
              <a:r>
                <a:rPr lang="en-US" altLang="zh-CN" sz="18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r>
                <a:rPr lang="zh-CN" altLang="en-US" sz="18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次，系统默认记录</a:t>
              </a:r>
              <a:r>
                <a:rPr lang="en-US" altLang="zh-CN" sz="18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r>
                <a:rPr lang="zh-CN" altLang="en-US" sz="18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次中的最高成绩。</a:t>
              </a:r>
              <a:r>
                <a:rPr lang="en-US" altLang="zh-CN" sz="18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r>
                <a:rPr lang="zh-CN" altLang="en-US" sz="18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次形考成绩加起来就是期末综合成绩，成绩</a:t>
              </a:r>
              <a:r>
                <a:rPr lang="en-US" altLang="zh-CN" sz="18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60</a:t>
              </a:r>
              <a:r>
                <a:rPr lang="zh-CN" altLang="en-US" sz="18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分为及格。</a:t>
              </a:r>
            </a:p>
          </p:txBody>
        </p:sp>
        <p:sp>
          <p:nvSpPr>
            <p:cNvPr id="34" name="TextBox 3"/>
            <p:cNvSpPr txBox="1"/>
            <p:nvPr/>
          </p:nvSpPr>
          <p:spPr>
            <a:xfrm>
              <a:off x="1770017" y="4530988"/>
              <a:ext cx="1895048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3200" b="1" dirty="0" smtClean="0"/>
                <a:t>考核方式：</a:t>
              </a:r>
              <a:endParaRPr lang="zh-CN" altLang="en-US" sz="3200" b="1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 flipH="1">
            <a:off x="1094581" y="2767434"/>
            <a:ext cx="2526506" cy="145255"/>
          </a:xfrm>
          <a:prstGeom prst="parallelogram">
            <a:avLst>
              <a:gd name="adj" fmla="val 5887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平行四边形 4"/>
          <p:cNvSpPr/>
          <p:nvPr/>
        </p:nvSpPr>
        <p:spPr>
          <a:xfrm flipH="1">
            <a:off x="1813719" y="1780009"/>
            <a:ext cx="2526506" cy="145255"/>
          </a:xfrm>
          <a:prstGeom prst="parallelogram">
            <a:avLst>
              <a:gd name="adj" fmla="val 5887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78205" y="1828006"/>
            <a:ext cx="10057130" cy="1014227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6"/>
          <p:cNvSpPr/>
          <p:nvPr/>
        </p:nvSpPr>
        <p:spPr>
          <a:xfrm>
            <a:off x="1177290" y="1936853"/>
            <a:ext cx="3080385" cy="782320"/>
          </a:xfrm>
          <a:prstGeom prst="parallelogram">
            <a:avLst>
              <a:gd name="adj" fmla="val 5887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20"/>
          <p:cNvSpPr txBox="1"/>
          <p:nvPr/>
        </p:nvSpPr>
        <p:spPr>
          <a:xfrm>
            <a:off x="4257675" y="2091091"/>
            <a:ext cx="6346195" cy="7080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主要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内容有</a:t>
            </a: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个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学习活动。完成五次活动中的形考任务。形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考作业的答案能在学习活动中的视频、文字或问题库中找到。</a:t>
            </a:r>
            <a:endParaRPr lang="zh-CN" altLang="en-US" sz="1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1770017" y="2180503"/>
            <a:ext cx="1895048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3200" b="1" dirty="0" smtClean="0"/>
              <a:t>考核内容：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" y="2912689"/>
            <a:ext cx="10302328" cy="343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组合 22"/>
          <p:cNvGrpSpPr/>
          <p:nvPr/>
        </p:nvGrpSpPr>
        <p:grpSpPr>
          <a:xfrm>
            <a:off x="914398" y="484992"/>
            <a:ext cx="10406421" cy="1247381"/>
            <a:chOff x="692431" y="995834"/>
            <a:chExt cx="4192660" cy="1247381"/>
          </a:xfrm>
        </p:grpSpPr>
        <p:grpSp>
          <p:nvGrpSpPr>
            <p:cNvPr id="24" name="组合 23"/>
            <p:cNvGrpSpPr/>
            <p:nvPr/>
          </p:nvGrpSpPr>
          <p:grpSpPr>
            <a:xfrm>
              <a:off x="692431" y="995834"/>
              <a:ext cx="4192660" cy="1247381"/>
              <a:chOff x="2894679" y="5426262"/>
              <a:chExt cx="3541789" cy="1053737"/>
            </a:xfrm>
          </p:grpSpPr>
          <p:sp>
            <p:nvSpPr>
              <p:cNvPr id="26" name="圆角矩形 25"/>
              <p:cNvSpPr/>
              <p:nvPr/>
            </p:nvSpPr>
            <p:spPr>
              <a:xfrm>
                <a:off x="2894679" y="5426262"/>
                <a:ext cx="3541789" cy="105373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D5D5D5"/>
                  </a:gs>
                  <a:gs pos="100000">
                    <a:srgbClr val="FBFBFB"/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5400000" scaled="0"/>
                </a:gradFill>
              </a:ln>
              <a:effectLst>
                <a:outerShdw blurRad="127000" dist="63500" dir="5400000" algn="t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3514338" y="5578088"/>
                <a:ext cx="2626185" cy="750086"/>
              </a:xfrm>
              <a:prstGeom prst="rect">
                <a:avLst/>
              </a:prstGeom>
              <a:gradFill>
                <a:gsLst>
                  <a:gs pos="0">
                    <a:srgbClr val="05508F"/>
                  </a:gs>
                  <a:gs pos="98000">
                    <a:srgbClr val="06A4E5"/>
                  </a:gs>
                </a:gsLst>
                <a:lin ang="3600000" scaled="0"/>
              </a:gradFill>
              <a:ln w="12700">
                <a:noFill/>
              </a:ln>
              <a:effectLst>
                <a:innerShdw blurRad="88900" dist="25400" dir="162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3148174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32" name="椭圆 31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六边形 32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>
                <a:off x="6192457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30" name="椭圆 29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六边形 30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25" name="文本框 79"/>
            <p:cNvSpPr txBox="1"/>
            <p:nvPr/>
          </p:nvSpPr>
          <p:spPr>
            <a:xfrm>
              <a:off x="1468846" y="1306663"/>
              <a:ext cx="27546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二</a:t>
              </a:r>
              <a:r>
                <a:rPr lang="zh-CN" altLang="en-US" sz="2400" b="1" dirty="0" smtClean="0">
                  <a:solidFill>
                    <a:schemeClr val="bg1"/>
                  </a:solidFill>
                  <a:ea typeface="宋体" panose="02010600030101010101" pitchFamily="2" charset="-122"/>
                </a:rPr>
                <a:t>、“国家</a:t>
              </a:r>
              <a:r>
                <a:rPr lang="zh-CN" altLang="en-US" sz="24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开放大学学习指南”课程考核</a:t>
              </a:r>
              <a:r>
                <a:rPr lang="zh-CN" altLang="en-US" sz="2400" b="1" dirty="0" smtClean="0">
                  <a:solidFill>
                    <a:schemeClr val="bg1"/>
                  </a:solidFill>
                  <a:ea typeface="宋体" panose="02010600030101010101" pitchFamily="2" charset="-122"/>
                </a:rPr>
                <a:t>要求： </a:t>
              </a:r>
              <a:endParaRPr lang="en-US" altLang="zh-CN" sz="2400" b="1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04111" y="510123"/>
            <a:ext cx="8585020" cy="779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</a:t>
            </a:r>
            <a:r>
              <a:rPr lang="zh-CN" altLang="en-US" sz="2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完成“国家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开放大学学习指南</a:t>
            </a:r>
            <a:r>
              <a:rPr lang="zh-CN" altLang="en-US" sz="2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”课程形成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性</a:t>
            </a:r>
            <a:r>
              <a:rPr lang="zh-CN" altLang="en-US" sz="2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考核操作步骤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3371758" y="1427249"/>
            <a:ext cx="4999038" cy="358775"/>
          </a:xfrm>
          <a:custGeom>
            <a:avLst/>
            <a:gdLst>
              <a:gd name="connsiteX0" fmla="*/ 0 w 4998566"/>
              <a:gd name="connsiteY0" fmla="*/ 0 h 358594"/>
              <a:gd name="connsiteX1" fmla="*/ 4998566 w 4998566"/>
              <a:gd name="connsiteY1" fmla="*/ 0 h 358594"/>
              <a:gd name="connsiteX2" fmla="*/ 4998566 w 4998566"/>
              <a:gd name="connsiteY2" fmla="*/ 358594 h 358594"/>
              <a:gd name="connsiteX3" fmla="*/ 0 w 4998566"/>
              <a:gd name="connsiteY3" fmla="*/ 358594 h 358594"/>
              <a:gd name="connsiteX4" fmla="*/ 0 w 4998566"/>
              <a:gd name="connsiteY4" fmla="*/ 0 h 3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566" h="358594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8100" tIns="38100" rIns="38100" bIns="38100" spcCol="1270" anchor="b"/>
          <a:lstStyle/>
          <a:p>
            <a:pPr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id-ID" sz="2000"/>
          </a:p>
        </p:txBody>
      </p:sp>
      <p:sp>
        <p:nvSpPr>
          <p:cNvPr id="7" name="Straight Connector 10"/>
          <p:cNvSpPr/>
          <p:nvPr/>
        </p:nvSpPr>
        <p:spPr>
          <a:xfrm>
            <a:off x="1268321" y="1809357"/>
            <a:ext cx="979328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Content Placeholder 2"/>
          <p:cNvSpPr txBox="1"/>
          <p:nvPr/>
        </p:nvSpPr>
        <p:spPr bwMode="auto">
          <a:xfrm>
            <a:off x="2437509" y="1281547"/>
            <a:ext cx="8914670" cy="32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r>
              <a:rPr lang="zh-CN" altLang="en-US" sz="1600" b="1" dirty="0" smtClean="0"/>
              <a:t>打开学习网主页。在浏览器地址栏中输入</a:t>
            </a:r>
            <a:r>
              <a:rPr lang="zh-CN" altLang="zh-CN" sz="1600" b="1" dirty="0" smtClean="0"/>
              <a:t>网址</a:t>
            </a:r>
            <a:r>
              <a:rPr lang="zh-CN" altLang="zh-CN" sz="1600" b="1" dirty="0"/>
              <a:t>：</a:t>
            </a:r>
            <a:r>
              <a:rPr lang="en-US" altLang="zh-CN" sz="1600" b="1" u="sng" dirty="0">
                <a:hlinkClick r:id="rId3"/>
              </a:rPr>
              <a:t>http://www.ouchn.cn/</a:t>
            </a:r>
            <a:r>
              <a:rPr lang="en-US" altLang="zh-CN" sz="1600" b="1" dirty="0"/>
              <a:t> </a:t>
            </a:r>
            <a:r>
              <a:rPr lang="zh-CN" altLang="zh-CN" sz="1600" b="1" dirty="0"/>
              <a:t>，</a:t>
            </a:r>
            <a:r>
              <a:rPr lang="zh-CN" altLang="zh-CN" sz="1600" b="1" dirty="0" smtClean="0"/>
              <a:t>进入</a:t>
            </a:r>
            <a:r>
              <a:rPr lang="zh-CN" altLang="en-US" sz="1600" b="1" dirty="0" smtClean="0"/>
              <a:t>“国家开放大学学习网”。</a:t>
            </a:r>
            <a:r>
              <a:rPr lang="zh-CN" altLang="zh-CN" sz="1600" b="1" dirty="0"/>
              <a:t>手机用户，可扫描二维码进入</a:t>
            </a:r>
            <a:r>
              <a:rPr lang="zh-CN" altLang="zh-CN" sz="1200" b="1" dirty="0"/>
              <a:t>。</a:t>
            </a:r>
            <a:endParaRPr lang="zh-CN" altLang="zh-CN" sz="1200" dirty="0"/>
          </a:p>
          <a:p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Content Placeholder 2"/>
          <p:cNvSpPr txBox="1"/>
          <p:nvPr/>
        </p:nvSpPr>
        <p:spPr bwMode="auto">
          <a:xfrm>
            <a:off x="1629007" y="1291839"/>
            <a:ext cx="1060979" cy="31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Clr>
                <a:srgbClr val="1F608B"/>
              </a:buClr>
              <a:buSzPct val="145000"/>
            </a:pPr>
            <a:r>
              <a:rPr lang="zh-CN" altLang="zh-CN" b="1" dirty="0"/>
              <a:t>第一步：</a:t>
            </a:r>
            <a:endParaRPr lang="en-US" alt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ardrop 1"/>
          <p:cNvSpPr/>
          <p:nvPr/>
        </p:nvSpPr>
        <p:spPr bwMode="auto">
          <a:xfrm>
            <a:off x="128854" y="1181807"/>
            <a:ext cx="1420637" cy="1412594"/>
          </a:xfrm>
          <a:prstGeom prst="teardrop">
            <a:avLst>
              <a:gd name="adj" fmla="val 13949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zh-CN" b="1" dirty="0"/>
              <a:t>完成形成性</a:t>
            </a:r>
            <a:r>
              <a:rPr lang="zh-CN" altLang="zh-CN" b="1" dirty="0" smtClean="0"/>
              <a:t>考核步骤</a:t>
            </a:r>
            <a:r>
              <a:rPr lang="zh-CN" altLang="zh-CN" b="1" dirty="0"/>
              <a:t>：</a:t>
            </a:r>
            <a:endParaRPr lang="id-ID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06" y="2064417"/>
            <a:ext cx="371957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683" y="2064417"/>
            <a:ext cx="6188149" cy="418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/>
          <p:nvPr/>
        </p:nvSpPr>
        <p:spPr>
          <a:xfrm>
            <a:off x="3371758" y="1472045"/>
            <a:ext cx="4999038" cy="358775"/>
          </a:xfrm>
          <a:custGeom>
            <a:avLst/>
            <a:gdLst>
              <a:gd name="connsiteX0" fmla="*/ 0 w 4998566"/>
              <a:gd name="connsiteY0" fmla="*/ 0 h 358594"/>
              <a:gd name="connsiteX1" fmla="*/ 4998566 w 4998566"/>
              <a:gd name="connsiteY1" fmla="*/ 0 h 358594"/>
              <a:gd name="connsiteX2" fmla="*/ 4998566 w 4998566"/>
              <a:gd name="connsiteY2" fmla="*/ 358594 h 358594"/>
              <a:gd name="connsiteX3" fmla="*/ 0 w 4998566"/>
              <a:gd name="connsiteY3" fmla="*/ 358594 h 358594"/>
              <a:gd name="connsiteX4" fmla="*/ 0 w 4998566"/>
              <a:gd name="connsiteY4" fmla="*/ 0 h 3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566" h="358594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8100" tIns="38100" rIns="38100" bIns="38100" spcCol="1270" anchor="b"/>
          <a:lstStyle/>
          <a:p>
            <a:pPr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id-ID" sz="2000"/>
          </a:p>
        </p:txBody>
      </p:sp>
      <p:sp>
        <p:nvSpPr>
          <p:cNvPr id="6" name="Straight Connector 10"/>
          <p:cNvSpPr/>
          <p:nvPr/>
        </p:nvSpPr>
        <p:spPr>
          <a:xfrm>
            <a:off x="1268321" y="1760266"/>
            <a:ext cx="979328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Content Placeholder 2"/>
          <p:cNvSpPr txBox="1"/>
          <p:nvPr/>
        </p:nvSpPr>
        <p:spPr bwMode="auto">
          <a:xfrm>
            <a:off x="3359865" y="744324"/>
            <a:ext cx="7751275" cy="46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r>
              <a:rPr lang="zh-CN" altLang="zh-CN" sz="1600" b="1" dirty="0"/>
              <a:t>登录。页面右上角有三个登录入口，学生点“学生登录”入口，输入用户名和密码，用户名是学生的学号，密码</a:t>
            </a:r>
            <a:r>
              <a:rPr lang="zh-CN" altLang="zh-CN" sz="1600" b="1" dirty="0" smtClean="0"/>
              <a:t>是</a:t>
            </a:r>
            <a:r>
              <a:rPr lang="zh-CN" altLang="en-US" sz="1600" b="1" dirty="0" smtClean="0"/>
              <a:t>自己</a:t>
            </a:r>
            <a:r>
              <a:rPr lang="zh-CN" altLang="zh-CN" sz="1600" b="1" dirty="0" smtClean="0"/>
              <a:t>出生</a:t>
            </a:r>
            <a:r>
              <a:rPr lang="zh-CN" altLang="zh-CN" sz="1600" b="1" dirty="0"/>
              <a:t>日期</a:t>
            </a:r>
            <a:r>
              <a:rPr lang="en-US" altLang="zh-CN" sz="1600" b="1" dirty="0"/>
              <a:t>8</a:t>
            </a:r>
            <a:r>
              <a:rPr lang="zh-CN" altLang="zh-CN" sz="1600" b="1" dirty="0" smtClean="0"/>
              <a:t>位数</a:t>
            </a:r>
            <a:r>
              <a:rPr lang="zh-CN" altLang="en-US" sz="1600" b="1" dirty="0"/>
              <a:t>，</a:t>
            </a:r>
            <a:r>
              <a:rPr lang="zh-CN" altLang="en-US" sz="1600" b="1" dirty="0" smtClean="0"/>
              <a:t>即</a:t>
            </a:r>
            <a:r>
              <a:rPr lang="zh-CN" altLang="en-US" sz="1600" b="1" dirty="0"/>
              <a:t>可登录学习网，进入学生空间。</a:t>
            </a:r>
            <a:endParaRPr lang="en-US" altLang="zh-CN" sz="1600" b="1" dirty="0"/>
          </a:p>
          <a:p>
            <a:r>
              <a:rPr lang="zh-CN" altLang="en-US" sz="1600" b="1" dirty="0" smtClean="0"/>
              <a:t>例如</a:t>
            </a:r>
            <a:r>
              <a:rPr lang="zh-CN" altLang="en-US" sz="1600" b="1" dirty="0"/>
              <a:t>：用户名　</a:t>
            </a:r>
            <a:r>
              <a:rPr lang="en-US" altLang="zh-CN" sz="1600" b="1" dirty="0"/>
              <a:t>1961001453205</a:t>
            </a:r>
            <a:r>
              <a:rPr lang="zh-CN" altLang="en-US" sz="1600" b="1" dirty="0"/>
              <a:t>　密码：</a:t>
            </a:r>
            <a:r>
              <a:rPr lang="en-US" altLang="zh-CN" sz="1600" b="1" dirty="0" smtClean="0"/>
              <a:t>19920105</a:t>
            </a:r>
            <a:r>
              <a:rPr lang="zh-CN" altLang="en-US" sz="1600" b="1" dirty="0" smtClean="0"/>
              <a:t>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Content Placeholder 2"/>
          <p:cNvSpPr txBox="1"/>
          <p:nvPr/>
        </p:nvSpPr>
        <p:spPr bwMode="auto">
          <a:xfrm>
            <a:off x="2298884" y="764147"/>
            <a:ext cx="1206316" cy="31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Clr>
                <a:srgbClr val="1F608B"/>
              </a:buClr>
              <a:buSzPct val="145000"/>
            </a:pPr>
            <a:r>
              <a:rPr lang="zh-CN" altLang="zh-CN" sz="2000" b="1" dirty="0" smtClean="0"/>
              <a:t>第</a:t>
            </a:r>
            <a:r>
              <a:rPr lang="zh-CN" altLang="en-US" sz="2000" b="1" dirty="0" smtClean="0"/>
              <a:t>二</a:t>
            </a:r>
            <a:r>
              <a:rPr lang="zh-CN" altLang="zh-CN" sz="2000" b="1" dirty="0" smtClean="0"/>
              <a:t>步</a:t>
            </a:r>
            <a:r>
              <a:rPr lang="zh-CN" altLang="zh-CN" sz="2000" b="1" dirty="0"/>
              <a:t>：</a:t>
            </a:r>
            <a:endParaRPr lang="en-US" altLang="zh-CN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ardrop 1"/>
          <p:cNvSpPr/>
          <p:nvPr/>
        </p:nvSpPr>
        <p:spPr bwMode="auto">
          <a:xfrm>
            <a:off x="558000" y="1182084"/>
            <a:ext cx="1572357" cy="1412594"/>
          </a:xfrm>
          <a:prstGeom prst="teardrop">
            <a:avLst>
              <a:gd name="adj" fmla="val 11347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zh-CN" b="1" dirty="0"/>
              <a:t>完成形成性</a:t>
            </a:r>
            <a:r>
              <a:rPr lang="zh-CN" altLang="zh-CN" b="1" dirty="0" smtClean="0"/>
              <a:t>考核步骤</a:t>
            </a:r>
            <a:r>
              <a:rPr lang="zh-CN" altLang="zh-CN" b="1" dirty="0"/>
              <a:t>：</a:t>
            </a:r>
            <a:endParaRPr lang="id-ID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98" y="1830820"/>
            <a:ext cx="9237354" cy="464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Freeform 6"/>
          <p:cNvSpPr/>
          <p:nvPr/>
        </p:nvSpPr>
        <p:spPr>
          <a:xfrm>
            <a:off x="2829475" y="1492857"/>
            <a:ext cx="4999038" cy="358775"/>
          </a:xfrm>
          <a:custGeom>
            <a:avLst/>
            <a:gdLst>
              <a:gd name="connsiteX0" fmla="*/ 0 w 4998566"/>
              <a:gd name="connsiteY0" fmla="*/ 0 h 358594"/>
              <a:gd name="connsiteX1" fmla="*/ 4998566 w 4998566"/>
              <a:gd name="connsiteY1" fmla="*/ 0 h 358594"/>
              <a:gd name="connsiteX2" fmla="*/ 4998566 w 4998566"/>
              <a:gd name="connsiteY2" fmla="*/ 358594 h 358594"/>
              <a:gd name="connsiteX3" fmla="*/ 0 w 4998566"/>
              <a:gd name="connsiteY3" fmla="*/ 358594 h 358594"/>
              <a:gd name="connsiteX4" fmla="*/ 0 w 4998566"/>
              <a:gd name="connsiteY4" fmla="*/ 0 h 3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566" h="358594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8100" tIns="38100" rIns="38100" bIns="38100" spcCol="1270" anchor="b"/>
          <a:lstStyle/>
          <a:p>
            <a:pPr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id-ID" sz="2000"/>
          </a:p>
        </p:txBody>
      </p:sp>
      <p:sp>
        <p:nvSpPr>
          <p:cNvPr id="5" name="Straight Connector 10"/>
          <p:cNvSpPr/>
          <p:nvPr/>
        </p:nvSpPr>
        <p:spPr>
          <a:xfrm>
            <a:off x="1404513" y="1300932"/>
            <a:ext cx="979328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Content Placeholder 2"/>
          <p:cNvSpPr txBox="1"/>
          <p:nvPr/>
        </p:nvSpPr>
        <p:spPr bwMode="auto">
          <a:xfrm>
            <a:off x="2854914" y="572401"/>
            <a:ext cx="8409716" cy="34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r>
              <a:rPr lang="zh-CN" altLang="en-US" sz="2000" b="1" dirty="0" smtClean="0"/>
              <a:t>学习。学生在学生空间中可以看到通知公告和课程，点击“进入课程”便可开始学习了。</a:t>
            </a:r>
            <a:r>
              <a:rPr lang="zh-CN" altLang="zh-CN" sz="2000" b="1" dirty="0" smtClean="0"/>
              <a:t>选择“</a:t>
            </a:r>
            <a:r>
              <a:rPr lang="zh-CN" altLang="en-US" sz="2000" b="1" dirty="0" smtClean="0"/>
              <a:t>国家开放大学学习指南</a:t>
            </a:r>
            <a:r>
              <a:rPr lang="zh-CN" altLang="zh-CN" sz="2000" b="1" dirty="0" smtClean="0"/>
              <a:t>”</a:t>
            </a:r>
            <a:r>
              <a:rPr lang="zh-CN" altLang="en-US" sz="2000" b="1" dirty="0" smtClean="0"/>
              <a:t>课程</a:t>
            </a:r>
            <a:r>
              <a:rPr lang="zh-CN" altLang="zh-CN" sz="2000" b="1" dirty="0" smtClean="0"/>
              <a:t>，</a:t>
            </a:r>
            <a:r>
              <a:rPr lang="zh-CN" altLang="zh-CN" sz="2000" b="1" dirty="0"/>
              <a:t>点击</a:t>
            </a:r>
            <a:r>
              <a:rPr lang="zh-CN" altLang="zh-CN" sz="2000" b="1" dirty="0" smtClean="0"/>
              <a:t>“进入</a:t>
            </a:r>
            <a:r>
              <a:rPr lang="zh-CN" altLang="en-US" sz="2000" b="1" dirty="0" smtClean="0"/>
              <a:t>学习</a:t>
            </a:r>
            <a:r>
              <a:rPr lang="zh-CN" altLang="zh-CN" sz="2000" b="1" dirty="0" smtClean="0"/>
              <a:t>”</a:t>
            </a:r>
            <a:r>
              <a:rPr lang="zh-CN" altLang="zh-CN" sz="2000" b="1" dirty="0"/>
              <a:t>。</a:t>
            </a:r>
            <a:endParaRPr lang="zh-CN" altLang="zh-CN" sz="2000" dirty="0"/>
          </a:p>
        </p:txBody>
      </p:sp>
      <p:sp>
        <p:nvSpPr>
          <p:cNvPr id="7" name="Content Placeholder 2"/>
          <p:cNvSpPr txBox="1"/>
          <p:nvPr/>
        </p:nvSpPr>
        <p:spPr bwMode="auto">
          <a:xfrm>
            <a:off x="1859540" y="636776"/>
            <a:ext cx="1060979" cy="31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Clr>
                <a:srgbClr val="1F608B"/>
              </a:buClr>
              <a:buSzPct val="145000"/>
            </a:pPr>
            <a:r>
              <a:rPr lang="zh-CN" altLang="zh-CN" sz="2000" b="1" dirty="0" smtClean="0"/>
              <a:t>第</a:t>
            </a:r>
            <a:r>
              <a:rPr lang="zh-CN" altLang="en-US" sz="2000" b="1" dirty="0"/>
              <a:t>三</a:t>
            </a:r>
            <a:r>
              <a:rPr lang="zh-CN" altLang="zh-CN" sz="2000" b="1" dirty="0" smtClean="0"/>
              <a:t>步</a:t>
            </a:r>
            <a:r>
              <a:rPr lang="zh-CN" altLang="zh-CN" sz="2000" b="1" dirty="0"/>
              <a:t>：</a:t>
            </a:r>
            <a:endParaRPr lang="en-US" altLang="zh-CN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Teardrop 1"/>
          <p:cNvSpPr/>
          <p:nvPr/>
        </p:nvSpPr>
        <p:spPr bwMode="auto">
          <a:xfrm>
            <a:off x="285627" y="961733"/>
            <a:ext cx="1420637" cy="1412594"/>
          </a:xfrm>
          <a:prstGeom prst="teardrop">
            <a:avLst>
              <a:gd name="adj" fmla="val 11347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zh-CN" b="1" dirty="0"/>
              <a:t>完成形成性</a:t>
            </a:r>
            <a:r>
              <a:rPr lang="zh-CN" altLang="zh-CN" b="1" dirty="0" smtClean="0"/>
              <a:t>考核步骤</a:t>
            </a:r>
            <a:r>
              <a:rPr lang="zh-CN" altLang="zh-CN" b="1" dirty="0"/>
              <a:t>：</a:t>
            </a:r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264" y="1492856"/>
            <a:ext cx="9491536" cy="465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2769310" y="1997357"/>
            <a:ext cx="4999038" cy="358775"/>
          </a:xfrm>
          <a:custGeom>
            <a:avLst/>
            <a:gdLst>
              <a:gd name="connsiteX0" fmla="*/ 0 w 4998566"/>
              <a:gd name="connsiteY0" fmla="*/ 0 h 358594"/>
              <a:gd name="connsiteX1" fmla="*/ 4998566 w 4998566"/>
              <a:gd name="connsiteY1" fmla="*/ 0 h 358594"/>
              <a:gd name="connsiteX2" fmla="*/ 4998566 w 4998566"/>
              <a:gd name="connsiteY2" fmla="*/ 358594 h 358594"/>
              <a:gd name="connsiteX3" fmla="*/ 0 w 4998566"/>
              <a:gd name="connsiteY3" fmla="*/ 358594 h 358594"/>
              <a:gd name="connsiteX4" fmla="*/ 0 w 4998566"/>
              <a:gd name="connsiteY4" fmla="*/ 0 h 3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566" h="358594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8100" tIns="38100" rIns="38100" bIns="38100" spcCol="1270" anchor="b"/>
          <a:lstStyle/>
          <a:p>
            <a:pPr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id-ID" sz="2000"/>
          </a:p>
        </p:txBody>
      </p:sp>
      <p:sp>
        <p:nvSpPr>
          <p:cNvPr id="5" name="Content Placeholder 2"/>
          <p:cNvSpPr txBox="1"/>
          <p:nvPr/>
        </p:nvSpPr>
        <p:spPr bwMode="auto">
          <a:xfrm>
            <a:off x="1640861" y="358673"/>
            <a:ext cx="9594585" cy="46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r>
              <a:rPr lang="zh-CN" altLang="en-US" sz="2000" b="1" dirty="0" smtClean="0"/>
              <a:t>　　第四步：</a:t>
            </a:r>
            <a:r>
              <a:rPr lang="zh-CN" altLang="zh-CN" sz="2000" b="1" dirty="0" smtClean="0"/>
              <a:t>进入课程</a:t>
            </a:r>
            <a:r>
              <a:rPr lang="zh-CN" altLang="en-US" sz="2000" b="1" dirty="0" smtClean="0"/>
              <a:t>学习页面</a:t>
            </a:r>
            <a:r>
              <a:rPr lang="zh-CN" altLang="zh-CN" sz="2000" b="1" dirty="0" smtClean="0"/>
              <a:t>后，</a:t>
            </a:r>
            <a:r>
              <a:rPr lang="zh-CN" altLang="en-US" sz="2000" b="1" dirty="0" smtClean="0"/>
              <a:t>完成五次学习活动中的形考任务。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Content Placeholder 2"/>
          <p:cNvSpPr txBox="1"/>
          <p:nvPr/>
        </p:nvSpPr>
        <p:spPr bwMode="auto">
          <a:xfrm>
            <a:off x="1549534" y="648488"/>
            <a:ext cx="1060979" cy="31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Clr>
                <a:srgbClr val="1F608B"/>
              </a:buClr>
              <a:buSzPct val="145000"/>
            </a:pPr>
            <a:endParaRPr lang="en-US" altLang="zh-CN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ardrop 1"/>
          <p:cNvSpPr/>
          <p:nvPr/>
        </p:nvSpPr>
        <p:spPr bwMode="auto">
          <a:xfrm>
            <a:off x="368894" y="909448"/>
            <a:ext cx="1239129" cy="1294695"/>
          </a:xfrm>
          <a:prstGeom prst="teardrop">
            <a:avLst>
              <a:gd name="adj" fmla="val 1343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zh-CN" b="1" dirty="0"/>
              <a:t>完成形成性</a:t>
            </a:r>
            <a:r>
              <a:rPr lang="zh-CN" altLang="zh-CN" b="1" dirty="0" smtClean="0"/>
              <a:t>考核步骤</a:t>
            </a:r>
            <a:r>
              <a:rPr lang="zh-CN" altLang="zh-CN" b="1" dirty="0"/>
              <a:t>：</a:t>
            </a:r>
            <a:endParaRPr lang="id-ID" dirty="0"/>
          </a:p>
        </p:txBody>
      </p:sp>
      <p:sp>
        <p:nvSpPr>
          <p:cNvPr id="10" name="Straight Connector 10"/>
          <p:cNvSpPr/>
          <p:nvPr/>
        </p:nvSpPr>
        <p:spPr>
          <a:xfrm flipV="1">
            <a:off x="1640861" y="792469"/>
            <a:ext cx="9594586" cy="1345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963354"/>
            <a:ext cx="9678109" cy="512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771</Words>
  <Application>Microsoft Office PowerPoint</Application>
  <PresentationFormat>自定义</PresentationFormat>
  <Paragraphs>91</Paragraphs>
  <Slides>22</Slides>
  <Notes>22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yllc</cp:lastModifiedBy>
  <cp:revision>432</cp:revision>
  <cp:lastPrinted>2019-11-01T06:51:00Z</cp:lastPrinted>
  <dcterms:created xsi:type="dcterms:W3CDTF">2018-02-24T06:24:00Z</dcterms:created>
  <dcterms:modified xsi:type="dcterms:W3CDTF">2021-04-16T07:35:54Z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