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382" r:id="rId3"/>
    <p:sldId id="256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354" r:id="rId17"/>
    <p:sldId id="355" r:id="rId18"/>
    <p:sldId id="373" r:id="rId19"/>
    <p:sldId id="357" r:id="rId20"/>
    <p:sldId id="389" r:id="rId21"/>
    <p:sldId id="390" r:id="rId22"/>
    <p:sldId id="360" r:id="rId23"/>
    <p:sldId id="317" r:id="rId24"/>
  </p:sldIdLst>
  <p:sldSz cx="12192000" cy="6858000"/>
  <p:notesSz cx="6797675" cy="992632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2F5597"/>
    <a:srgbClr val="8FC8E4"/>
    <a:srgbClr val="404040"/>
    <a:srgbClr val="E6E6E6"/>
    <a:srgbClr val="848383"/>
    <a:srgbClr val="6D6D6D"/>
    <a:srgbClr val="8F8F8E"/>
    <a:srgbClr val="37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1" autoAdjust="0"/>
    <p:restoredTop sz="98667" autoAdjust="0"/>
  </p:normalViewPr>
  <p:slideViewPr>
    <p:cSldViewPr snapToGrid="0" showGuides="1">
      <p:cViewPr>
        <p:scale>
          <a:sx n="72" d="100"/>
          <a:sy n="72" d="100"/>
        </p:scale>
        <p:origin x="-1512" y="-4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354C-212D-41A8-9415-03DE493FE6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EA3-5F8A-4766-AAFE-F1F91EE83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8777-A6DF-4004-BF2D-5451A2DEB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B84-1E5C-4FC5-BC05-C7A743CF2F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0BFF-482E-494F-8DA2-7FFD5CC08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hyperlink" Target="http://www.ylrtvu.net.c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hyperlink" Target="http://www.ouchn.c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hyperlink" Target="http://www.buka.tv/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5" y="536900"/>
            <a:ext cx="8937473" cy="6321100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-916323" y="-130358"/>
            <a:ext cx="3270465" cy="3270465"/>
          </a:xfrm>
          <a:prstGeom prst="diamond">
            <a:avLst/>
          </a:prstGeom>
          <a:blipFill>
            <a:blip r:embed="rId3"/>
            <a:srcRect/>
            <a:stretch>
              <a:fillRect l="-15239" r="-15239"/>
            </a:stretch>
          </a:blipFill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15982" y="4264057"/>
            <a:ext cx="2224919" cy="2224919"/>
          </a:xfrm>
          <a:prstGeom prst="diamond">
            <a:avLst/>
          </a:prstGeom>
          <a:blipFill>
            <a:blip r:embed="rId4"/>
            <a:srcRect/>
            <a:stretch>
              <a:fillRect l="-12909" r="-12909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7" name="菱形 26"/>
          <p:cNvSpPr/>
          <p:nvPr/>
        </p:nvSpPr>
        <p:spPr>
          <a:xfrm>
            <a:off x="671785" y="1521429"/>
            <a:ext cx="3830400" cy="3830400"/>
          </a:xfrm>
          <a:prstGeom prst="diamond">
            <a:avLst/>
          </a:prstGeom>
          <a:blipFill>
            <a:blip r:embed="rId5"/>
            <a:srcRect/>
            <a:stretch>
              <a:fillRect l="-38451" r="-38451"/>
            </a:stretch>
          </a:blipFill>
          <a:ln>
            <a:noFill/>
          </a:ln>
          <a:effectLst>
            <a:innerShdw blurRad="241300" dist="266700" dir="13500000">
              <a:prstClr val="black">
                <a:alpha val="34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1" name="菱形 30"/>
          <p:cNvSpPr/>
          <p:nvPr/>
        </p:nvSpPr>
        <p:spPr>
          <a:xfrm>
            <a:off x="2541489" y="167666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3800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990600" dist="635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菱形 49"/>
          <p:cNvSpPr/>
          <p:nvPr/>
        </p:nvSpPr>
        <p:spPr>
          <a:xfrm>
            <a:off x="-1247225" y="3044279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菱形 50"/>
          <p:cNvSpPr/>
          <p:nvPr/>
        </p:nvSpPr>
        <p:spPr>
          <a:xfrm>
            <a:off x="1166206" y="5454533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180526" y="558733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教学管理科：薛东红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4634321" y="2478250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新同学，欢迎你！</a:t>
            </a:r>
            <a:endParaRPr lang="zh-CN" altLang="en-US" sz="5400" b="1" dirty="0">
              <a:ln w="11430"/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第七步：打开共享盘，可以回看直播的教学视频。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927841" y="10869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2" y="1304722"/>
            <a:ext cx="1039886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5" y="1350731"/>
              <a:ext cx="2903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二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在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“榆林广播电视大学”网站查看助学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资料：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124932" y="2230398"/>
            <a:ext cx="10062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Light"/>
                <a:ea typeface="思源黑体 CN Ligh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Light"/>
                <a:ea typeface="思源黑体 CN Light"/>
                <a:hlinkClick r:id="rId1"/>
              </a:rPr>
              <a:t>http://www.ylrtvu.net.cn</a:t>
            </a:r>
            <a:endParaRPr kumimoji="0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思源黑体 CN Light"/>
              <a:ea typeface="思源黑体 CN Light"/>
            </a:endParaRPr>
          </a:p>
          <a:p>
            <a:pPr lvl="0">
              <a:defRPr/>
            </a:pPr>
            <a:r>
              <a:rPr lang="en-US" altLang="zh-CN" sz="4400" dirty="0">
                <a:solidFill>
                  <a:srgbClr val="FF0000"/>
                </a:solidFill>
                <a:latin typeface="思源黑体 CN Light"/>
                <a:ea typeface="思源黑体 CN Ligh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      </a:t>
            </a:r>
            <a:r>
              <a:rPr lang="zh-CN" altLang="en-US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　</a:t>
            </a:r>
            <a:r>
              <a:rPr lang="zh-CN" altLang="en-US" sz="3200" b="1" dirty="0" smtClean="0">
                <a:latin typeface="思源黑体 CN Light"/>
                <a:ea typeface="思源黑体 CN Light"/>
              </a:rPr>
              <a:t>榆林广播电视大学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黑体 CN Light"/>
              <a:ea typeface="思源黑体 CN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69" y="3894232"/>
            <a:ext cx="7445472" cy="227521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9316" y="530896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“榆林广播电视大学”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网站主页：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099929"/>
            <a:ext cx="11105322" cy="53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482" y="370208"/>
            <a:ext cx="107248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在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“导学助学” 栏目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里，有每门课程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的“导学方案”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和“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作业辅导资料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 。导学方案详细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介绍了在国开平台上，如何完成一门课程的形成性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考核的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学习流程和详细操作步骤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。在搜索栏中输入课程名称，即可找到课程的导学方案和作业辅导资料。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0" y="1385871"/>
            <a:ext cx="11687439" cy="488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12"/>
          <p:cNvSpPr txBox="1"/>
          <p:nvPr/>
        </p:nvSpPr>
        <p:spPr>
          <a:xfrm>
            <a:off x="755843" y="2044200"/>
            <a:ext cx="1072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1600" b="1" dirty="0" smtClean="0"/>
              <a:t>国家</a:t>
            </a:r>
            <a:r>
              <a:rPr lang="zh-CN" altLang="en-US" sz="1600" b="1" dirty="0"/>
              <a:t>开放大学学习网</a:t>
            </a:r>
            <a:r>
              <a:rPr lang="zh-CN" altLang="en-US" sz="1600" b="1" dirty="0" smtClean="0"/>
              <a:t>是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基于</a:t>
            </a:r>
            <a:r>
              <a:rPr lang="zh-CN" altLang="en-US" sz="1600" b="1" dirty="0">
                <a:ea typeface="DotumChe" panose="020B0609000101010101" pitchFamily="49" charset="-127"/>
              </a:rPr>
              <a:t>互联网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的在线学习</a:t>
            </a:r>
            <a:r>
              <a:rPr lang="zh-CN" altLang="en-US" sz="1600" b="1" dirty="0">
                <a:ea typeface="DotumChe" panose="020B0609000101010101" pitchFamily="49" charset="-127"/>
              </a:rPr>
              <a:t>平台。 </a:t>
            </a:r>
            <a:r>
              <a:rPr lang="zh-CN" altLang="en-US" sz="1600" b="1" dirty="0" smtClean="0"/>
              <a:t>学生</a:t>
            </a:r>
            <a:r>
              <a:rPr lang="zh-CN" altLang="en-US" sz="1600" b="1" dirty="0"/>
              <a:t>学习、教师教学以及师生间的</a:t>
            </a:r>
            <a:r>
              <a:rPr lang="zh-CN" altLang="en-US" sz="1600" b="1" dirty="0" smtClean="0"/>
              <a:t>交流主要是</a:t>
            </a:r>
            <a:r>
              <a:rPr lang="zh-CN" altLang="en-US" sz="1600" b="1" dirty="0"/>
              <a:t>在这个平台上来进行的</a:t>
            </a:r>
            <a:r>
              <a:rPr lang="zh-CN" altLang="en-US" sz="1600" b="1" dirty="0" smtClean="0"/>
              <a:t>。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学习平台为学员提供</a:t>
            </a:r>
            <a:r>
              <a:rPr lang="zh-CN" altLang="en-US" sz="1600" b="1" dirty="0">
                <a:ea typeface="DotumChe" panose="020B0609000101010101" pitchFamily="49" charset="-127"/>
              </a:rPr>
              <a:t>了各类动态的教学教务信息，丰富的学习资源，形式多样的网上教学活动以及个性化的网上学习支持服务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。</a:t>
            </a:r>
            <a:r>
              <a:rPr lang="zh-CN" altLang="en-US" sz="1600" b="1" dirty="0">
                <a:solidFill>
                  <a:srgbClr val="FF0000"/>
                </a:solidFill>
              </a:rPr>
              <a:t>主要包括可在线播放的直播课堂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，辅导</a:t>
            </a:r>
            <a:r>
              <a:rPr lang="zh-CN" altLang="en-US" sz="1600" b="1" dirty="0">
                <a:solidFill>
                  <a:srgbClr val="FF0000"/>
                </a:solidFill>
              </a:rPr>
              <a:t>资料，相关章节的练习，测试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，在线作业，课程</a:t>
            </a:r>
            <a:r>
              <a:rPr lang="zh-CN" altLang="en-US" sz="1600" b="1" dirty="0">
                <a:solidFill>
                  <a:srgbClr val="FF0000"/>
                </a:solidFill>
              </a:rPr>
              <a:t>论坛及有关知识拓展阅读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等学习资源。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14398" y="680940"/>
            <a:ext cx="10406421" cy="1248176"/>
            <a:chOff x="692431" y="995834"/>
            <a:chExt cx="4192660" cy="1248176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94524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57318" y="1413013"/>
              <a:ext cx="2597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三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、“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国家开放大学学习网” 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平台功能介绍：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850276" y="3871151"/>
            <a:ext cx="8142949" cy="8189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                           </a:t>
            </a:r>
            <a:r>
              <a:rPr lang="en-US" altLang="zh-CN" sz="4000" dirty="0" smtClean="0">
                <a:ea typeface="宋体" panose="02010600030101010101" pitchFamily="2" charset="-122"/>
              </a:rPr>
              <a:t>http://www.ouchn.cn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6" y="3929520"/>
            <a:ext cx="2981325" cy="7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10627" y="5191740"/>
            <a:ext cx="99690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学员每学期登录“国家开放大学学习网” 的主要任务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）自主进行课程学习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r>
              <a:rPr lang="zh-CN" altLang="en-US" b="1" dirty="0">
                <a:solidFill>
                  <a:srgbClr val="FF0000"/>
                </a:solidFill>
              </a:rPr>
              <a:t>每</a:t>
            </a:r>
            <a:r>
              <a:rPr lang="zh-CN" altLang="en-US" b="1" dirty="0" smtClean="0">
                <a:solidFill>
                  <a:srgbClr val="FF0000"/>
                </a:solidFill>
              </a:rPr>
              <a:t>学期在线天数不少于</a:t>
            </a:r>
            <a:r>
              <a:rPr lang="en-US" altLang="zh-CN" b="1" dirty="0" smtClean="0">
                <a:solidFill>
                  <a:srgbClr val="FF0000"/>
                </a:solidFill>
              </a:rPr>
              <a:t>25</a:t>
            </a:r>
            <a:r>
              <a:rPr lang="zh-CN" altLang="en-US" b="1" dirty="0" smtClean="0">
                <a:solidFill>
                  <a:srgbClr val="FF0000"/>
                </a:solidFill>
              </a:rPr>
              <a:t>天。每</a:t>
            </a:r>
            <a:r>
              <a:rPr lang="zh-CN" altLang="en-US" b="1" dirty="0">
                <a:solidFill>
                  <a:srgbClr val="FF0000"/>
                </a:solidFill>
              </a:rPr>
              <a:t>门</a:t>
            </a:r>
            <a:r>
              <a:rPr lang="zh-CN" altLang="en-US" b="1" dirty="0" smtClean="0">
                <a:solidFill>
                  <a:srgbClr val="FF0000"/>
                </a:solidFill>
              </a:rPr>
              <a:t>课程发贴数不</a:t>
            </a:r>
            <a:r>
              <a:rPr lang="zh-CN" altLang="en-US" b="1" dirty="0">
                <a:solidFill>
                  <a:srgbClr val="FF0000"/>
                </a:solidFill>
              </a:rPr>
              <a:t>少于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条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）完成每学期规定的网上形成性考核（即网上作业）。</a:t>
            </a:r>
            <a:endParaRPr lang="zh-CN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02" y="3793327"/>
            <a:ext cx="2044232" cy="1585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4194" y="54233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国开平台二维码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4" grpId="0" animBg="1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68846" y="1306663"/>
              <a:ext cx="2754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四、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课程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考核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要求：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" name="平行四边形 20"/>
          <p:cNvSpPr/>
          <p:nvPr/>
        </p:nvSpPr>
        <p:spPr>
          <a:xfrm flipH="1">
            <a:off x="1204751" y="3484771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 flipH="1">
            <a:off x="1681515" y="2639457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5524" y="2790054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1188307" y="2683524"/>
            <a:ext cx="3080385" cy="782320"/>
          </a:xfrm>
          <a:prstGeom prst="parallelogram">
            <a:avLst>
              <a:gd name="adj" fmla="val 588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0"/>
          <p:cNvSpPr txBox="1"/>
          <p:nvPr/>
        </p:nvSpPr>
        <p:spPr>
          <a:xfrm>
            <a:off x="4707528" y="2883679"/>
            <a:ext cx="515217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凡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第一学年入学新生，都要进入国家开放大学学习网，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完成这门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国家开放大学学习指南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课程的网上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考核。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1770017" y="2845641"/>
            <a:ext cx="1895048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 smtClean="0"/>
              <a:t>考核对象：</a:t>
            </a:r>
            <a:endParaRPr lang="zh-CN" altLang="en-US" sz="3200" b="1" dirty="0" smtClean="0"/>
          </a:p>
        </p:txBody>
      </p:sp>
      <p:sp>
        <p:nvSpPr>
          <p:cNvPr id="30" name="平行四边形 29"/>
          <p:cNvSpPr/>
          <p:nvPr/>
        </p:nvSpPr>
        <p:spPr>
          <a:xfrm flipH="1">
            <a:off x="1538294" y="4511871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35568" y="4376650"/>
            <a:ext cx="10585251" cy="130805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956950" y="4533904"/>
            <a:ext cx="3080385" cy="770890"/>
          </a:xfrm>
          <a:prstGeom prst="parallelogram">
            <a:avLst>
              <a:gd name="adj" fmla="val 588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94581" y="4357760"/>
            <a:ext cx="9189796" cy="1154162"/>
            <a:chOff x="1094581" y="4203522"/>
            <a:chExt cx="9189796" cy="1154162"/>
          </a:xfrm>
        </p:grpSpPr>
        <p:sp>
          <p:nvSpPr>
            <p:cNvPr id="29" name="平行四边形 28"/>
            <p:cNvSpPr/>
            <p:nvPr/>
          </p:nvSpPr>
          <p:spPr>
            <a:xfrm flipH="1">
              <a:off x="1094581" y="5158879"/>
              <a:ext cx="2526506" cy="145255"/>
            </a:xfrm>
            <a:prstGeom prst="parallelogram">
              <a:avLst>
                <a:gd name="adj" fmla="val 5887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4696511" y="4203522"/>
              <a:ext cx="5587866" cy="1154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本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学分。采取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100%形成性考核，不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进行终结性考试。参加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次形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任务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每次形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考任务可以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做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次，系统默认记录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次中的最高成绩。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次形考成绩加起来就是期末综合成绩，成绩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60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分为及格。</a:t>
              </a:r>
              <a:endParaRPr lang="zh-CN" altLang="en-US" sz="1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" name="TextBox 3"/>
            <p:cNvSpPr txBox="1"/>
            <p:nvPr/>
          </p:nvSpPr>
          <p:spPr>
            <a:xfrm>
              <a:off x="1770017" y="4530988"/>
              <a:ext cx="1895048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3200" b="1" dirty="0" smtClean="0"/>
                <a:t>考核方式：</a:t>
              </a:r>
              <a:endParaRPr lang="zh-CN" altLang="en-US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 flipH="1">
            <a:off x="1094581" y="2767434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 flipH="1">
            <a:off x="1813719" y="1780009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78205" y="1828006"/>
            <a:ext cx="10057130" cy="10142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1177290" y="1936853"/>
            <a:ext cx="3080385" cy="782320"/>
          </a:xfrm>
          <a:prstGeom prst="parallelogram">
            <a:avLst>
              <a:gd name="adj" fmla="val 588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0"/>
          <p:cNvSpPr txBox="1"/>
          <p:nvPr/>
        </p:nvSpPr>
        <p:spPr>
          <a:xfrm>
            <a:off x="4257675" y="2091091"/>
            <a:ext cx="6346195" cy="708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内容有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学习活动。完成五次活动中的形考任务。形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考作业的答案能在学习活动中的视频、文字或问题库中找到。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70017" y="2180503"/>
            <a:ext cx="1895048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 smtClean="0"/>
              <a:t>考核内容：</a:t>
            </a:r>
            <a:endParaRPr lang="zh-CN" altLang="en-US" sz="3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" y="2912689"/>
            <a:ext cx="10302328" cy="343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914398" y="484992"/>
            <a:ext cx="10406421" cy="1247381"/>
            <a:chOff x="692431" y="995834"/>
            <a:chExt cx="4192660" cy="1247381"/>
          </a:xfrm>
        </p:grpSpPr>
        <p:grpSp>
          <p:nvGrpSpPr>
            <p:cNvPr id="24" name="组合 23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六边形 32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六边形 30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5" name="文本框 79"/>
            <p:cNvSpPr txBox="1"/>
            <p:nvPr/>
          </p:nvSpPr>
          <p:spPr>
            <a:xfrm>
              <a:off x="1468846" y="1306663"/>
              <a:ext cx="2754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四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、“国家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开放大学学习指南”课程考核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要求：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4111" y="510123"/>
            <a:ext cx="8585020" cy="77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完成“国家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开放大学学习指南”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形成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性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考核操作步骤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371758" y="1427249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7" name="Straight Connector 10"/>
          <p:cNvSpPr/>
          <p:nvPr/>
        </p:nvSpPr>
        <p:spPr>
          <a:xfrm>
            <a:off x="1268321" y="1809357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tent Placeholder 2"/>
          <p:cNvSpPr txBox="1"/>
          <p:nvPr/>
        </p:nvSpPr>
        <p:spPr bwMode="auto">
          <a:xfrm>
            <a:off x="2437509" y="1281547"/>
            <a:ext cx="8914670" cy="32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600" b="1" dirty="0" smtClean="0"/>
              <a:t>打开学习网主页。在浏览器地址栏中输入</a:t>
            </a:r>
            <a:r>
              <a:rPr lang="zh-CN" altLang="zh-CN" sz="1600" b="1" dirty="0" smtClean="0"/>
              <a:t>网址</a:t>
            </a:r>
            <a:r>
              <a:rPr lang="zh-CN" altLang="zh-CN" sz="1600" b="1" dirty="0"/>
              <a:t>：</a:t>
            </a:r>
            <a:r>
              <a:rPr lang="en-US" altLang="zh-CN" sz="1600" b="1" u="sng" dirty="0">
                <a:hlinkClick r:id="rId1"/>
              </a:rPr>
              <a:t>http://www.ouchn.cn/</a:t>
            </a:r>
            <a:r>
              <a:rPr lang="en-US" altLang="zh-CN" sz="1600" b="1" dirty="0"/>
              <a:t> </a:t>
            </a:r>
            <a:r>
              <a:rPr lang="zh-CN" altLang="zh-CN" sz="1600" b="1" dirty="0"/>
              <a:t>，</a:t>
            </a:r>
            <a:r>
              <a:rPr lang="zh-CN" altLang="zh-CN" sz="1600" b="1" dirty="0" smtClean="0"/>
              <a:t>进入</a:t>
            </a:r>
            <a:r>
              <a:rPr lang="zh-CN" altLang="en-US" sz="1600" b="1" dirty="0" smtClean="0"/>
              <a:t>“国家开放大学学习网”。</a:t>
            </a:r>
            <a:r>
              <a:rPr lang="zh-CN" altLang="zh-CN" sz="1600" b="1" dirty="0"/>
              <a:t>手机用户，可扫描二维码进入</a:t>
            </a:r>
            <a:r>
              <a:rPr lang="zh-CN" altLang="zh-CN" sz="1200" b="1" dirty="0"/>
              <a:t>。</a:t>
            </a:r>
            <a:endParaRPr lang="zh-CN" altLang="zh-CN" sz="1200" dirty="0"/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1629007" y="1291839"/>
            <a:ext cx="1060979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CN" altLang="zh-CN" b="1" dirty="0"/>
              <a:t>第一步：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ardrop 1"/>
          <p:cNvSpPr/>
          <p:nvPr/>
        </p:nvSpPr>
        <p:spPr bwMode="auto">
          <a:xfrm>
            <a:off x="256445" y="1181807"/>
            <a:ext cx="1420637" cy="1412594"/>
          </a:xfrm>
          <a:prstGeom prst="teardrop">
            <a:avLst>
              <a:gd name="adj" fmla="val 1394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80" y="2064417"/>
            <a:ext cx="562624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06" y="2064417"/>
            <a:ext cx="37195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>
          <a:xfrm>
            <a:off x="3371758" y="1472045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6" name="Straight Connector 10"/>
          <p:cNvSpPr/>
          <p:nvPr/>
        </p:nvSpPr>
        <p:spPr>
          <a:xfrm>
            <a:off x="1268321" y="1760266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/>
          <p:nvPr/>
        </p:nvSpPr>
        <p:spPr bwMode="auto">
          <a:xfrm>
            <a:off x="3359865" y="744324"/>
            <a:ext cx="7751275" cy="4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zh-CN" sz="1600" b="1" dirty="0"/>
              <a:t>登录。页面右上角有三个登录入口，学生点“学生登录”入口，输入用户名和密码，用户名是学生的学号，密码</a:t>
            </a:r>
            <a:r>
              <a:rPr lang="zh-CN" altLang="zh-CN" sz="1600" b="1" dirty="0" smtClean="0"/>
              <a:t>是出生</a:t>
            </a:r>
            <a:r>
              <a:rPr lang="zh-CN" altLang="zh-CN" sz="1600" b="1" dirty="0"/>
              <a:t>日期</a:t>
            </a:r>
            <a:r>
              <a:rPr lang="en-US" altLang="zh-CN" sz="1600" b="1" dirty="0"/>
              <a:t>8</a:t>
            </a:r>
            <a:r>
              <a:rPr lang="zh-CN" altLang="zh-CN" sz="1600" b="1" dirty="0"/>
              <a:t>位数。</a:t>
            </a:r>
            <a:r>
              <a:rPr lang="zh-CN" altLang="en-US" sz="1600" b="1" dirty="0"/>
              <a:t>例如：用户名　</a:t>
            </a:r>
            <a:r>
              <a:rPr lang="en-US" altLang="zh-CN" sz="1600" b="1" dirty="0"/>
              <a:t>1961001453205</a:t>
            </a:r>
            <a:r>
              <a:rPr lang="zh-CN" altLang="en-US" sz="1600" b="1" dirty="0"/>
              <a:t>　密码：</a:t>
            </a:r>
            <a:r>
              <a:rPr lang="en-US" altLang="zh-CN" sz="1600" b="1" dirty="0" smtClean="0"/>
              <a:t>19920105</a:t>
            </a:r>
            <a:r>
              <a:rPr lang="zh-CN" altLang="en-US" sz="1600" b="1" dirty="0" smtClean="0"/>
              <a:t>。输入正确的验证码，即可登录学习网，进入学生空间。</a:t>
            </a:r>
            <a:endParaRPr lang="en-US" altLang="zh-CN" sz="1600" b="1" dirty="0" smtClean="0"/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2298884" y="764147"/>
            <a:ext cx="1206316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CN" altLang="zh-CN" sz="2000" b="1" dirty="0" smtClean="0"/>
              <a:t>第</a:t>
            </a:r>
            <a:r>
              <a:rPr lang="zh-CN" altLang="en-US" sz="2000" b="1" dirty="0" smtClean="0"/>
              <a:t>二</a:t>
            </a:r>
            <a:r>
              <a:rPr lang="zh-CN" altLang="zh-CN" sz="2000" b="1" dirty="0" smtClean="0"/>
              <a:t>步</a:t>
            </a:r>
            <a:r>
              <a:rPr lang="zh-CN" altLang="zh-CN" sz="2000" b="1" dirty="0"/>
              <a:t>：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ardrop 1"/>
          <p:cNvSpPr/>
          <p:nvPr/>
        </p:nvSpPr>
        <p:spPr bwMode="auto">
          <a:xfrm>
            <a:off x="558000" y="1182084"/>
            <a:ext cx="1572357" cy="1412594"/>
          </a:xfrm>
          <a:prstGeom prst="teardrop">
            <a:avLst>
              <a:gd name="adj" fmla="val 11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98" y="1830820"/>
            <a:ext cx="9237354" cy="46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reeform 6"/>
          <p:cNvSpPr/>
          <p:nvPr/>
        </p:nvSpPr>
        <p:spPr>
          <a:xfrm>
            <a:off x="2829475" y="1492857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" name="Straight Connector 10"/>
          <p:cNvSpPr/>
          <p:nvPr/>
        </p:nvSpPr>
        <p:spPr>
          <a:xfrm>
            <a:off x="1404513" y="1300932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ontent Placeholder 2"/>
          <p:cNvSpPr txBox="1"/>
          <p:nvPr/>
        </p:nvSpPr>
        <p:spPr bwMode="auto">
          <a:xfrm>
            <a:off x="2854914" y="572401"/>
            <a:ext cx="8409716" cy="3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000" b="1" dirty="0" smtClean="0"/>
              <a:t>学习。学生在学生空间中可以看到通知公告和课程，点击“进入课程”便可开始学习了。</a:t>
            </a:r>
            <a:r>
              <a:rPr lang="zh-CN" altLang="zh-CN" sz="2000" b="1" dirty="0" smtClean="0"/>
              <a:t>选择“</a:t>
            </a:r>
            <a:r>
              <a:rPr lang="zh-CN" altLang="en-US" sz="2000" b="1" dirty="0" smtClean="0"/>
              <a:t>国家开放大学学习指南</a:t>
            </a:r>
            <a:r>
              <a:rPr lang="zh-CN" altLang="zh-CN" sz="2000" b="1" dirty="0" smtClean="0"/>
              <a:t>”</a:t>
            </a:r>
            <a:r>
              <a:rPr lang="zh-CN" altLang="en-US" sz="2000" b="1" dirty="0" smtClean="0"/>
              <a:t>课程</a:t>
            </a:r>
            <a:r>
              <a:rPr lang="zh-CN" altLang="zh-CN" sz="2000" b="1" dirty="0" smtClean="0"/>
              <a:t>，</a:t>
            </a:r>
            <a:r>
              <a:rPr lang="zh-CN" altLang="zh-CN" sz="2000" b="1" dirty="0"/>
              <a:t>点击</a:t>
            </a:r>
            <a:r>
              <a:rPr lang="zh-CN" altLang="zh-CN" sz="2000" b="1" dirty="0" smtClean="0"/>
              <a:t>“进入</a:t>
            </a:r>
            <a:r>
              <a:rPr lang="zh-CN" altLang="en-US" sz="2000" b="1" dirty="0" smtClean="0"/>
              <a:t>学习</a:t>
            </a:r>
            <a:r>
              <a:rPr lang="zh-CN" altLang="zh-CN" sz="2000" b="1" dirty="0" smtClean="0"/>
              <a:t>”</a:t>
            </a:r>
            <a:r>
              <a:rPr lang="zh-CN" altLang="zh-CN" sz="2000" b="1" dirty="0"/>
              <a:t>。</a:t>
            </a:r>
            <a:endParaRPr lang="zh-CN" altLang="zh-CN" sz="2000" dirty="0"/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1859540" y="636776"/>
            <a:ext cx="1060979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CN" altLang="zh-CN" sz="2000" b="1" dirty="0" smtClean="0"/>
              <a:t>第</a:t>
            </a:r>
            <a:r>
              <a:rPr lang="zh-CN" altLang="en-US" sz="2000" b="1" dirty="0"/>
              <a:t>三</a:t>
            </a:r>
            <a:r>
              <a:rPr lang="zh-CN" altLang="zh-CN" sz="2000" b="1" dirty="0" smtClean="0"/>
              <a:t>步</a:t>
            </a:r>
            <a:r>
              <a:rPr lang="zh-CN" altLang="zh-CN" sz="2000" b="1" dirty="0"/>
              <a:t>：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ardrop 1"/>
          <p:cNvSpPr/>
          <p:nvPr/>
        </p:nvSpPr>
        <p:spPr bwMode="auto">
          <a:xfrm>
            <a:off x="285627" y="961733"/>
            <a:ext cx="1420637" cy="1412594"/>
          </a:xfrm>
          <a:prstGeom prst="teardrop">
            <a:avLst>
              <a:gd name="adj" fmla="val 11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grpSp>
        <p:nvGrpSpPr>
          <p:cNvPr id="9" name="组合 8"/>
          <p:cNvGrpSpPr/>
          <p:nvPr/>
        </p:nvGrpSpPr>
        <p:grpSpPr>
          <a:xfrm>
            <a:off x="1682269" y="1492857"/>
            <a:ext cx="9494376" cy="5082982"/>
            <a:chOff x="1417776" y="1239998"/>
            <a:chExt cx="9494376" cy="508298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776" y="3875237"/>
              <a:ext cx="9494376" cy="244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776" y="1239998"/>
              <a:ext cx="9473221" cy="2635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-271009"/>
            <a:ext cx="12192001" cy="7769480"/>
            <a:chOff x="-1" y="-261281"/>
            <a:chExt cx="12192001" cy="7769480"/>
          </a:xfrm>
        </p:grpSpPr>
        <p:grpSp>
          <p:nvGrpSpPr>
            <p:cNvPr id="25" name="组合 24"/>
            <p:cNvGrpSpPr/>
            <p:nvPr/>
          </p:nvGrpSpPr>
          <p:grpSpPr>
            <a:xfrm>
              <a:off x="-1" y="0"/>
              <a:ext cx="12192001" cy="7508199"/>
              <a:chOff x="-1" y="0"/>
              <a:chExt cx="12192001" cy="6955672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12192001" cy="6858000"/>
              </a:xfrm>
              <a:prstGeom prst="rect">
                <a:avLst/>
              </a:prstGeom>
            </p:spPr>
          </p:pic>
          <p:sp>
            <p:nvSpPr>
              <p:cNvPr id="28" name="矩形 27"/>
              <p:cNvSpPr/>
              <p:nvPr/>
            </p:nvSpPr>
            <p:spPr>
              <a:xfrm>
                <a:off x="0" y="0"/>
                <a:ext cx="12192000" cy="6955672"/>
              </a:xfrm>
              <a:prstGeom prst="rect">
                <a:avLst/>
              </a:prstGeom>
              <a:solidFill>
                <a:srgbClr val="F2F2F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6" name="Group 17"/>
            <p:cNvGrpSpPr/>
            <p:nvPr/>
          </p:nvGrpSpPr>
          <p:grpSpPr bwMode="auto">
            <a:xfrm>
              <a:off x="4585955" y="2703206"/>
              <a:ext cx="768887" cy="665163"/>
              <a:chOff x="1963" y="2656"/>
              <a:chExt cx="1563" cy="1351"/>
            </a:xfrm>
          </p:grpSpPr>
          <p:sp>
            <p:nvSpPr>
              <p:cNvPr id="36" name="AutoShape 18"/>
              <p:cNvSpPr>
                <a:spLocks noChangeArrowheads="1"/>
              </p:cNvSpPr>
              <p:nvPr/>
            </p:nvSpPr>
            <p:spPr bwMode="gray">
              <a:xfrm>
                <a:off x="196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gray">
              <a:xfrm>
                <a:off x="199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gray">
              <a:xfrm>
                <a:off x="20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5233148" y="3371174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5309348" y="3265774"/>
              <a:ext cx="5943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gray">
            <a:xfrm>
              <a:off x="4744584" y="2789134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V="1">
              <a:off x="5233148" y="4209374"/>
              <a:ext cx="6211888" cy="254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5430940" y="4548351"/>
              <a:ext cx="5943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ea typeface="宋体" panose="02010600030101010101" pitchFamily="2" charset="-122"/>
                </a:rPr>
                <a:t>  “</a:t>
              </a:r>
              <a:r>
                <a:rPr lang="zh-CN" altLang="en-US" sz="2000" b="1" dirty="0">
                  <a:ea typeface="宋体" panose="02010600030101010101" pitchFamily="2" charset="-122"/>
                </a:rPr>
                <a:t>国家开放大学学习网” </a:t>
              </a:r>
              <a:r>
                <a:rPr lang="zh-CN" altLang="en-US" sz="2000" b="1" dirty="0" smtClean="0">
                  <a:ea typeface="宋体" panose="02010600030101010101" pitchFamily="2" charset="-122"/>
                </a:rPr>
                <a:t>平台功能介绍</a:t>
              </a:r>
              <a:endParaRPr lang="zh-CN" altLang="en-US" sz="2000" dirty="0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683873" y="-261281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gray">
            <a:xfrm>
              <a:off x="5537948" y="1198662"/>
              <a:ext cx="5029200" cy="914400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254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网上学习技能培训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2" name="Group 44"/>
            <p:cNvGrpSpPr/>
            <p:nvPr/>
          </p:nvGrpSpPr>
          <p:grpSpPr bwMode="auto">
            <a:xfrm>
              <a:off x="4546603" y="3599774"/>
              <a:ext cx="808243" cy="665163"/>
              <a:chOff x="1883" y="2656"/>
              <a:chExt cx="1643" cy="1351"/>
            </a:xfrm>
          </p:grpSpPr>
          <p:sp>
            <p:nvSpPr>
              <p:cNvPr id="33" name="AutoShape 45"/>
              <p:cNvSpPr>
                <a:spLocks noChangeArrowheads="1"/>
              </p:cNvSpPr>
              <p:nvPr/>
            </p:nvSpPr>
            <p:spPr bwMode="gray">
              <a:xfrm>
                <a:off x="188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4" name="AutoShape 46"/>
              <p:cNvSpPr>
                <a:spLocks noChangeArrowheads="1"/>
              </p:cNvSpPr>
              <p:nvPr/>
            </p:nvSpPr>
            <p:spPr bwMode="gray">
              <a:xfrm>
                <a:off x="199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5" name="AutoShape 47"/>
              <p:cNvSpPr>
                <a:spLocks noChangeArrowheads="1"/>
              </p:cNvSpPr>
              <p:nvPr/>
            </p:nvSpPr>
            <p:spPr bwMode="gray">
              <a:xfrm>
                <a:off x="20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9" name="Group 17"/>
            <p:cNvGrpSpPr/>
            <p:nvPr/>
          </p:nvGrpSpPr>
          <p:grpSpPr bwMode="auto">
            <a:xfrm>
              <a:off x="4552973" y="4441270"/>
              <a:ext cx="818082" cy="665163"/>
              <a:chOff x="1863" y="2656"/>
              <a:chExt cx="1663" cy="1351"/>
            </a:xfrm>
          </p:grpSpPr>
          <p:sp>
            <p:nvSpPr>
              <p:cNvPr id="40" name="AutoShape 18"/>
              <p:cNvSpPr>
                <a:spLocks noChangeArrowheads="1"/>
              </p:cNvSpPr>
              <p:nvPr/>
            </p:nvSpPr>
            <p:spPr bwMode="gray">
              <a:xfrm>
                <a:off x="186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gray">
              <a:xfrm>
                <a:off x="199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2" name="AutoShape 20"/>
              <p:cNvSpPr>
                <a:spLocks noChangeArrowheads="1"/>
              </p:cNvSpPr>
              <p:nvPr/>
            </p:nvSpPr>
            <p:spPr bwMode="gray">
              <a:xfrm>
                <a:off x="20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dirty="0" smtClean="0">
                    <a:latin typeface="Arial" panose="020B0604020202020204" pitchFamily="34" charset="0"/>
                    <a:ea typeface="宋体" panose="02010600030101010101" pitchFamily="2" charset="-122"/>
                  </a:rPr>
                  <a:t>　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5249356" y="5050870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5461748" y="3724235"/>
              <a:ext cx="5943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 如何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在</a:t>
              </a:r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“榆林广播电视大学”网站查看助学资料</a:t>
              </a:r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5357988" y="5368447"/>
              <a:ext cx="638329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课程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考核</a:t>
              </a:r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要求及操作步骤 </a:t>
              </a:r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6" name="Group 44"/>
            <p:cNvGrpSpPr/>
            <p:nvPr/>
          </p:nvGrpSpPr>
          <p:grpSpPr bwMode="auto">
            <a:xfrm>
              <a:off x="4543135" y="5279470"/>
              <a:ext cx="827921" cy="665163"/>
              <a:chOff x="1843" y="2656"/>
              <a:chExt cx="1683" cy="1351"/>
            </a:xfrm>
          </p:grpSpPr>
          <p:sp>
            <p:nvSpPr>
              <p:cNvPr id="47" name="AutoShape 45"/>
              <p:cNvSpPr>
                <a:spLocks noChangeArrowheads="1"/>
              </p:cNvSpPr>
              <p:nvPr/>
            </p:nvSpPr>
            <p:spPr bwMode="gray">
              <a:xfrm>
                <a:off x="184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8" name="AutoShape 46"/>
              <p:cNvSpPr>
                <a:spLocks noChangeArrowheads="1"/>
              </p:cNvSpPr>
              <p:nvPr/>
            </p:nvSpPr>
            <p:spPr bwMode="gray">
              <a:xfrm>
                <a:off x="199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3" name="AutoShape 47"/>
              <p:cNvSpPr>
                <a:spLocks noChangeArrowheads="1"/>
              </p:cNvSpPr>
              <p:nvPr/>
            </p:nvSpPr>
            <p:spPr bwMode="gray">
              <a:xfrm>
                <a:off x="20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5278540" y="5877750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798848" y="454485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291092" y="2841290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学生使用“布卡互动”上课的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方法</a:t>
              </a:r>
              <a:endPara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090"/>
            <a:ext cx="4575760" cy="50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27" y="2227881"/>
            <a:ext cx="3332529" cy="34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2769310" y="1997357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1640861" y="796823"/>
            <a:ext cx="9594585" cy="4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000" b="1" dirty="0" smtClean="0"/>
              <a:t>　　</a:t>
            </a:r>
            <a:r>
              <a:rPr lang="zh-CN" altLang="zh-CN" sz="2000" b="1" dirty="0" smtClean="0"/>
              <a:t>进入课程</a:t>
            </a:r>
            <a:r>
              <a:rPr lang="zh-CN" altLang="en-US" sz="2000" b="1" dirty="0" smtClean="0"/>
              <a:t>学习页面</a:t>
            </a:r>
            <a:r>
              <a:rPr lang="zh-CN" altLang="zh-CN" sz="2000" b="1" dirty="0" smtClean="0"/>
              <a:t>后，</a:t>
            </a:r>
            <a:r>
              <a:rPr lang="zh-CN" altLang="en-US" sz="2000" b="1" dirty="0" smtClean="0"/>
              <a:t>完成五次学习活动中的形考任务。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1549534" y="648488"/>
            <a:ext cx="1060979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ardrop 1"/>
          <p:cNvSpPr/>
          <p:nvPr/>
        </p:nvSpPr>
        <p:spPr bwMode="auto">
          <a:xfrm>
            <a:off x="359369" y="1261873"/>
            <a:ext cx="1239129" cy="1294695"/>
          </a:xfrm>
          <a:prstGeom prst="teardrop">
            <a:avLst>
              <a:gd name="adj" fmla="val 1343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34" y="1703274"/>
            <a:ext cx="9685913" cy="488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traight Connector 10"/>
          <p:cNvSpPr/>
          <p:nvPr/>
        </p:nvSpPr>
        <p:spPr>
          <a:xfrm>
            <a:off x="1268321" y="1583044"/>
            <a:ext cx="996712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26" y="4062298"/>
            <a:ext cx="8937473" cy="6321100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-916323" y="-130358"/>
            <a:ext cx="3270465" cy="3270465"/>
          </a:xfrm>
          <a:prstGeom prst="diamond">
            <a:avLst/>
          </a:prstGeom>
          <a:blipFill>
            <a:blip r:embed="rId3"/>
            <a:srcRect/>
            <a:stretch>
              <a:fillRect l="-15239" r="-15239"/>
            </a:stretch>
          </a:blipFill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15982" y="4264057"/>
            <a:ext cx="2224919" cy="2224919"/>
          </a:xfrm>
          <a:prstGeom prst="diamond">
            <a:avLst/>
          </a:prstGeom>
          <a:blipFill>
            <a:blip r:embed="rId4"/>
            <a:srcRect/>
            <a:stretch>
              <a:fillRect l="-12909" r="-12909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7" name="菱形 26"/>
          <p:cNvSpPr/>
          <p:nvPr/>
        </p:nvSpPr>
        <p:spPr>
          <a:xfrm>
            <a:off x="671785" y="1521429"/>
            <a:ext cx="3830400" cy="3830400"/>
          </a:xfrm>
          <a:prstGeom prst="diamond">
            <a:avLst/>
          </a:prstGeom>
          <a:blipFill>
            <a:blip r:embed="rId5"/>
            <a:srcRect/>
            <a:stretch>
              <a:fillRect l="-38451" r="-38451"/>
            </a:stretch>
          </a:blipFill>
          <a:ln>
            <a:noFill/>
          </a:ln>
          <a:effectLst>
            <a:innerShdw blurRad="241300" dist="266700" dir="13500000">
              <a:prstClr val="black">
                <a:alpha val="34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1" name="菱形 30"/>
          <p:cNvSpPr/>
          <p:nvPr/>
        </p:nvSpPr>
        <p:spPr>
          <a:xfrm>
            <a:off x="2586985" y="167298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菱形 49"/>
          <p:cNvSpPr/>
          <p:nvPr/>
        </p:nvSpPr>
        <p:spPr>
          <a:xfrm>
            <a:off x="-1247225" y="3044279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菱形 50"/>
          <p:cNvSpPr/>
          <p:nvPr/>
        </p:nvSpPr>
        <p:spPr>
          <a:xfrm>
            <a:off x="1166206" y="5454533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403034" y="2477881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祝同学们学习愉快！</a:t>
            </a:r>
            <a:endParaRPr lang="zh-CN" altLang="en-US" sz="5400" b="1" dirty="0">
              <a:ln w="11430"/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6" y="1306663"/>
              <a:ext cx="2758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一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学生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使用“布卡互动”上课的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：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全省电大系统统一使用“布卡在线教育服务平台”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实施直播课教学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。“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布卡互动</a:t>
            </a: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app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 是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款功能强大的直播软件。该平台安装操作方便、画面清晰不卡顿，交互功能强，在手机、</a:t>
            </a:r>
            <a:r>
              <a:rPr lang="en-US" altLang="zh-CN" b="1" dirty="0" err="1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ipad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和电脑上都可以收看和回看。每个课堂不限制进入的学生人数，每个学生都能完整看到课堂里的场景。不懂的问题可以随时问，真实还原线下面对面教学场景。让老师在线教学更轻松，学生学习更高效。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17168" y="3318049"/>
            <a:ext cx="4808925" cy="33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云形标注 16"/>
          <p:cNvSpPr/>
          <p:nvPr/>
        </p:nvSpPr>
        <p:spPr>
          <a:xfrm>
            <a:off x="7607471" y="3198546"/>
            <a:ext cx="2843808" cy="2462951"/>
          </a:xfrm>
          <a:prstGeom prst="cloudCallout">
            <a:avLst>
              <a:gd name="adj1" fmla="val -81568"/>
              <a:gd name="adj2" fmla="val 4934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大家只需手握一部手机，在上下班途中，旅游休假中，无论何时何地，上课变得无限“制”由。</a:t>
            </a:r>
            <a:endParaRPr lang="zh-CN" altLang="en-US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475281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859" y="681081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第一步：下载。在手机、平板或者是电脑上下载“布卡互动”客户端。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1"/>
              </a:rPr>
              <a:t>www.buka.tv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或者手机应用宝中输入“布卡互动”。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1609725"/>
            <a:ext cx="10328224" cy="47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485" y="774716"/>
            <a:ext cx="1070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第二步：安装。下载完成后进行安装，安装完成后手机页面上就会出现“布卡互动”的快捷方式，双击打开，选择“立即注册”。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97" y="1605064"/>
            <a:ext cx="5206526" cy="4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" y="1605064"/>
            <a:ext cx="4873103" cy="4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延期 8"/>
          <p:cNvSpPr/>
          <p:nvPr/>
        </p:nvSpPr>
        <p:spPr>
          <a:xfrm>
            <a:off x="13037" y="345067"/>
            <a:ext cx="1475281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651753" y="1456580"/>
            <a:ext cx="107101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0" y="260765"/>
            <a:ext cx="1615715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299" y="579461"/>
            <a:ext cx="979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第三步：注册登录。在注册页面中，输入手机号进行注册，注册完成后，输入手机号和密码进行登录。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10" y="1516107"/>
            <a:ext cx="424064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27" y="1516106"/>
            <a:ext cx="3961440" cy="48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aight Connector 10"/>
          <p:cNvSpPr/>
          <p:nvPr/>
        </p:nvSpPr>
        <p:spPr>
          <a:xfrm>
            <a:off x="1054305" y="128147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第四步：进入课堂。在布卡的主界面中，我们可以看到有“课程ＩＤ或主页名称”搜索框，</a:t>
            </a:r>
            <a:r>
              <a:rPr lang="zh-TW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在搜索框中输入课堂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ID</a:t>
            </a:r>
            <a:r>
              <a:rPr lang="zh-TW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，点击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搜索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TW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按钮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</a:t>
            </a:r>
            <a:r>
              <a:rPr lang="zh-TW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入课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程教室，收看直播。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3" y="1604942"/>
            <a:ext cx="4872949" cy="4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6546850" y="1604645"/>
            <a:ext cx="4872355" cy="4107180"/>
          </a:xfrm>
          <a:prstGeom prst="cloud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　　</a:t>
            </a:r>
            <a:r>
              <a:rPr lang="zh-CN" altLang="en-US" sz="1600" dirty="0" smtClean="0"/>
              <a:t>注意</a:t>
            </a:r>
            <a:r>
              <a:rPr lang="zh-CN" altLang="en-US" sz="1600" dirty="0"/>
              <a:t>：每门课程</a:t>
            </a:r>
            <a:r>
              <a:rPr lang="zh-CN" altLang="en-US" sz="1600" dirty="0" smtClean="0"/>
              <a:t>的ＩＤ</a:t>
            </a:r>
            <a:r>
              <a:rPr lang="zh-CN" altLang="en-US" sz="1600" dirty="0"/>
              <a:t>号是不一样的，根据老师给你的课程ＩＤ号来进行上课</a:t>
            </a:r>
            <a:r>
              <a:rPr lang="zh-CN" altLang="en-US" sz="1600" dirty="0" smtClean="0"/>
              <a:t>。</a:t>
            </a:r>
            <a:endParaRPr lang="zh-CN" altLang="en-US" sz="1600" dirty="0" smtClean="0"/>
          </a:p>
          <a:p>
            <a:r>
              <a:rPr lang="zh-CN" altLang="en-US" sz="1600" dirty="0" smtClean="0"/>
              <a:t>       例如《心理学》的课程ＩＤ是23CUCS，</a:t>
            </a:r>
            <a:r>
              <a:rPr lang="zh-CN" altLang="en-US" sz="1600" dirty="0" smtClean="0"/>
              <a:t>我们在课程ＩＤ搜索框中输入“</a:t>
            </a:r>
            <a:r>
              <a:rPr lang="zh-CN" altLang="en-US" sz="1600" dirty="0" smtClean="0">
                <a:sym typeface="+mn-ea"/>
              </a:rPr>
              <a:t>23CUCS</a:t>
            </a:r>
            <a:r>
              <a:rPr lang="zh-CN" altLang="en-US" sz="1600" dirty="0" smtClean="0"/>
              <a:t>”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，点“搜索”就可以进入《心理学》课堂了。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10" name="Straight Connector 10"/>
          <p:cNvSpPr/>
          <p:nvPr/>
        </p:nvSpPr>
        <p:spPr>
          <a:xfrm>
            <a:off x="1073761" y="1369028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第五步：设备检测。进入课堂后，首先进行设备检测，摄像头、麦克风、扬声器等。一般默认就可以了。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1073761" y="1369028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528763"/>
            <a:ext cx="10404368" cy="45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739301"/>
            <a:ext cx="1020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第六步：上课。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1073761" y="1369028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officeArt object"/>
          <p:cNvPicPr/>
          <p:nvPr/>
        </p:nvPicPr>
        <p:blipFill>
          <a:blip r:embed="rId1"/>
          <a:stretch>
            <a:fillRect/>
          </a:stretch>
        </p:blipFill>
        <p:spPr>
          <a:xfrm>
            <a:off x="1809344" y="1489096"/>
            <a:ext cx="9505056" cy="4608512"/>
          </a:xfrm>
          <a:prstGeom prst="rect">
            <a:avLst/>
          </a:prstGeom>
          <a:ln w="12700" cap="flat">
            <a:solidFill>
              <a:schemeClr val="accent1"/>
            </a:solidFill>
            <a:miter lim="400000"/>
            <a:headEnd/>
            <a:tailEnd/>
          </a:ln>
          <a:effectLst/>
        </p:spPr>
      </p:pic>
      <p:pic>
        <p:nvPicPr>
          <p:cNvPr id="9" name="Picture 2" descr="E:\2016P素材\123\512个各行各业背景透明人物头像png图标素材\image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14405" y="3584829"/>
            <a:ext cx="29763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2390060"/>
            <a:ext cx="7742280" cy="37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99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1957</Words>
  <Application>WPS 演示</Application>
  <PresentationFormat>自定义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Arial Black</vt:lpstr>
      <vt:lpstr>微软雅黑</vt:lpstr>
      <vt:lpstr>Times New Roman</vt:lpstr>
      <vt:lpstr>黑体</vt:lpstr>
      <vt:lpstr>华文新魏</vt:lpstr>
      <vt:lpstr>等线</vt:lpstr>
      <vt:lpstr>Arial Unicode MS</vt:lpstr>
      <vt:lpstr>等线 Light</vt:lpstr>
      <vt:lpstr>思源黑体 CN Light</vt:lpstr>
      <vt:lpstr>DotumChe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冰蓝</cp:lastModifiedBy>
  <cp:revision>397</cp:revision>
  <cp:lastPrinted>2019-11-01T06:51:00Z</cp:lastPrinted>
  <dcterms:created xsi:type="dcterms:W3CDTF">2018-02-24T06:24:00Z</dcterms:created>
  <dcterms:modified xsi:type="dcterms:W3CDTF">2020-04-23T15:25:36Z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