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activeX/activeX1.xml" ContentType="application/vnd.ms-office.activeX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86" r:id="rId5"/>
    <p:sldId id="285" r:id="rId6"/>
    <p:sldId id="283" r:id="rId7"/>
    <p:sldId id="284" r:id="rId8"/>
    <p:sldId id="288" r:id="rId9"/>
    <p:sldId id="259" r:id="rId10"/>
    <p:sldId id="291" r:id="rId11"/>
    <p:sldId id="287" r:id="rId12"/>
    <p:sldId id="290" r:id="rId13"/>
    <p:sldId id="292" r:id="rId14"/>
    <p:sldId id="289" r:id="rId15"/>
    <p:sldId id="293" r:id="rId16"/>
    <p:sldId id="295" r:id="rId17"/>
    <p:sldId id="294" r:id="rId18"/>
    <p:sldId id="297" r:id="rId19"/>
    <p:sldId id="296" r:id="rId20"/>
    <p:sldId id="298" r:id="rId21"/>
    <p:sldId id="300" r:id="rId22"/>
    <p:sldId id="303" r:id="rId23"/>
    <p:sldId id="301" r:id="rId24"/>
    <p:sldId id="302" r:id="rId25"/>
    <p:sldId id="299" r:id="rId26"/>
    <p:sldId id="305" r:id="rId27"/>
    <p:sldId id="281" r:id="rId28"/>
  </p:sldIdLst>
  <p:sldSz cx="12192000" cy="6858000"/>
  <p:notesSz cx="6858000" cy="9144000"/>
  <p:custDataLst>
    <p:tags r:id="rId3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8C54"/>
    <a:srgbClr val="8ECE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2" d="100"/>
          <a:sy n="62" d="100"/>
        </p:scale>
        <p:origin x="-762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1" d="100"/>
        <a:sy n="91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46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F281DD-E696-46B1-A260-CD1D857C7767}" type="datetimeFigureOut">
              <a:rPr lang="zh-CN" altLang="en-US" smtClean="0"/>
              <a:t>2020/5/29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F0C842-BAE4-4351-BFFA-1FAF42CEA2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3916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F0C842-BAE4-4351-BFFA-1FAF42CEA289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89766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F0C842-BAE4-4351-BFFA-1FAF42CEA289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31775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F0C842-BAE4-4351-BFFA-1FAF42CEA289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31775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F0C842-BAE4-4351-BFFA-1FAF42CEA289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31775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F0C842-BAE4-4351-BFFA-1FAF42CEA289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62830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F0C842-BAE4-4351-BFFA-1FAF42CEA289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31775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F0C842-BAE4-4351-BFFA-1FAF42CEA289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31775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F0C842-BAE4-4351-BFFA-1FAF42CEA289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31775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F0C842-BAE4-4351-BFFA-1FAF42CEA289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31775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F0C842-BAE4-4351-BFFA-1FAF42CEA289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31775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F0C842-BAE4-4351-BFFA-1FAF42CEA289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31775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F0C842-BAE4-4351-BFFA-1FAF42CEA289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40451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F0C842-BAE4-4351-BFFA-1FAF42CEA289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31775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F0C842-BAE4-4351-BFFA-1FAF42CEA289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31775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F0C842-BAE4-4351-BFFA-1FAF42CEA289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317753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F0C842-BAE4-4351-BFFA-1FAF42CEA289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317753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F0C842-BAE4-4351-BFFA-1FAF42CEA289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317753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F0C842-BAE4-4351-BFFA-1FAF42CEA289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94085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F0C842-BAE4-4351-BFFA-1FAF42CEA289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62830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F0C842-BAE4-4351-BFFA-1FAF42CEA289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31775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F0C842-BAE4-4351-BFFA-1FAF42CEA289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31775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F0C842-BAE4-4351-BFFA-1FAF42CEA289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31775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F0C842-BAE4-4351-BFFA-1FAF42CEA289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31775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F0C842-BAE4-4351-BFFA-1FAF42CEA289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62830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F0C842-BAE4-4351-BFFA-1FAF42CEA289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31775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8325228" y="6545425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</a:t>
            </a:r>
            <a:r>
              <a:rPr lang="en-US" altLang="zh-CN" sz="100" dirty="0" smtClean="0">
                <a:solidFill>
                  <a:prstClr val="white"/>
                </a:solidFill>
                <a:latin typeface="Calibri"/>
                <a:ea typeface="宋体"/>
              </a:rPr>
              <a:t>      </a:t>
            </a:r>
            <a:endParaRPr lang="en-US" altLang="zh-CN" sz="100" dirty="0">
              <a:solidFill>
                <a:prstClr val="white"/>
              </a:solidFill>
              <a:latin typeface="Calibri"/>
              <a:ea typeface="宋体"/>
            </a:endParaRPr>
          </a:p>
          <a:p>
            <a:r>
              <a:rPr lang="zh-CN" altLang="en-US" sz="100" dirty="0" smtClean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 smtClean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  <a:endParaRPr lang="en-US" altLang="zh-CN" sz="100" dirty="0">
              <a:solidFill>
                <a:prstClr val="white"/>
              </a:solidFill>
              <a:latin typeface="Calibri"/>
              <a:ea typeface="宋体"/>
            </a:endParaRP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  <p:pic>
        <p:nvPicPr>
          <p:cNvPr id="7" name="图片 6" descr="图片包含 室内, 卫生间, 墙壁, 抽水马桶&#10;&#10;已生成高可信度的说明">
            <a:extLst>
              <a:ext uri="{FF2B5EF4-FFF2-40B4-BE49-F238E27FC236}">
                <a16:creationId xmlns:a16="http://schemas.microsoft.com/office/drawing/2014/main" xmlns="" id="{E6BAE8EB-D032-4C45-9596-AA7899CACC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807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9187C75C-FC1B-4200-B1DE-DFC7F74F9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429B5D00-3248-4C36-ADF1-E6C001C849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5B2346B3-3346-4A9E-BAA5-3E419BADB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AF2D1-3672-469E-AE18-D1A9DB086804}" type="datetimeFigureOut">
              <a:rPr lang="zh-CN" altLang="en-US" smtClean="0"/>
              <a:t>2020/5/29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C028D98A-103A-4689-B7BD-D1875E7DF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9F5B263E-C169-4B9D-81F3-97DDA1B12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5F290-6E1C-4492-86D0-496EBFDF50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3369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8D22E804-2783-42C6-A169-B27D699D5D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4BB62D81-DD91-4EE6-B405-A3360EEC24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9207DC7E-873C-41A7-9429-5B3CB5B59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AF2D1-3672-469E-AE18-D1A9DB086804}" type="datetimeFigureOut">
              <a:rPr lang="zh-CN" altLang="en-US" smtClean="0"/>
              <a:t>2020/5/29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98021A71-1AB3-462F-AAD6-1E6087DC3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710B1F2D-D2EF-48F7-A63C-FB3147025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5F290-6E1C-4492-86D0-496EBFDF50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5579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室内, 卫生间, 墙壁, 抽水马桶&#10;&#10;已生成高可信度的说明">
            <a:extLst>
              <a:ext uri="{FF2B5EF4-FFF2-40B4-BE49-F238E27FC236}">
                <a16:creationId xmlns:a16="http://schemas.microsoft.com/office/drawing/2014/main" xmlns="" id="{12EB1F5A-26CA-4BA6-97E2-FEF1D0DF4D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98C23C12-DB06-45FB-8407-9E38EC8A03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36101" y="3889177"/>
            <a:ext cx="2755900" cy="296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373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室内, 卫生间, 墙壁, 抽水马桶&#10;&#10;已生成高可信度的说明">
            <a:extLst>
              <a:ext uri="{FF2B5EF4-FFF2-40B4-BE49-F238E27FC236}">
                <a16:creationId xmlns:a16="http://schemas.microsoft.com/office/drawing/2014/main" xmlns="" id="{C9959F26-60F2-424D-8DD4-01BB91B6FD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33BCEFFF-B375-4036-A295-4E09309833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36101" y="3889177"/>
            <a:ext cx="2755900" cy="296882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D61A5C9F-B898-452E-BBF1-2D4F05E9C41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12178" y="-202340"/>
            <a:ext cx="4415778" cy="8183034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D88933F9-3B0D-47C8-9C13-74DD29D4BD3B}"/>
              </a:ext>
            </a:extLst>
          </p:cNvPr>
          <p:cNvGrpSpPr/>
          <p:nvPr userDrawn="1"/>
        </p:nvGrpSpPr>
        <p:grpSpPr>
          <a:xfrm>
            <a:off x="2133600" y="711200"/>
            <a:ext cx="9448800" cy="5613400"/>
            <a:chOff x="2133600" y="711200"/>
            <a:chExt cx="9448800" cy="5613400"/>
          </a:xfrm>
        </p:grpSpPr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xmlns="" id="{4E36F2F2-4D8E-43A2-9B92-A1561C4BF8CE}"/>
                </a:ext>
              </a:extLst>
            </p:cNvPr>
            <p:cNvCxnSpPr/>
            <p:nvPr userDrawn="1"/>
          </p:nvCxnSpPr>
          <p:spPr>
            <a:xfrm>
              <a:off x="2628900" y="711200"/>
              <a:ext cx="8940800" cy="0"/>
            </a:xfrm>
            <a:prstGeom prst="line">
              <a:avLst/>
            </a:prstGeom>
            <a:ln w="19050">
              <a:solidFill>
                <a:schemeClr val="bg1"/>
              </a:solidFill>
              <a:prstDash val="dash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xmlns="" id="{B534F59A-3B8E-48E1-A027-F0411CA77AEC}"/>
                </a:ext>
              </a:extLst>
            </p:cNvPr>
            <p:cNvCxnSpPr/>
            <p:nvPr userDrawn="1"/>
          </p:nvCxnSpPr>
          <p:spPr>
            <a:xfrm>
              <a:off x="11582400" y="711200"/>
              <a:ext cx="0" cy="4025900"/>
            </a:xfrm>
            <a:prstGeom prst="line">
              <a:avLst/>
            </a:prstGeom>
            <a:ln w="19050">
              <a:solidFill>
                <a:schemeClr val="bg1"/>
              </a:solidFill>
              <a:prstDash val="dash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xmlns="" id="{4C7BE624-F2E1-4D9F-A5C6-51676B808FD9}"/>
                </a:ext>
              </a:extLst>
            </p:cNvPr>
            <p:cNvCxnSpPr/>
            <p:nvPr userDrawn="1"/>
          </p:nvCxnSpPr>
          <p:spPr>
            <a:xfrm>
              <a:off x="2133600" y="6324600"/>
              <a:ext cx="8940800" cy="0"/>
            </a:xfrm>
            <a:prstGeom prst="line">
              <a:avLst/>
            </a:prstGeom>
            <a:ln w="19050">
              <a:solidFill>
                <a:schemeClr val="bg1"/>
              </a:solidFill>
              <a:prstDash val="dash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74703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637497F-16C3-4880-BFD4-A4CA26A65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D44EB602-ECD6-47AE-9150-B7D3381334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DFF21F17-F1CC-42E4-9528-498FFC83D6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1B65E8C0-B3A2-4A75-989D-57B629B77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AF2D1-3672-469E-AE18-D1A9DB086804}" type="datetimeFigureOut">
              <a:rPr lang="zh-CN" altLang="en-US" smtClean="0"/>
              <a:t>2020/5/29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0ADDDD72-0BD5-4443-9B9E-50A867F02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140A3898-AD15-4B5B-8A69-2C1731B98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5F290-6E1C-4492-86D0-496EBFDF50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0492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31EFA0EA-1268-4F3B-8B32-310159247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E6AB6E60-AEB6-4E81-BD25-C21824DA76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262324AC-8BB1-4456-9F54-934DEFE8F7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4411B4BC-814C-41B7-9669-A6AF051B9B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871BED42-D91D-4B6B-810B-30F6081A74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1AD25240-89D8-43C3-99E6-ACEDFE70C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AF2D1-3672-469E-AE18-D1A9DB086804}" type="datetimeFigureOut">
              <a:rPr lang="zh-CN" altLang="en-US" smtClean="0"/>
              <a:t>2020/5/29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5BA0CBDB-6B6B-4022-A49D-A093728A4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6EB3A83D-0AB9-4BDE-A8FA-E98A524DF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5F290-6E1C-4492-86D0-496EBFDF50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3739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EBCEED3-B645-41F3-AD7E-3E37CE7DE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FC0B040E-0CC2-43A5-BCE7-40F64C926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AF2D1-3672-469E-AE18-D1A9DB086804}" type="datetimeFigureOut">
              <a:rPr lang="zh-CN" altLang="en-US" smtClean="0"/>
              <a:t>2020/5/29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F39FAABA-E28A-4760-8AB8-90C4D618E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B73325A6-BDAC-4AF9-A6E9-C019C5D0E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5F290-6E1C-4492-86D0-496EBFDF50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8665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09EB5B22-69D1-40C0-ADFB-8EE6815AD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AF2D1-3672-469E-AE18-D1A9DB086804}" type="datetimeFigureOut">
              <a:rPr lang="zh-CN" altLang="en-US" smtClean="0"/>
              <a:t>2020/5/29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FF9D02BA-877A-47DA-B64C-496DB89AB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E55DB539-A790-4F6C-9824-323329E22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5F290-6E1C-4492-86D0-496EBFDF50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807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973CD86E-BD6E-4637-B376-2C793EF65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972B4FEA-0D8D-4409-B31F-6E4FCF891B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B4FB2CA1-5536-4892-9801-4CBA953105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9A344D6C-6DA9-4515-83C5-4BE5D756A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AF2D1-3672-469E-AE18-D1A9DB086804}" type="datetimeFigureOut">
              <a:rPr lang="zh-CN" altLang="en-US" smtClean="0"/>
              <a:t>2020/5/29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1A792DCF-207E-4A77-AD74-118E19057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46A4AFC9-9DE6-4132-A07F-291093748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5F290-6E1C-4492-86D0-496EBFDF50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2742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9D7A60A4-8DEC-4703-9B86-24D6AE12A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8F95C77F-4A19-4017-828F-C70B388A92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C7CC0EDA-7528-4D98-895E-BAE0B8AA58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C94535B6-67D6-4799-98BD-F225DE2F3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AF2D1-3672-469E-AE18-D1A9DB086804}" type="datetimeFigureOut">
              <a:rPr lang="zh-CN" altLang="en-US" smtClean="0"/>
              <a:t>2020/5/29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4D04C1A5-7864-43DC-8B37-C00035E3A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3757EAFB-A3A6-4CE9-A12A-45BA491D9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5F290-6E1C-4492-86D0-496EBFDF50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858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E689D1E5-E878-4C4A-8846-55DFF2709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0A121984-603B-494C-B9E7-273DB5B2AB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F10FF066-D87E-44BC-BDCF-2E27A3D6C3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AF2D1-3672-469E-AE18-D1A9DB086804}" type="datetimeFigureOut">
              <a:rPr lang="zh-CN" altLang="en-US" smtClean="0"/>
              <a:t>2020/5/29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3D27B3EF-C28D-438E-8F57-2A18F8A645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69755669-40E0-435B-A45E-4B81A274B2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75F290-6E1C-4492-86D0-496EBFDF50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7054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5.wmf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4E5CB64E-6B15-4E8E-9215-141855BCB9C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7217" y="3448050"/>
            <a:ext cx="2874004" cy="348105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8EE5ED79-4036-42B9-B2AD-AEA72F68DE5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180792">
            <a:off x="-879177" y="-1708947"/>
            <a:ext cx="4569561" cy="869497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703D58AF-6640-42C6-ADC9-987EFBBCE75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395794">
            <a:off x="8242623" y="-665549"/>
            <a:ext cx="5096943" cy="7838394"/>
          </a:xfrm>
          <a:prstGeom prst="rect">
            <a:avLst/>
          </a:prstGeom>
        </p:spPr>
      </p:pic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xmlns="" id="{5F67A2A2-0AC4-4B74-8A27-0F8322912783}"/>
              </a:ext>
            </a:extLst>
          </p:cNvPr>
          <p:cNvSpPr/>
          <p:nvPr/>
        </p:nvSpPr>
        <p:spPr>
          <a:xfrm>
            <a:off x="3964830" y="466766"/>
            <a:ext cx="5539116" cy="5573763"/>
          </a:xfrm>
          <a:custGeom>
            <a:avLst/>
            <a:gdLst>
              <a:gd name="connsiteX0" fmla="*/ 2446925 w 4924654"/>
              <a:gd name="connsiteY0" fmla="*/ 0 h 4955458"/>
              <a:gd name="connsiteX1" fmla="*/ 4924654 w 4924654"/>
              <a:gd name="connsiteY1" fmla="*/ 2477729 h 4955458"/>
              <a:gd name="connsiteX2" fmla="*/ 2446925 w 4924654"/>
              <a:gd name="connsiteY2" fmla="*/ 4955458 h 4955458"/>
              <a:gd name="connsiteX3" fmla="*/ 1265892 w 4924654"/>
              <a:gd name="connsiteY3" fmla="*/ 4656410 h 4955458"/>
              <a:gd name="connsiteX4" fmla="*/ 1186268 w 4924654"/>
              <a:gd name="connsiteY4" fmla="*/ 4608037 h 4955458"/>
              <a:gd name="connsiteX5" fmla="*/ 1227075 w 4924654"/>
              <a:gd name="connsiteY5" fmla="*/ 4608037 h 4955458"/>
              <a:gd name="connsiteX6" fmla="*/ 1276002 w 4924654"/>
              <a:gd name="connsiteY6" fmla="*/ 4637761 h 4955458"/>
              <a:gd name="connsiteX7" fmla="*/ 2446926 w 4924654"/>
              <a:gd name="connsiteY7" fmla="*/ 4934250 h 4955458"/>
              <a:gd name="connsiteX8" fmla="*/ 4903446 w 4924654"/>
              <a:gd name="connsiteY8" fmla="*/ 2477730 h 4955458"/>
              <a:gd name="connsiteX9" fmla="*/ 2446926 w 4924654"/>
              <a:gd name="connsiteY9" fmla="*/ 21210 h 4955458"/>
              <a:gd name="connsiteX10" fmla="*/ 40314 w 4924654"/>
              <a:gd name="connsiteY10" fmla="*/ 1982655 h 4955458"/>
              <a:gd name="connsiteX11" fmla="*/ 21432 w 4924654"/>
              <a:gd name="connsiteY11" fmla="*/ 2106377 h 4955458"/>
              <a:gd name="connsiteX12" fmla="*/ 0 w 4924654"/>
              <a:gd name="connsiteY12" fmla="*/ 2106377 h 4955458"/>
              <a:gd name="connsiteX13" fmla="*/ 19535 w 4924654"/>
              <a:gd name="connsiteY13" fmla="*/ 1978380 h 4955458"/>
              <a:gd name="connsiteX14" fmla="*/ 2446925 w 4924654"/>
              <a:gd name="connsiteY14" fmla="*/ 0 h 4955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924654" h="4955458">
                <a:moveTo>
                  <a:pt x="2446925" y="0"/>
                </a:moveTo>
                <a:cubicBezTo>
                  <a:pt x="3815337" y="0"/>
                  <a:pt x="4924654" y="1109317"/>
                  <a:pt x="4924654" y="2477729"/>
                </a:cubicBezTo>
                <a:cubicBezTo>
                  <a:pt x="4924654" y="3846141"/>
                  <a:pt x="3815337" y="4955458"/>
                  <a:pt x="2446925" y="4955458"/>
                </a:cubicBezTo>
                <a:cubicBezTo>
                  <a:pt x="2019296" y="4955458"/>
                  <a:pt x="1616970" y="4847127"/>
                  <a:pt x="1265892" y="4656410"/>
                </a:cubicBezTo>
                <a:lnTo>
                  <a:pt x="1186268" y="4608037"/>
                </a:lnTo>
                <a:lnTo>
                  <a:pt x="1227075" y="4608037"/>
                </a:lnTo>
                <a:lnTo>
                  <a:pt x="1276002" y="4637761"/>
                </a:lnTo>
                <a:cubicBezTo>
                  <a:pt x="1624075" y="4826846"/>
                  <a:pt x="2022958" y="4934250"/>
                  <a:pt x="2446926" y="4934250"/>
                </a:cubicBezTo>
                <a:cubicBezTo>
                  <a:pt x="3803625" y="4934250"/>
                  <a:pt x="4903446" y="3834429"/>
                  <a:pt x="4903446" y="2477730"/>
                </a:cubicBezTo>
                <a:cubicBezTo>
                  <a:pt x="4903446" y="1121031"/>
                  <a:pt x="3803625" y="21210"/>
                  <a:pt x="2446926" y="21210"/>
                </a:cubicBezTo>
                <a:cubicBezTo>
                  <a:pt x="1259815" y="21210"/>
                  <a:pt x="269375" y="863260"/>
                  <a:pt x="40314" y="1982655"/>
                </a:cubicBezTo>
                <a:lnTo>
                  <a:pt x="21432" y="2106377"/>
                </a:lnTo>
                <a:lnTo>
                  <a:pt x="0" y="2106377"/>
                </a:lnTo>
                <a:lnTo>
                  <a:pt x="19535" y="1978380"/>
                </a:lnTo>
                <a:cubicBezTo>
                  <a:pt x="250574" y="849321"/>
                  <a:pt x="1249565" y="0"/>
                  <a:pt x="244692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xmlns="" id="{1422D3A9-5B61-4BD0-A627-6851F482BBDF}"/>
              </a:ext>
            </a:extLst>
          </p:cNvPr>
          <p:cNvSpPr txBox="1"/>
          <p:nvPr/>
        </p:nvSpPr>
        <p:spPr>
          <a:xfrm>
            <a:off x="2858090" y="1703070"/>
            <a:ext cx="7779694" cy="3877985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 rtlCol="0">
            <a:spAutoFit/>
          </a:bodyPr>
          <a:lstStyle/>
          <a:p>
            <a:pPr algn="ctr"/>
            <a:r>
              <a:rPr lang="zh-CN" altLang="en-US" sz="6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  然  科  学  基  础</a:t>
            </a:r>
            <a:endParaRPr lang="en-US" altLang="zh-CN" sz="66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6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2020</a:t>
            </a:r>
            <a:r>
              <a:rPr lang="zh-CN" altLang="en-US" sz="6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春导学方案</a:t>
            </a:r>
            <a:endParaRPr lang="en-US" altLang="zh-CN" sz="66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en-US" altLang="zh-CN" sz="66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4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制作人：乔少华 </a:t>
            </a:r>
            <a:endParaRPr lang="en-US" altLang="zh-CN" sz="4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56149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2583304" y="0"/>
            <a:ext cx="9768591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kumimoji="0" lang="zh-CN" altLang="en-US" sz="5000" b="0" i="0" u="none" strike="noStrike" kern="0" cap="none" spc="0" normalizeH="0" baseline="0" noProof="0" dirty="0" smtClean="0">
                <a:ln>
                  <a:noFill/>
                </a:ln>
                <a:solidFill>
                  <a:srgbClr val="528C54"/>
                </a:solidFill>
                <a:effectLst/>
                <a:uLnTx/>
                <a:uFillTx/>
                <a:latin typeface="Calibri"/>
                <a:ea typeface="隶书"/>
                <a:cs typeface="+mj-cs"/>
              </a:rPr>
              <a:t>第六</a:t>
            </a:r>
            <a:r>
              <a:rPr lang="zh-CN" altLang="en-US" sz="5000" kern="0" dirty="0" smtClean="0">
                <a:solidFill>
                  <a:srgbClr val="528C54"/>
                </a:solidFill>
                <a:latin typeface="Calibri"/>
                <a:ea typeface="隶书"/>
                <a:cs typeface="+mj-cs"/>
              </a:rPr>
              <a:t>步</a:t>
            </a:r>
            <a:r>
              <a:rPr lang="zh-CN" altLang="en-US" sz="5000" kern="0" dirty="0">
                <a:solidFill>
                  <a:srgbClr val="528C54"/>
                </a:solidFill>
                <a:latin typeface="Calibri"/>
                <a:ea typeface="隶书"/>
                <a:cs typeface="+mj-cs"/>
              </a:rPr>
              <a:t>：进入到课程学习主页，</a:t>
            </a:r>
            <a:r>
              <a:rPr lang="zh-CN" altLang="en-US" sz="5000" kern="0" dirty="0" smtClean="0">
                <a:solidFill>
                  <a:srgbClr val="528C54"/>
                </a:solidFill>
                <a:latin typeface="Calibri"/>
                <a:ea typeface="隶书"/>
                <a:cs typeface="+mj-cs"/>
              </a:rPr>
              <a:t>点击导学里的课程介绍。</a:t>
            </a:r>
            <a:r>
              <a:rPr lang="zh-CN" altLang="en-US" sz="5000" kern="0" dirty="0">
                <a:solidFill>
                  <a:srgbClr val="528C54"/>
                </a:solidFill>
                <a:latin typeface="Calibri"/>
                <a:ea typeface="隶书"/>
                <a:cs typeface="+mj-cs"/>
              </a:rPr>
              <a:t/>
            </a:r>
            <a:br>
              <a:rPr lang="zh-CN" altLang="en-US" sz="5000" kern="0" dirty="0">
                <a:solidFill>
                  <a:srgbClr val="528C54"/>
                </a:solidFill>
                <a:latin typeface="Calibri"/>
                <a:ea typeface="隶书"/>
                <a:cs typeface="+mj-cs"/>
              </a:rPr>
            </a:br>
            <a:endParaRPr kumimoji="0" lang="zh-CN" alt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528C54"/>
              </a:solidFill>
              <a:effectLst/>
              <a:uLnTx/>
              <a:uFillTx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770" y="1648917"/>
            <a:ext cx="10088381" cy="4961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8618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2583305" y="0"/>
            <a:ext cx="937884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kumimoji="0" lang="zh-CN" altLang="en-US" sz="5000" b="0" i="0" u="none" strike="noStrike" kern="0" cap="none" spc="0" normalizeH="0" baseline="0" noProof="0" dirty="0" smtClean="0">
                <a:ln>
                  <a:noFill/>
                </a:ln>
                <a:solidFill>
                  <a:srgbClr val="528C54"/>
                </a:solidFill>
                <a:effectLst/>
                <a:uLnTx/>
                <a:uFillTx/>
                <a:latin typeface="Calibri"/>
                <a:ea typeface="隶书"/>
                <a:cs typeface="+mj-cs"/>
              </a:rPr>
              <a:t>第七</a:t>
            </a:r>
            <a:r>
              <a:rPr lang="zh-CN" altLang="en-US" sz="5000" kern="0" dirty="0" smtClean="0">
                <a:solidFill>
                  <a:srgbClr val="528C54"/>
                </a:solidFill>
                <a:latin typeface="Calibri"/>
                <a:ea typeface="隶书"/>
                <a:cs typeface="+mj-cs"/>
              </a:rPr>
              <a:t>步</a:t>
            </a:r>
            <a:r>
              <a:rPr lang="zh-CN" altLang="en-US" sz="5000" kern="0" dirty="0">
                <a:solidFill>
                  <a:srgbClr val="528C54"/>
                </a:solidFill>
                <a:latin typeface="Calibri"/>
                <a:ea typeface="隶书"/>
                <a:cs typeface="+mj-cs"/>
              </a:rPr>
              <a:t>：点击进入</a:t>
            </a:r>
            <a:r>
              <a:rPr lang="zh-CN" altLang="en-US" sz="5000" kern="0" dirty="0" smtClean="0">
                <a:solidFill>
                  <a:srgbClr val="528C54"/>
                </a:solidFill>
                <a:latin typeface="Calibri"/>
                <a:ea typeface="隶书"/>
                <a:cs typeface="+mj-cs"/>
              </a:rPr>
              <a:t>到</a:t>
            </a:r>
            <a:r>
              <a:rPr lang="zh-CN" altLang="en-US" sz="5000" kern="0" dirty="0">
                <a:solidFill>
                  <a:srgbClr val="528C54"/>
                </a:solidFill>
                <a:latin typeface="Calibri"/>
                <a:ea typeface="隶书"/>
                <a:cs typeface="+mj-cs"/>
              </a:rPr>
              <a:t>导</a:t>
            </a:r>
            <a:r>
              <a:rPr lang="zh-CN" altLang="en-US" sz="5000" kern="0" dirty="0" smtClean="0">
                <a:solidFill>
                  <a:srgbClr val="528C54"/>
                </a:solidFill>
                <a:latin typeface="Calibri"/>
                <a:ea typeface="隶书"/>
                <a:cs typeface="+mj-cs"/>
              </a:rPr>
              <a:t>学</a:t>
            </a:r>
            <a:r>
              <a:rPr lang="zh-CN" altLang="en-US" sz="5000" kern="0" dirty="0">
                <a:solidFill>
                  <a:srgbClr val="528C54"/>
                </a:solidFill>
                <a:latin typeface="Calibri"/>
                <a:ea typeface="隶书"/>
                <a:cs typeface="+mj-cs"/>
              </a:rPr>
              <a:t/>
            </a:r>
            <a:br>
              <a:rPr lang="zh-CN" altLang="en-US" sz="5000" kern="0" dirty="0">
                <a:solidFill>
                  <a:srgbClr val="528C54"/>
                </a:solidFill>
                <a:latin typeface="Calibri"/>
                <a:ea typeface="隶书"/>
                <a:cs typeface="+mj-cs"/>
              </a:rPr>
            </a:br>
            <a:endParaRPr kumimoji="0" lang="zh-CN" alt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528C54"/>
              </a:solidFill>
              <a:effectLst/>
              <a:uLnTx/>
              <a:uFillTx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6152" name="TextBox1" r:id="rId2" imgW="8344080" imgH="5581800"/>
        </mc:Choice>
        <mc:Fallback>
          <p:control name="TextBox1" r:id="rId2" imgW="8344080" imgH="5581800">
            <p:pic>
              <p:nvPicPr>
                <p:cNvPr id="0" name="TextBox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779713" y="944563"/>
                  <a:ext cx="8342312" cy="55784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812052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2173574" y="0"/>
            <a:ext cx="10328224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kumimoji="0" lang="zh-CN" altLang="en-US" sz="5000" b="0" i="0" u="none" strike="noStrike" kern="0" cap="none" spc="0" normalizeH="0" baseline="0" noProof="0" dirty="0" smtClean="0">
                <a:ln>
                  <a:noFill/>
                </a:ln>
                <a:solidFill>
                  <a:srgbClr val="528C54"/>
                </a:solidFill>
                <a:effectLst/>
                <a:uLnTx/>
                <a:uFillTx/>
                <a:latin typeface="Calibri"/>
                <a:ea typeface="隶书"/>
                <a:cs typeface="+mj-cs"/>
              </a:rPr>
              <a:t>第八</a:t>
            </a:r>
            <a:r>
              <a:rPr lang="zh-CN" altLang="en-US" sz="5000" kern="0" dirty="0" smtClean="0">
                <a:solidFill>
                  <a:srgbClr val="528C54"/>
                </a:solidFill>
                <a:latin typeface="Calibri"/>
                <a:ea typeface="隶书"/>
                <a:cs typeface="+mj-cs"/>
              </a:rPr>
              <a:t>步</a:t>
            </a:r>
            <a:r>
              <a:rPr lang="zh-CN" altLang="en-US" sz="5000" kern="0" dirty="0">
                <a:solidFill>
                  <a:srgbClr val="528C54"/>
                </a:solidFill>
                <a:latin typeface="Calibri"/>
                <a:ea typeface="隶书"/>
                <a:cs typeface="+mj-cs"/>
                <a:sym typeface="+mn-lt"/>
              </a:rPr>
              <a:t>点击这里下拉式菜单进行各章节内容的学习</a:t>
            </a:r>
            <a:r>
              <a:rPr lang="zh-CN" altLang="en-US" sz="5000" kern="0" dirty="0" smtClean="0">
                <a:solidFill>
                  <a:srgbClr val="528C54"/>
                </a:solidFill>
                <a:latin typeface="Calibri"/>
                <a:ea typeface="隶书"/>
                <a:cs typeface="+mj-cs"/>
              </a:rPr>
              <a:t>。</a:t>
            </a:r>
            <a:r>
              <a:rPr lang="zh-CN" altLang="en-US" sz="5000" kern="0" dirty="0">
                <a:solidFill>
                  <a:srgbClr val="528C54"/>
                </a:solidFill>
                <a:latin typeface="Calibri"/>
                <a:ea typeface="隶书"/>
                <a:cs typeface="+mj-cs"/>
              </a:rPr>
              <a:t/>
            </a:r>
            <a:br>
              <a:rPr lang="zh-CN" altLang="en-US" sz="5000" kern="0" dirty="0">
                <a:solidFill>
                  <a:srgbClr val="528C54"/>
                </a:solidFill>
                <a:latin typeface="Calibri"/>
                <a:ea typeface="隶书"/>
                <a:cs typeface="+mj-cs"/>
              </a:rPr>
            </a:br>
            <a:endParaRPr kumimoji="0" lang="zh-CN" alt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528C54"/>
              </a:solidFill>
              <a:effectLst/>
              <a:uLnTx/>
              <a:uFillTx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349" y="1454045"/>
            <a:ext cx="9773899" cy="527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4222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E76EA40E-B3EB-4A43-B595-4B708CBD68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8261"/>
          <a:stretch/>
        </p:blipFill>
        <p:spPr>
          <a:xfrm>
            <a:off x="330200" y="2598356"/>
            <a:ext cx="4902199" cy="4259644"/>
          </a:xfrm>
          <a:prstGeom prst="rect">
            <a:avLst/>
          </a:prstGeom>
        </p:spPr>
      </p:pic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xmlns="" id="{CB5A7C86-F091-4FEB-A78B-07DABD0F8B71}"/>
              </a:ext>
            </a:extLst>
          </p:cNvPr>
          <p:cNvSpPr/>
          <p:nvPr/>
        </p:nvSpPr>
        <p:spPr>
          <a:xfrm>
            <a:off x="3494930" y="593766"/>
            <a:ext cx="5539116" cy="5573763"/>
          </a:xfrm>
          <a:custGeom>
            <a:avLst/>
            <a:gdLst>
              <a:gd name="connsiteX0" fmla="*/ 2446925 w 4924654"/>
              <a:gd name="connsiteY0" fmla="*/ 0 h 4955458"/>
              <a:gd name="connsiteX1" fmla="*/ 4924654 w 4924654"/>
              <a:gd name="connsiteY1" fmla="*/ 2477729 h 4955458"/>
              <a:gd name="connsiteX2" fmla="*/ 2446925 w 4924654"/>
              <a:gd name="connsiteY2" fmla="*/ 4955458 h 4955458"/>
              <a:gd name="connsiteX3" fmla="*/ 1265892 w 4924654"/>
              <a:gd name="connsiteY3" fmla="*/ 4656410 h 4955458"/>
              <a:gd name="connsiteX4" fmla="*/ 1186268 w 4924654"/>
              <a:gd name="connsiteY4" fmla="*/ 4608037 h 4955458"/>
              <a:gd name="connsiteX5" fmla="*/ 1227075 w 4924654"/>
              <a:gd name="connsiteY5" fmla="*/ 4608037 h 4955458"/>
              <a:gd name="connsiteX6" fmla="*/ 1276002 w 4924654"/>
              <a:gd name="connsiteY6" fmla="*/ 4637761 h 4955458"/>
              <a:gd name="connsiteX7" fmla="*/ 2446926 w 4924654"/>
              <a:gd name="connsiteY7" fmla="*/ 4934250 h 4955458"/>
              <a:gd name="connsiteX8" fmla="*/ 4903446 w 4924654"/>
              <a:gd name="connsiteY8" fmla="*/ 2477730 h 4955458"/>
              <a:gd name="connsiteX9" fmla="*/ 2446926 w 4924654"/>
              <a:gd name="connsiteY9" fmla="*/ 21210 h 4955458"/>
              <a:gd name="connsiteX10" fmla="*/ 40314 w 4924654"/>
              <a:gd name="connsiteY10" fmla="*/ 1982655 h 4955458"/>
              <a:gd name="connsiteX11" fmla="*/ 21432 w 4924654"/>
              <a:gd name="connsiteY11" fmla="*/ 2106377 h 4955458"/>
              <a:gd name="connsiteX12" fmla="*/ 0 w 4924654"/>
              <a:gd name="connsiteY12" fmla="*/ 2106377 h 4955458"/>
              <a:gd name="connsiteX13" fmla="*/ 19535 w 4924654"/>
              <a:gd name="connsiteY13" fmla="*/ 1978380 h 4955458"/>
              <a:gd name="connsiteX14" fmla="*/ 2446925 w 4924654"/>
              <a:gd name="connsiteY14" fmla="*/ 0 h 4955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924654" h="4955458">
                <a:moveTo>
                  <a:pt x="2446925" y="0"/>
                </a:moveTo>
                <a:cubicBezTo>
                  <a:pt x="3815337" y="0"/>
                  <a:pt x="4924654" y="1109317"/>
                  <a:pt x="4924654" y="2477729"/>
                </a:cubicBezTo>
                <a:cubicBezTo>
                  <a:pt x="4924654" y="3846141"/>
                  <a:pt x="3815337" y="4955458"/>
                  <a:pt x="2446925" y="4955458"/>
                </a:cubicBezTo>
                <a:cubicBezTo>
                  <a:pt x="2019296" y="4955458"/>
                  <a:pt x="1616970" y="4847127"/>
                  <a:pt x="1265892" y="4656410"/>
                </a:cubicBezTo>
                <a:lnTo>
                  <a:pt x="1186268" y="4608037"/>
                </a:lnTo>
                <a:lnTo>
                  <a:pt x="1227075" y="4608037"/>
                </a:lnTo>
                <a:lnTo>
                  <a:pt x="1276002" y="4637761"/>
                </a:lnTo>
                <a:cubicBezTo>
                  <a:pt x="1624075" y="4826846"/>
                  <a:pt x="2022958" y="4934250"/>
                  <a:pt x="2446926" y="4934250"/>
                </a:cubicBezTo>
                <a:cubicBezTo>
                  <a:pt x="3803625" y="4934250"/>
                  <a:pt x="4903446" y="3834429"/>
                  <a:pt x="4903446" y="2477730"/>
                </a:cubicBezTo>
                <a:cubicBezTo>
                  <a:pt x="4903446" y="1121031"/>
                  <a:pt x="3803625" y="21210"/>
                  <a:pt x="2446926" y="21210"/>
                </a:cubicBezTo>
                <a:cubicBezTo>
                  <a:pt x="1259815" y="21210"/>
                  <a:pt x="269375" y="863260"/>
                  <a:pt x="40314" y="1982655"/>
                </a:cubicBezTo>
                <a:lnTo>
                  <a:pt x="21432" y="2106377"/>
                </a:lnTo>
                <a:lnTo>
                  <a:pt x="0" y="2106377"/>
                </a:lnTo>
                <a:lnTo>
                  <a:pt x="19535" y="1978380"/>
                </a:lnTo>
                <a:cubicBezTo>
                  <a:pt x="250574" y="849321"/>
                  <a:pt x="1249565" y="0"/>
                  <a:pt x="244692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DC491F34-83ED-4911-BF3E-A9023F5B062C}"/>
              </a:ext>
            </a:extLst>
          </p:cNvPr>
          <p:cNvSpPr txBox="1"/>
          <p:nvPr/>
        </p:nvSpPr>
        <p:spPr>
          <a:xfrm>
            <a:off x="5149310" y="1004151"/>
            <a:ext cx="23326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THREE</a:t>
            </a:r>
            <a:endParaRPr lang="zh-CN" altLang="en-US" sz="5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xmlns="" id="{F53BC8D4-2A94-42A7-80AE-2305F9B95AE9}"/>
              </a:ext>
            </a:extLst>
          </p:cNvPr>
          <p:cNvSpPr/>
          <p:nvPr/>
        </p:nvSpPr>
        <p:spPr>
          <a:xfrm>
            <a:off x="3402166" y="2583492"/>
            <a:ext cx="572464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5400" b="1" dirty="0">
                <a:solidFill>
                  <a:srgbClr val="528C5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完成形考任务方法</a:t>
            </a:r>
          </a:p>
        </p:txBody>
      </p:sp>
    </p:spTree>
    <p:extLst>
      <p:ext uri="{BB962C8B-B14F-4D97-AF65-F5344CB8AC3E}">
        <p14:creationId xmlns:p14="http://schemas.microsoft.com/office/powerpoint/2010/main" val="2943329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2583304" y="0"/>
            <a:ext cx="9768591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kumimoji="0" lang="zh-CN" altLang="en-US" sz="5000" b="0" i="0" u="none" strike="noStrike" kern="0" cap="none" spc="0" normalizeH="0" baseline="0" noProof="0" dirty="0" smtClean="0">
                <a:ln>
                  <a:noFill/>
                </a:ln>
                <a:solidFill>
                  <a:srgbClr val="528C54"/>
                </a:solidFill>
                <a:effectLst/>
                <a:uLnTx/>
                <a:uFillTx/>
                <a:latin typeface="Calibri"/>
                <a:ea typeface="隶书"/>
                <a:cs typeface="+mj-cs"/>
              </a:rPr>
              <a:t>第九</a:t>
            </a:r>
            <a:r>
              <a:rPr lang="zh-CN" altLang="en-US" sz="5000" kern="0" dirty="0">
                <a:solidFill>
                  <a:srgbClr val="528C54"/>
                </a:solidFill>
                <a:latin typeface="Calibri"/>
                <a:ea typeface="隶书"/>
                <a:cs typeface="+mj-cs"/>
              </a:rPr>
              <a:t>步：点击这里完成作业。</a:t>
            </a:r>
            <a:br>
              <a:rPr lang="zh-CN" altLang="en-US" sz="5000" kern="0" dirty="0">
                <a:solidFill>
                  <a:srgbClr val="528C54"/>
                </a:solidFill>
                <a:latin typeface="Calibri"/>
                <a:ea typeface="隶书"/>
                <a:cs typeface="+mj-cs"/>
              </a:rPr>
            </a:br>
            <a:endParaRPr kumimoji="0" lang="zh-CN" alt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528C54"/>
              </a:solidFill>
              <a:effectLst/>
              <a:uLnTx/>
              <a:uFillTx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603" y="1019331"/>
            <a:ext cx="9990372" cy="5441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0496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2583304" y="0"/>
            <a:ext cx="9768591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kumimoji="0" lang="zh-CN" altLang="en-US" sz="5000" b="0" i="0" u="none" strike="noStrike" kern="0" cap="none" spc="0" normalizeH="0" baseline="0" noProof="0" dirty="0" smtClean="0">
                <a:ln>
                  <a:noFill/>
                </a:ln>
                <a:solidFill>
                  <a:srgbClr val="528C54"/>
                </a:solidFill>
                <a:effectLst/>
                <a:uLnTx/>
                <a:uFillTx/>
                <a:latin typeface="Calibri"/>
                <a:ea typeface="隶书"/>
                <a:cs typeface="+mj-cs"/>
              </a:rPr>
              <a:t>第</a:t>
            </a:r>
            <a:r>
              <a:rPr lang="zh-CN" altLang="en-US" sz="5000" kern="0" dirty="0">
                <a:solidFill>
                  <a:srgbClr val="528C54"/>
                </a:solidFill>
                <a:latin typeface="Calibri"/>
                <a:ea typeface="隶书"/>
                <a:cs typeface="+mj-cs"/>
              </a:rPr>
              <a:t>十</a:t>
            </a:r>
            <a:r>
              <a:rPr lang="zh-CN" altLang="en-US" sz="5000" kern="0" dirty="0" smtClean="0">
                <a:solidFill>
                  <a:srgbClr val="528C54"/>
                </a:solidFill>
                <a:latin typeface="Calibri"/>
                <a:ea typeface="隶书"/>
                <a:cs typeface="+mj-cs"/>
              </a:rPr>
              <a:t>步</a:t>
            </a:r>
            <a:r>
              <a:rPr lang="zh-CN" altLang="en-US" sz="5000" kern="0" dirty="0">
                <a:solidFill>
                  <a:srgbClr val="528C54"/>
                </a:solidFill>
                <a:latin typeface="Calibri"/>
                <a:ea typeface="隶书"/>
                <a:cs typeface="+mj-cs"/>
              </a:rPr>
              <a:t>：点击</a:t>
            </a:r>
            <a:r>
              <a:rPr lang="zh-CN" altLang="en-US" sz="5000" kern="0" dirty="0" smtClean="0">
                <a:solidFill>
                  <a:srgbClr val="528C54"/>
                </a:solidFill>
                <a:latin typeface="Calibri"/>
                <a:ea typeface="隶书"/>
                <a:cs typeface="+mj-cs"/>
              </a:rPr>
              <a:t>这里进入形考任</a:t>
            </a:r>
            <a:r>
              <a:rPr lang="zh-CN" altLang="en-US" sz="5000" kern="0" dirty="0">
                <a:solidFill>
                  <a:srgbClr val="528C54"/>
                </a:solidFill>
                <a:latin typeface="Calibri"/>
                <a:ea typeface="隶书"/>
                <a:cs typeface="+mj-cs"/>
              </a:rPr>
              <a:t>务</a:t>
            </a:r>
            <a:r>
              <a:rPr lang="zh-CN" altLang="en-US" sz="5000" kern="0" dirty="0" smtClean="0">
                <a:solidFill>
                  <a:srgbClr val="528C54"/>
                </a:solidFill>
                <a:latin typeface="Calibri"/>
                <a:ea typeface="隶书"/>
                <a:cs typeface="+mj-cs"/>
              </a:rPr>
              <a:t>。</a:t>
            </a:r>
            <a:r>
              <a:rPr lang="zh-CN" altLang="en-US" sz="5000" kern="0" dirty="0">
                <a:solidFill>
                  <a:srgbClr val="528C54"/>
                </a:solidFill>
                <a:latin typeface="Calibri"/>
                <a:ea typeface="隶书"/>
                <a:cs typeface="+mj-cs"/>
              </a:rPr>
              <a:t/>
            </a:r>
            <a:br>
              <a:rPr lang="zh-CN" altLang="en-US" sz="5000" kern="0" dirty="0">
                <a:solidFill>
                  <a:srgbClr val="528C54"/>
                </a:solidFill>
                <a:latin typeface="Calibri"/>
                <a:ea typeface="隶书"/>
                <a:cs typeface="+mj-cs"/>
              </a:rPr>
            </a:br>
            <a:endParaRPr kumimoji="0" lang="zh-CN" alt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528C54"/>
              </a:solidFill>
              <a:effectLst/>
              <a:uLnTx/>
              <a:uFillTx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8525" y="919163"/>
            <a:ext cx="9856163" cy="5781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4478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8681" y="2413416"/>
            <a:ext cx="9968459" cy="430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33534" y="149902"/>
            <a:ext cx="974360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000" kern="0" dirty="0">
                <a:solidFill>
                  <a:srgbClr val="528C54"/>
                </a:solidFill>
                <a:latin typeface="Calibri"/>
                <a:ea typeface="隶书"/>
                <a:cs typeface="+mj-cs"/>
              </a:rPr>
              <a:t>第十一步：点击这里进入第一章形考任务，拉动滚动条依次完成每个章节的任务。</a:t>
            </a:r>
          </a:p>
        </p:txBody>
      </p:sp>
    </p:spTree>
    <p:extLst>
      <p:ext uri="{BB962C8B-B14F-4D97-AF65-F5344CB8AC3E}">
        <p14:creationId xmlns:p14="http://schemas.microsoft.com/office/powerpoint/2010/main" val="2661223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2583304" y="0"/>
            <a:ext cx="9768591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kumimoji="0" lang="zh-CN" altLang="en-US" sz="5000" b="0" i="0" u="none" strike="noStrike" kern="0" cap="none" spc="0" normalizeH="0" baseline="0" noProof="0" dirty="0" smtClean="0">
                <a:ln>
                  <a:noFill/>
                </a:ln>
                <a:solidFill>
                  <a:srgbClr val="528C54"/>
                </a:solidFill>
                <a:effectLst/>
                <a:uLnTx/>
                <a:uFillTx/>
                <a:latin typeface="Calibri"/>
                <a:ea typeface="隶书"/>
                <a:cs typeface="+mj-cs"/>
              </a:rPr>
              <a:t>第十二</a:t>
            </a:r>
            <a:r>
              <a:rPr lang="zh-CN" altLang="en-US" sz="5000" kern="0" dirty="0" smtClean="0">
                <a:solidFill>
                  <a:srgbClr val="528C54"/>
                </a:solidFill>
                <a:latin typeface="Calibri"/>
                <a:ea typeface="隶书"/>
                <a:cs typeface="+mj-cs"/>
              </a:rPr>
              <a:t>步：最重要的是这四次计分作业，一定要全部完成。</a:t>
            </a:r>
            <a:r>
              <a:rPr lang="zh-CN" altLang="en-US" sz="5000" kern="0" dirty="0">
                <a:solidFill>
                  <a:srgbClr val="528C54"/>
                </a:solidFill>
                <a:latin typeface="Calibri"/>
                <a:ea typeface="隶书"/>
                <a:cs typeface="+mj-cs"/>
              </a:rPr>
              <a:t/>
            </a:r>
            <a:br>
              <a:rPr lang="zh-CN" altLang="en-US" sz="5000" kern="0" dirty="0">
                <a:solidFill>
                  <a:srgbClr val="528C54"/>
                </a:solidFill>
                <a:latin typeface="Calibri"/>
                <a:ea typeface="隶书"/>
                <a:cs typeface="+mj-cs"/>
              </a:rPr>
            </a:br>
            <a:endParaRPr kumimoji="0" lang="zh-CN" alt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528C54"/>
              </a:solidFill>
              <a:effectLst/>
              <a:uLnTx/>
              <a:uFillTx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574" y="1648917"/>
            <a:ext cx="9640601" cy="499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7349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8584" y="1618938"/>
            <a:ext cx="9908004" cy="5006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2228290" y="0"/>
            <a:ext cx="9768591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kumimoji="0" lang="zh-CN" altLang="en-US" sz="5000" b="0" i="0" u="none" strike="noStrike" kern="0" cap="none" spc="0" normalizeH="0" baseline="0" noProof="0" dirty="0" smtClean="0">
                <a:ln>
                  <a:noFill/>
                </a:ln>
                <a:solidFill>
                  <a:srgbClr val="528C54"/>
                </a:solidFill>
                <a:effectLst/>
                <a:uLnTx/>
                <a:uFillTx/>
                <a:latin typeface="Calibri"/>
                <a:ea typeface="隶书"/>
                <a:cs typeface="+mj-cs"/>
              </a:rPr>
              <a:t>第十二</a:t>
            </a:r>
            <a:r>
              <a:rPr lang="zh-CN" altLang="en-US" sz="5000" kern="0" dirty="0" smtClean="0">
                <a:solidFill>
                  <a:srgbClr val="528C54"/>
                </a:solidFill>
                <a:latin typeface="Calibri"/>
                <a:ea typeface="隶书"/>
                <a:cs typeface="+mj-cs"/>
              </a:rPr>
              <a:t>步：最重要的是这四次计分作业，一定要全部完成。</a:t>
            </a:r>
            <a:r>
              <a:rPr lang="zh-CN" altLang="en-US" sz="5000" kern="0" dirty="0">
                <a:solidFill>
                  <a:srgbClr val="528C54"/>
                </a:solidFill>
                <a:latin typeface="Calibri"/>
                <a:ea typeface="隶书"/>
                <a:cs typeface="+mj-cs"/>
              </a:rPr>
              <a:t/>
            </a:r>
            <a:br>
              <a:rPr lang="zh-CN" altLang="en-US" sz="5000" kern="0" dirty="0">
                <a:solidFill>
                  <a:srgbClr val="528C54"/>
                </a:solidFill>
                <a:latin typeface="Calibri"/>
                <a:ea typeface="隶书"/>
                <a:cs typeface="+mj-cs"/>
              </a:rPr>
            </a:br>
            <a:endParaRPr kumimoji="0" lang="zh-CN" alt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528C54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69773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2073639" y="0"/>
            <a:ext cx="9768591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kumimoji="0" lang="zh-CN" altLang="en-US" sz="5000" b="0" i="0" u="none" strike="noStrike" kern="0" cap="none" spc="0" normalizeH="0" baseline="0" noProof="0" dirty="0" smtClean="0">
                <a:ln>
                  <a:noFill/>
                </a:ln>
                <a:solidFill>
                  <a:srgbClr val="528C54"/>
                </a:solidFill>
                <a:effectLst/>
                <a:uLnTx/>
                <a:uFillTx/>
                <a:latin typeface="Calibri"/>
                <a:ea typeface="隶书"/>
                <a:cs typeface="+mj-cs"/>
              </a:rPr>
              <a:t>第十三</a:t>
            </a:r>
            <a:r>
              <a:rPr lang="zh-CN" altLang="en-US" sz="5000" kern="0" dirty="0" smtClean="0">
                <a:solidFill>
                  <a:srgbClr val="528C54"/>
                </a:solidFill>
                <a:latin typeface="Calibri"/>
                <a:ea typeface="隶书"/>
                <a:cs typeface="+mj-cs"/>
              </a:rPr>
              <a:t>步：点击这里提交试卷。</a:t>
            </a:r>
            <a:r>
              <a:rPr lang="zh-CN" altLang="en-US" sz="5000" kern="0" dirty="0">
                <a:solidFill>
                  <a:srgbClr val="528C54"/>
                </a:solidFill>
                <a:latin typeface="Calibri"/>
                <a:ea typeface="隶书"/>
                <a:cs typeface="+mj-cs"/>
              </a:rPr>
              <a:t/>
            </a:r>
            <a:br>
              <a:rPr lang="zh-CN" altLang="en-US" sz="5000" kern="0" dirty="0">
                <a:solidFill>
                  <a:srgbClr val="528C54"/>
                </a:solidFill>
                <a:latin typeface="Calibri"/>
                <a:ea typeface="隶书"/>
                <a:cs typeface="+mj-cs"/>
              </a:rPr>
            </a:br>
            <a:endParaRPr kumimoji="0" lang="zh-CN" alt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528C54"/>
              </a:solidFill>
              <a:effectLst/>
              <a:uLnTx/>
              <a:uFillTx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" y="959369"/>
            <a:ext cx="10280130" cy="5501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7735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615E698E-6FAC-4609-8F8D-D5D0357883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623" y="704848"/>
            <a:ext cx="5296105" cy="6414754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8D751A72-32A3-46DF-98F3-4BE724D4FF24}"/>
              </a:ext>
            </a:extLst>
          </p:cNvPr>
          <p:cNvSpPr txBox="1"/>
          <p:nvPr/>
        </p:nvSpPr>
        <p:spPr>
          <a:xfrm rot="16200000">
            <a:off x="-2528353" y="2883098"/>
            <a:ext cx="650325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en-US" sz="8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3DF64DDC-F8E1-4266-AAED-BC9C9F7227C1}"/>
              </a:ext>
            </a:extLst>
          </p:cNvPr>
          <p:cNvGrpSpPr/>
          <p:nvPr/>
        </p:nvGrpSpPr>
        <p:grpSpPr>
          <a:xfrm>
            <a:off x="5372100" y="1315105"/>
            <a:ext cx="1828800" cy="615295"/>
            <a:chOff x="5372100" y="1315105"/>
            <a:chExt cx="1828800" cy="615295"/>
          </a:xfrm>
        </p:grpSpPr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xmlns="" id="{89271EE4-FFDE-402B-A21C-04582ABD2606}"/>
                </a:ext>
              </a:extLst>
            </p:cNvPr>
            <p:cNvGrpSpPr/>
            <p:nvPr/>
          </p:nvGrpSpPr>
          <p:grpSpPr>
            <a:xfrm>
              <a:off x="5372100" y="1809750"/>
              <a:ext cx="1828800" cy="120650"/>
              <a:chOff x="5372100" y="1809750"/>
              <a:chExt cx="1828800" cy="120650"/>
            </a:xfrm>
          </p:grpSpPr>
          <p:cxnSp>
            <p:nvCxnSpPr>
              <p:cNvPr id="9" name="直接连接符 8">
                <a:extLst>
                  <a:ext uri="{FF2B5EF4-FFF2-40B4-BE49-F238E27FC236}">
                    <a16:creationId xmlns:a16="http://schemas.microsoft.com/office/drawing/2014/main" xmlns="" id="{B1BB681B-4441-4B16-8367-C069CEC52C26}"/>
                  </a:ext>
                </a:extLst>
              </p:cNvPr>
              <p:cNvCxnSpPr/>
              <p:nvPr/>
            </p:nvCxnSpPr>
            <p:spPr>
              <a:xfrm>
                <a:off x="5372100" y="1866900"/>
                <a:ext cx="1752600" cy="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椭圆 9">
                <a:extLst>
                  <a:ext uri="{FF2B5EF4-FFF2-40B4-BE49-F238E27FC236}">
                    <a16:creationId xmlns:a16="http://schemas.microsoft.com/office/drawing/2014/main" xmlns="" id="{B8F9F527-8B0A-43DD-9C04-1630637F3F52}"/>
                  </a:ext>
                </a:extLst>
              </p:cNvPr>
              <p:cNvSpPr/>
              <p:nvPr/>
            </p:nvSpPr>
            <p:spPr>
              <a:xfrm>
                <a:off x="7080250" y="1809750"/>
                <a:ext cx="120650" cy="120650"/>
              </a:xfrm>
              <a:prstGeom prst="ellipse">
                <a:avLst/>
              </a:prstGeom>
              <a:solidFill>
                <a:schemeClr val="bg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xmlns="" id="{810FED87-47C2-4E0D-A978-C28FEC4EC369}"/>
                </a:ext>
              </a:extLst>
            </p:cNvPr>
            <p:cNvSpPr txBox="1"/>
            <p:nvPr/>
          </p:nvSpPr>
          <p:spPr>
            <a:xfrm>
              <a:off x="5777634" y="1315105"/>
              <a:ext cx="9669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ONE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2" name="矩形 21">
            <a:extLst>
              <a:ext uri="{FF2B5EF4-FFF2-40B4-BE49-F238E27FC236}">
                <a16:creationId xmlns:a16="http://schemas.microsoft.com/office/drawing/2014/main" xmlns="" id="{A830331A-2DC7-4C47-905A-B3C4C7095669}"/>
              </a:ext>
            </a:extLst>
          </p:cNvPr>
          <p:cNvSpPr/>
          <p:nvPr/>
        </p:nvSpPr>
        <p:spPr>
          <a:xfrm>
            <a:off x="7536585" y="1636067"/>
            <a:ext cx="26468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如何登录平台学习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xmlns="" id="{47537119-867E-450A-B761-185D5E16FEE3}"/>
              </a:ext>
            </a:extLst>
          </p:cNvPr>
          <p:cNvSpPr/>
          <p:nvPr/>
        </p:nvSpPr>
        <p:spPr>
          <a:xfrm>
            <a:off x="7536585" y="2728267"/>
            <a:ext cx="35702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课程考核方式及学习方法</a:t>
            </a: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xmlns="" id="{61ED0D39-A12D-473D-B47F-B333D64E33D7}"/>
              </a:ext>
            </a:extLst>
          </p:cNvPr>
          <p:cNvSpPr/>
          <p:nvPr/>
        </p:nvSpPr>
        <p:spPr>
          <a:xfrm>
            <a:off x="7536585" y="3681393"/>
            <a:ext cx="26468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完成形考任务方法</a:t>
            </a: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xmlns="" id="{BBAB84D2-7ACB-47DE-8F89-5BE26C34EFFC}"/>
              </a:ext>
            </a:extLst>
          </p:cNvPr>
          <p:cNvSpPr/>
          <p:nvPr/>
        </p:nvSpPr>
        <p:spPr>
          <a:xfrm>
            <a:off x="7536585" y="4691669"/>
            <a:ext cx="29546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论坛发贴方法及要求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xmlns="" id="{E2A94270-6B46-4D2A-8F15-3D28051F3263}"/>
              </a:ext>
            </a:extLst>
          </p:cNvPr>
          <p:cNvGrpSpPr/>
          <p:nvPr/>
        </p:nvGrpSpPr>
        <p:grpSpPr>
          <a:xfrm>
            <a:off x="5372100" y="2432707"/>
            <a:ext cx="1828800" cy="589893"/>
            <a:chOff x="5372100" y="2432707"/>
            <a:chExt cx="1828800" cy="589893"/>
          </a:xfrm>
        </p:grpSpPr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xmlns="" id="{5F135394-B1A1-4B3A-8DAF-1C2506991D0B}"/>
                </a:ext>
              </a:extLst>
            </p:cNvPr>
            <p:cNvGrpSpPr/>
            <p:nvPr/>
          </p:nvGrpSpPr>
          <p:grpSpPr>
            <a:xfrm>
              <a:off x="5372100" y="2901950"/>
              <a:ext cx="1828800" cy="120650"/>
              <a:chOff x="5372100" y="1809750"/>
              <a:chExt cx="1828800" cy="120650"/>
            </a:xfrm>
          </p:grpSpPr>
          <p:cxnSp>
            <p:nvCxnSpPr>
              <p:cNvPr id="13" name="直接连接符 12">
                <a:extLst>
                  <a:ext uri="{FF2B5EF4-FFF2-40B4-BE49-F238E27FC236}">
                    <a16:creationId xmlns:a16="http://schemas.microsoft.com/office/drawing/2014/main" xmlns="" id="{942112EC-B814-48BD-96BF-A0D18002214C}"/>
                  </a:ext>
                </a:extLst>
              </p:cNvPr>
              <p:cNvCxnSpPr/>
              <p:nvPr/>
            </p:nvCxnSpPr>
            <p:spPr>
              <a:xfrm>
                <a:off x="5372100" y="1866900"/>
                <a:ext cx="1752600" cy="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椭圆 13">
                <a:extLst>
                  <a:ext uri="{FF2B5EF4-FFF2-40B4-BE49-F238E27FC236}">
                    <a16:creationId xmlns:a16="http://schemas.microsoft.com/office/drawing/2014/main" xmlns="" id="{9D689A1A-7A4F-4120-AEE4-8CC8DB5A8BBC}"/>
                  </a:ext>
                </a:extLst>
              </p:cNvPr>
              <p:cNvSpPr/>
              <p:nvPr/>
            </p:nvSpPr>
            <p:spPr>
              <a:xfrm>
                <a:off x="7080250" y="1809750"/>
                <a:ext cx="120650" cy="120650"/>
              </a:xfrm>
              <a:prstGeom prst="ellipse">
                <a:avLst/>
              </a:prstGeom>
              <a:solidFill>
                <a:schemeClr val="bg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xmlns="" id="{B4CDB480-7885-4031-BA84-60271B2760D1}"/>
                </a:ext>
              </a:extLst>
            </p:cNvPr>
            <p:cNvSpPr txBox="1"/>
            <p:nvPr/>
          </p:nvSpPr>
          <p:spPr>
            <a:xfrm>
              <a:off x="5750504" y="2432707"/>
              <a:ext cx="105605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TWO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xmlns="" id="{27370F98-03CF-44BA-A056-8BC0111952CF}"/>
              </a:ext>
            </a:extLst>
          </p:cNvPr>
          <p:cNvGrpSpPr/>
          <p:nvPr/>
        </p:nvGrpSpPr>
        <p:grpSpPr>
          <a:xfrm>
            <a:off x="5384800" y="3378857"/>
            <a:ext cx="1828800" cy="596869"/>
            <a:chOff x="5384800" y="3378857"/>
            <a:chExt cx="1828800" cy="596869"/>
          </a:xfrm>
        </p:grpSpPr>
        <p:grpSp>
          <p:nvGrpSpPr>
            <p:cNvPr id="15" name="组合 14">
              <a:extLst>
                <a:ext uri="{FF2B5EF4-FFF2-40B4-BE49-F238E27FC236}">
                  <a16:creationId xmlns:a16="http://schemas.microsoft.com/office/drawing/2014/main" xmlns="" id="{43CBE366-BE8A-452A-9B05-F81297B3ECE3}"/>
                </a:ext>
              </a:extLst>
            </p:cNvPr>
            <p:cNvGrpSpPr/>
            <p:nvPr/>
          </p:nvGrpSpPr>
          <p:grpSpPr>
            <a:xfrm>
              <a:off x="5384800" y="3855076"/>
              <a:ext cx="1828800" cy="120650"/>
              <a:chOff x="5372100" y="1809750"/>
              <a:chExt cx="1828800" cy="120650"/>
            </a:xfrm>
          </p:grpSpPr>
          <p:cxnSp>
            <p:nvCxnSpPr>
              <p:cNvPr id="16" name="直接连接符 15">
                <a:extLst>
                  <a:ext uri="{FF2B5EF4-FFF2-40B4-BE49-F238E27FC236}">
                    <a16:creationId xmlns:a16="http://schemas.microsoft.com/office/drawing/2014/main" xmlns="" id="{EE926864-2329-4A3F-9F18-DAD2466CA862}"/>
                  </a:ext>
                </a:extLst>
              </p:cNvPr>
              <p:cNvCxnSpPr/>
              <p:nvPr/>
            </p:nvCxnSpPr>
            <p:spPr>
              <a:xfrm>
                <a:off x="5372100" y="1866900"/>
                <a:ext cx="1752600" cy="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椭圆 16">
                <a:extLst>
                  <a:ext uri="{FF2B5EF4-FFF2-40B4-BE49-F238E27FC236}">
                    <a16:creationId xmlns:a16="http://schemas.microsoft.com/office/drawing/2014/main" xmlns="" id="{44F218D6-E691-434E-BD04-370078E7F7E6}"/>
                  </a:ext>
                </a:extLst>
              </p:cNvPr>
              <p:cNvSpPr/>
              <p:nvPr/>
            </p:nvSpPr>
            <p:spPr>
              <a:xfrm>
                <a:off x="7080250" y="1809750"/>
                <a:ext cx="120650" cy="120650"/>
              </a:xfrm>
              <a:prstGeom prst="ellipse">
                <a:avLst/>
              </a:prstGeom>
              <a:solidFill>
                <a:schemeClr val="bg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xmlns="" id="{DC27C148-E63E-424C-8F6B-4422BF87B03D}"/>
                </a:ext>
              </a:extLst>
            </p:cNvPr>
            <p:cNvSpPr txBox="1"/>
            <p:nvPr/>
          </p:nvSpPr>
          <p:spPr>
            <a:xfrm>
              <a:off x="5612325" y="3378857"/>
              <a:ext cx="129554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THREE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xmlns="" id="{7206F6DC-68F4-4760-9C73-8A0915EF0689}"/>
              </a:ext>
            </a:extLst>
          </p:cNvPr>
          <p:cNvGrpSpPr/>
          <p:nvPr/>
        </p:nvGrpSpPr>
        <p:grpSpPr>
          <a:xfrm>
            <a:off x="5384800" y="4430059"/>
            <a:ext cx="1828800" cy="559117"/>
            <a:chOff x="5384800" y="4430059"/>
            <a:chExt cx="1828800" cy="559117"/>
          </a:xfrm>
        </p:grpSpPr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xmlns="" id="{99403B02-3876-4868-96AB-F3536F4C9062}"/>
                </a:ext>
              </a:extLst>
            </p:cNvPr>
            <p:cNvGrpSpPr/>
            <p:nvPr/>
          </p:nvGrpSpPr>
          <p:grpSpPr>
            <a:xfrm>
              <a:off x="5384800" y="4868526"/>
              <a:ext cx="1828800" cy="120650"/>
              <a:chOff x="5372100" y="1809750"/>
              <a:chExt cx="1828800" cy="120650"/>
            </a:xfrm>
          </p:grpSpPr>
          <p:cxnSp>
            <p:nvCxnSpPr>
              <p:cNvPr id="19" name="直接连接符 18">
                <a:extLst>
                  <a:ext uri="{FF2B5EF4-FFF2-40B4-BE49-F238E27FC236}">
                    <a16:creationId xmlns:a16="http://schemas.microsoft.com/office/drawing/2014/main" xmlns="" id="{9D6DD332-F3FC-4608-BA4B-A0A4AFC18D38}"/>
                  </a:ext>
                </a:extLst>
              </p:cNvPr>
              <p:cNvCxnSpPr/>
              <p:nvPr/>
            </p:nvCxnSpPr>
            <p:spPr>
              <a:xfrm>
                <a:off x="5372100" y="1866900"/>
                <a:ext cx="1752600" cy="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椭圆 19">
                <a:extLst>
                  <a:ext uri="{FF2B5EF4-FFF2-40B4-BE49-F238E27FC236}">
                    <a16:creationId xmlns:a16="http://schemas.microsoft.com/office/drawing/2014/main" xmlns="" id="{0E7B3E75-E245-48F9-A8BC-32C760F21CB0}"/>
                  </a:ext>
                </a:extLst>
              </p:cNvPr>
              <p:cNvSpPr/>
              <p:nvPr/>
            </p:nvSpPr>
            <p:spPr>
              <a:xfrm>
                <a:off x="7080250" y="1809750"/>
                <a:ext cx="120650" cy="120650"/>
              </a:xfrm>
              <a:prstGeom prst="ellipse">
                <a:avLst/>
              </a:prstGeom>
              <a:solidFill>
                <a:schemeClr val="bg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xmlns="" id="{E7847A1D-F048-47BE-867F-3189F7C23E75}"/>
                </a:ext>
              </a:extLst>
            </p:cNvPr>
            <p:cNvSpPr txBox="1"/>
            <p:nvPr/>
          </p:nvSpPr>
          <p:spPr>
            <a:xfrm>
              <a:off x="5675842" y="4430059"/>
              <a:ext cx="117051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FOUR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9" name="文本框 27">
            <a:extLst>
              <a:ext uri="{FF2B5EF4-FFF2-40B4-BE49-F238E27FC236}">
                <a16:creationId xmlns:a16="http://schemas.microsoft.com/office/drawing/2014/main" xmlns="" id="{E7847A1D-F048-47BE-867F-3189F7C23E75}"/>
              </a:ext>
            </a:extLst>
          </p:cNvPr>
          <p:cNvSpPr txBox="1"/>
          <p:nvPr/>
        </p:nvSpPr>
        <p:spPr>
          <a:xfrm>
            <a:off x="5828241" y="5526839"/>
            <a:ext cx="9204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FIVE</a:t>
            </a:r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0" name="组合 29">
            <a:extLst>
              <a:ext uri="{FF2B5EF4-FFF2-40B4-BE49-F238E27FC236}">
                <a16:creationId xmlns:a16="http://schemas.microsoft.com/office/drawing/2014/main" xmlns="" id="{3DF64DDC-F8E1-4266-AAED-BC9C9F7227C1}"/>
              </a:ext>
            </a:extLst>
          </p:cNvPr>
          <p:cNvGrpSpPr/>
          <p:nvPr/>
        </p:nvGrpSpPr>
        <p:grpSpPr>
          <a:xfrm>
            <a:off x="5334000" y="5526839"/>
            <a:ext cx="1828800" cy="615295"/>
            <a:chOff x="5372100" y="1315105"/>
            <a:chExt cx="1828800" cy="615295"/>
          </a:xfrm>
        </p:grpSpPr>
        <p:grpSp>
          <p:nvGrpSpPr>
            <p:cNvPr id="31" name="组合 30">
              <a:extLst>
                <a:ext uri="{FF2B5EF4-FFF2-40B4-BE49-F238E27FC236}">
                  <a16:creationId xmlns:a16="http://schemas.microsoft.com/office/drawing/2014/main" xmlns="" id="{89271EE4-FFDE-402B-A21C-04582ABD2606}"/>
                </a:ext>
              </a:extLst>
            </p:cNvPr>
            <p:cNvGrpSpPr/>
            <p:nvPr/>
          </p:nvGrpSpPr>
          <p:grpSpPr>
            <a:xfrm>
              <a:off x="5372100" y="1809750"/>
              <a:ext cx="1828800" cy="120650"/>
              <a:chOff x="5372100" y="1809750"/>
              <a:chExt cx="1828800" cy="120650"/>
            </a:xfrm>
          </p:grpSpPr>
          <p:cxnSp>
            <p:nvCxnSpPr>
              <p:cNvPr id="33" name="直接连接符 32">
                <a:extLst>
                  <a:ext uri="{FF2B5EF4-FFF2-40B4-BE49-F238E27FC236}">
                    <a16:creationId xmlns:a16="http://schemas.microsoft.com/office/drawing/2014/main" xmlns="" id="{B1BB681B-4441-4B16-8367-C069CEC52C26}"/>
                  </a:ext>
                </a:extLst>
              </p:cNvPr>
              <p:cNvCxnSpPr/>
              <p:nvPr/>
            </p:nvCxnSpPr>
            <p:spPr>
              <a:xfrm>
                <a:off x="5372100" y="1866900"/>
                <a:ext cx="1752600" cy="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椭圆 33">
                <a:extLst>
                  <a:ext uri="{FF2B5EF4-FFF2-40B4-BE49-F238E27FC236}">
                    <a16:creationId xmlns:a16="http://schemas.microsoft.com/office/drawing/2014/main" xmlns="" id="{B8F9F527-8B0A-43DD-9C04-1630637F3F52}"/>
                  </a:ext>
                </a:extLst>
              </p:cNvPr>
              <p:cNvSpPr/>
              <p:nvPr/>
            </p:nvSpPr>
            <p:spPr>
              <a:xfrm>
                <a:off x="7080250" y="1809750"/>
                <a:ext cx="120650" cy="120650"/>
              </a:xfrm>
              <a:prstGeom prst="ellipse">
                <a:avLst/>
              </a:prstGeom>
              <a:solidFill>
                <a:schemeClr val="bg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  <p:sp>
          <p:nvSpPr>
            <p:cNvPr id="32" name="文本框 20">
              <a:extLst>
                <a:ext uri="{FF2B5EF4-FFF2-40B4-BE49-F238E27FC236}">
                  <a16:creationId xmlns:a16="http://schemas.microsoft.com/office/drawing/2014/main" xmlns="" id="{810FED87-47C2-4E0D-A978-C28FEC4EC369}"/>
                </a:ext>
              </a:extLst>
            </p:cNvPr>
            <p:cNvSpPr txBox="1"/>
            <p:nvPr/>
          </p:nvSpPr>
          <p:spPr>
            <a:xfrm>
              <a:off x="5777634" y="1315105"/>
              <a:ext cx="1847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5" name="矩形 34">
            <a:extLst>
              <a:ext uri="{FF2B5EF4-FFF2-40B4-BE49-F238E27FC236}">
                <a16:creationId xmlns:a16="http://schemas.microsoft.com/office/drawing/2014/main" xmlns="" id="{BBAB84D2-7ACB-47DE-8F89-5BE26C34EFFC}"/>
              </a:ext>
            </a:extLst>
          </p:cNvPr>
          <p:cNvSpPr/>
          <p:nvPr/>
        </p:nvSpPr>
        <p:spPr>
          <a:xfrm>
            <a:off x="7536585" y="5788449"/>
            <a:ext cx="26468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导学教师联系方式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47670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2" grpId="0"/>
      <p:bldP spid="23" grpId="0"/>
      <p:bldP spid="24" grpId="0"/>
      <p:bldP spid="25" grpId="0"/>
      <p:bldP spid="3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1558977" y="0"/>
            <a:ext cx="1044093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kumimoji="0" lang="zh-CN" altLang="en-US" sz="5000" b="0" i="0" u="none" strike="noStrike" kern="0" cap="none" spc="0" normalizeH="0" baseline="0" noProof="0" dirty="0" smtClean="0">
                <a:ln>
                  <a:noFill/>
                </a:ln>
                <a:solidFill>
                  <a:srgbClr val="528C54"/>
                </a:solidFill>
                <a:effectLst/>
                <a:uLnTx/>
                <a:uFillTx/>
                <a:latin typeface="Calibri"/>
                <a:ea typeface="隶书"/>
                <a:cs typeface="+mj-cs"/>
              </a:rPr>
              <a:t>第十四</a:t>
            </a:r>
            <a:r>
              <a:rPr lang="zh-CN" altLang="en-US" sz="5000" kern="0" dirty="0" smtClean="0">
                <a:solidFill>
                  <a:srgbClr val="528C54"/>
                </a:solidFill>
                <a:latin typeface="Calibri"/>
                <a:ea typeface="隶书"/>
                <a:cs typeface="+mj-cs"/>
              </a:rPr>
              <a:t>步：最关键要点击结束回顾。</a:t>
            </a:r>
            <a:r>
              <a:rPr lang="zh-CN" altLang="en-US" sz="5000" kern="0" dirty="0">
                <a:solidFill>
                  <a:srgbClr val="528C54"/>
                </a:solidFill>
                <a:latin typeface="Calibri"/>
                <a:ea typeface="隶书"/>
                <a:cs typeface="+mj-cs"/>
              </a:rPr>
              <a:t/>
            </a:r>
            <a:br>
              <a:rPr lang="zh-CN" altLang="en-US" sz="5000" kern="0" dirty="0">
                <a:solidFill>
                  <a:srgbClr val="528C54"/>
                </a:solidFill>
                <a:latin typeface="Calibri"/>
                <a:ea typeface="隶书"/>
                <a:cs typeface="+mj-cs"/>
              </a:rPr>
            </a:br>
            <a:endParaRPr kumimoji="0" lang="zh-CN" alt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528C54"/>
              </a:solidFill>
              <a:effectLst/>
              <a:uLnTx/>
              <a:uFillTx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977" y="785813"/>
            <a:ext cx="10440936" cy="5704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80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1558977" y="0"/>
            <a:ext cx="1044093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kumimoji="0" lang="zh-CN" altLang="en-US" sz="5000" b="0" i="0" u="none" strike="noStrike" kern="0" cap="none" spc="0" normalizeH="0" baseline="0" noProof="0" dirty="0" smtClean="0">
                <a:ln>
                  <a:noFill/>
                </a:ln>
                <a:solidFill>
                  <a:srgbClr val="528C54"/>
                </a:solidFill>
                <a:effectLst/>
                <a:uLnTx/>
                <a:uFillTx/>
                <a:latin typeface="Calibri"/>
                <a:ea typeface="隶书"/>
                <a:cs typeface="+mj-cs"/>
              </a:rPr>
              <a:t>第十五</a:t>
            </a:r>
            <a:r>
              <a:rPr lang="zh-CN" altLang="en-US" sz="5000" kern="0" dirty="0" smtClean="0">
                <a:solidFill>
                  <a:srgbClr val="528C54"/>
                </a:solidFill>
                <a:latin typeface="Calibri"/>
                <a:ea typeface="隶书"/>
                <a:cs typeface="+mj-cs"/>
              </a:rPr>
              <a:t>步：在这里查看成绩。</a:t>
            </a:r>
            <a:r>
              <a:rPr lang="zh-CN" altLang="en-US" sz="5000" kern="0" dirty="0">
                <a:solidFill>
                  <a:srgbClr val="528C54"/>
                </a:solidFill>
                <a:latin typeface="Calibri"/>
                <a:ea typeface="隶书"/>
                <a:cs typeface="+mj-cs"/>
              </a:rPr>
              <a:t/>
            </a:r>
            <a:br>
              <a:rPr lang="zh-CN" altLang="en-US" sz="5000" kern="0" dirty="0">
                <a:solidFill>
                  <a:srgbClr val="528C54"/>
                </a:solidFill>
                <a:latin typeface="Calibri"/>
                <a:ea typeface="隶书"/>
                <a:cs typeface="+mj-cs"/>
              </a:rPr>
            </a:br>
            <a:endParaRPr kumimoji="0" lang="zh-CN" alt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528C54"/>
              </a:solidFill>
              <a:effectLst/>
              <a:uLnTx/>
              <a:uFillTx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731" y="828675"/>
            <a:ext cx="9863527" cy="5856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5834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1558977" y="0"/>
            <a:ext cx="1044093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kumimoji="0" lang="zh-CN" altLang="en-US" sz="5000" b="0" i="0" u="none" strike="noStrike" kern="0" cap="none" spc="0" normalizeH="0" baseline="0" noProof="0" dirty="0" smtClean="0">
                <a:ln>
                  <a:noFill/>
                </a:ln>
                <a:solidFill>
                  <a:srgbClr val="528C54"/>
                </a:solidFill>
                <a:effectLst/>
                <a:uLnTx/>
                <a:uFillTx/>
                <a:latin typeface="Calibri"/>
                <a:ea typeface="隶书"/>
                <a:cs typeface="+mj-cs"/>
              </a:rPr>
              <a:t>第十六</a:t>
            </a:r>
            <a:r>
              <a:rPr lang="zh-CN" altLang="en-US" sz="5000" kern="0" dirty="0" smtClean="0">
                <a:solidFill>
                  <a:srgbClr val="528C54"/>
                </a:solidFill>
                <a:latin typeface="Calibri"/>
                <a:ea typeface="隶书"/>
                <a:cs typeface="+mj-cs"/>
              </a:rPr>
              <a:t>步</a:t>
            </a:r>
            <a:r>
              <a:rPr lang="zh-CN" altLang="en-US" sz="5000" kern="0" dirty="0">
                <a:solidFill>
                  <a:srgbClr val="528C54"/>
                </a:solidFill>
                <a:latin typeface="Calibri"/>
                <a:ea typeface="隶书"/>
                <a:cs typeface="+mj-cs"/>
              </a:rPr>
              <a:t>：点击这里开始学习</a:t>
            </a:r>
            <a:r>
              <a:rPr lang="zh-CN" altLang="en-US" sz="5000" kern="0" dirty="0" smtClean="0">
                <a:solidFill>
                  <a:srgbClr val="528C54"/>
                </a:solidFill>
                <a:latin typeface="Calibri"/>
                <a:ea typeface="隶书"/>
                <a:cs typeface="+mj-cs"/>
              </a:rPr>
              <a:t>讨论</a:t>
            </a:r>
            <a:r>
              <a:rPr lang="zh-CN" altLang="en-US" sz="5000" kern="0" dirty="0">
                <a:solidFill>
                  <a:srgbClr val="528C54"/>
                </a:solidFill>
                <a:latin typeface="Calibri"/>
                <a:ea typeface="隶书"/>
                <a:cs typeface="+mj-cs"/>
              </a:rPr>
              <a:t/>
            </a:r>
            <a:br>
              <a:rPr lang="zh-CN" altLang="en-US" sz="5000" kern="0" dirty="0">
                <a:solidFill>
                  <a:srgbClr val="528C54"/>
                </a:solidFill>
                <a:latin typeface="Calibri"/>
                <a:ea typeface="隶书"/>
                <a:cs typeface="+mj-cs"/>
              </a:rPr>
            </a:br>
            <a:endParaRPr kumimoji="0" lang="zh-CN" alt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528C54"/>
              </a:solidFill>
              <a:effectLst/>
              <a:uLnTx/>
              <a:uFillTx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898" y="974361"/>
            <a:ext cx="10444840" cy="5501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9183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977" y="369332"/>
            <a:ext cx="10440936" cy="6151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0292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2158584" y="0"/>
            <a:ext cx="984132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kumimoji="0" lang="zh-CN" altLang="en-US" sz="5000" b="0" i="0" u="none" strike="noStrike" kern="0" cap="none" spc="0" normalizeH="0" baseline="0" noProof="0" dirty="0" smtClean="0">
                <a:ln>
                  <a:noFill/>
                </a:ln>
                <a:solidFill>
                  <a:srgbClr val="528C54"/>
                </a:solidFill>
                <a:effectLst/>
                <a:uLnTx/>
                <a:uFillTx/>
                <a:latin typeface="Calibri"/>
                <a:ea typeface="隶书"/>
                <a:cs typeface="+mj-cs"/>
              </a:rPr>
              <a:t>第十七</a:t>
            </a:r>
            <a:r>
              <a:rPr lang="zh-CN" altLang="en-US" sz="5000" kern="0" dirty="0">
                <a:solidFill>
                  <a:srgbClr val="528C54"/>
                </a:solidFill>
                <a:latin typeface="Calibri"/>
                <a:ea typeface="隶书"/>
                <a:cs typeface="+mj-cs"/>
              </a:rPr>
              <a:t>步：每次任务都有不同的讨论区域，点击进入讨论区开始发贴。</a:t>
            </a:r>
            <a:endParaRPr kumimoji="0" lang="zh-CN" alt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528C54"/>
              </a:solidFill>
              <a:effectLst/>
              <a:uLnTx/>
              <a:uFillTx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731" y="1631216"/>
            <a:ext cx="10066182" cy="4829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2076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158584" y="0"/>
            <a:ext cx="984132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kumimoji="0" lang="zh-CN" altLang="en-US" sz="5000" b="0" i="0" u="none" strike="noStrike" kern="0" cap="none" spc="0" normalizeH="0" baseline="0" noProof="0" dirty="0" smtClean="0">
                <a:ln>
                  <a:noFill/>
                </a:ln>
                <a:solidFill>
                  <a:srgbClr val="528C54"/>
                </a:solidFill>
                <a:effectLst/>
                <a:uLnTx/>
                <a:uFillTx/>
                <a:latin typeface="Calibri"/>
                <a:ea typeface="隶书"/>
                <a:cs typeface="+mj-cs"/>
              </a:rPr>
              <a:t>第十八</a:t>
            </a:r>
            <a:r>
              <a:rPr lang="zh-CN" altLang="en-US" sz="5000" kern="0" dirty="0">
                <a:solidFill>
                  <a:srgbClr val="528C54"/>
                </a:solidFill>
                <a:latin typeface="Calibri"/>
                <a:ea typeface="隶书"/>
                <a:cs typeface="+mj-cs"/>
              </a:rPr>
              <a:t>步：在文本框内输入想要问的问题，点击发</a:t>
            </a:r>
            <a:r>
              <a:rPr lang="zh-CN" altLang="en-US" sz="5000" kern="0" dirty="0" smtClean="0">
                <a:solidFill>
                  <a:srgbClr val="528C54"/>
                </a:solidFill>
                <a:latin typeface="Calibri"/>
                <a:ea typeface="隶书"/>
                <a:cs typeface="+mj-cs"/>
              </a:rPr>
              <a:t>贴。</a:t>
            </a:r>
            <a:endParaRPr kumimoji="0" lang="zh-CN" alt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528C54"/>
              </a:solidFill>
              <a:effectLst/>
              <a:uLnTx/>
              <a:uFillTx/>
            </a:endParaRPr>
          </a:p>
        </p:txBody>
      </p:sp>
      <p:pic>
        <p:nvPicPr>
          <p:cNvPr id="3" name="内容占位符 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158583" y="1739323"/>
            <a:ext cx="9653665" cy="4916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881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903751" y="0"/>
            <a:ext cx="1055307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kumimoji="0" lang="zh-CN" altLang="en-US" sz="5000" b="0" i="0" u="none" strike="noStrike" kern="0" cap="none" spc="0" normalizeH="0" baseline="0" noProof="0" dirty="0" smtClean="0">
                <a:ln>
                  <a:noFill/>
                </a:ln>
                <a:solidFill>
                  <a:srgbClr val="528C54"/>
                </a:solidFill>
                <a:effectLst/>
                <a:uLnTx/>
                <a:uFillTx/>
                <a:latin typeface="Calibri"/>
                <a:ea typeface="隶书"/>
                <a:cs typeface="+mj-cs"/>
              </a:rPr>
              <a:t>第十九</a:t>
            </a:r>
            <a:r>
              <a:rPr lang="zh-CN" altLang="en-US" sz="5000" kern="0" dirty="0" smtClean="0">
                <a:solidFill>
                  <a:srgbClr val="528C54"/>
                </a:solidFill>
                <a:latin typeface="Calibri"/>
                <a:ea typeface="隶书"/>
                <a:cs typeface="+mj-cs"/>
              </a:rPr>
              <a:t>步</a:t>
            </a:r>
            <a:r>
              <a:rPr lang="zh-CN" altLang="en-US" sz="5000" kern="0" dirty="0">
                <a:solidFill>
                  <a:srgbClr val="528C54"/>
                </a:solidFill>
                <a:latin typeface="Calibri"/>
                <a:ea typeface="隶书"/>
                <a:cs typeface="+mj-cs"/>
              </a:rPr>
              <a:t>：依次</a:t>
            </a:r>
            <a:r>
              <a:rPr lang="zh-CN" altLang="en-US" sz="5000" kern="0" dirty="0" smtClean="0">
                <a:solidFill>
                  <a:srgbClr val="528C54"/>
                </a:solidFill>
                <a:latin typeface="Calibri"/>
                <a:ea typeface="隶书"/>
                <a:cs typeface="+mj-cs"/>
              </a:rPr>
              <a:t>完成形考任务，</a:t>
            </a:r>
            <a:r>
              <a:rPr lang="zh-CN" altLang="en-US" sz="5000" kern="0" dirty="0">
                <a:solidFill>
                  <a:srgbClr val="528C54"/>
                </a:solidFill>
                <a:latin typeface="Calibri"/>
                <a:ea typeface="隶书"/>
                <a:cs typeface="+mj-cs"/>
              </a:rPr>
              <a:t>发贴十贴以上，</a:t>
            </a:r>
            <a:r>
              <a:rPr lang="zh-CN" altLang="en-US" sz="5000" kern="0" dirty="0" smtClean="0">
                <a:solidFill>
                  <a:srgbClr val="528C54"/>
                </a:solidFill>
                <a:latin typeface="Calibri"/>
                <a:ea typeface="隶书"/>
                <a:cs typeface="+mj-cs"/>
              </a:rPr>
              <a:t>完成该课程</a:t>
            </a:r>
            <a:r>
              <a:rPr lang="zh-CN" altLang="en-US" sz="5000" kern="0" dirty="0">
                <a:solidFill>
                  <a:srgbClr val="528C54"/>
                </a:solidFill>
                <a:latin typeface="Calibri"/>
                <a:ea typeface="隶书"/>
                <a:cs typeface="+mj-cs"/>
              </a:rPr>
              <a:t>学习任务。</a:t>
            </a:r>
            <a:endParaRPr kumimoji="0" lang="zh-CN" alt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528C54"/>
              </a:solidFill>
              <a:effectLst/>
              <a:uLnTx/>
              <a:uFillTx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523344" y="1869211"/>
            <a:ext cx="8479436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zh-CN" altLang="en-US" sz="4000" b="1" kern="0" dirty="0">
                <a:solidFill>
                  <a:srgbClr val="528C54"/>
                </a:solidFill>
                <a:latin typeface="Calibri"/>
                <a:ea typeface="隶书"/>
                <a:cs typeface="+mj-cs"/>
              </a:rPr>
              <a:t>联系我们：如在学习过程中遇到问题，可以随时联系到课程任课教师，用</a:t>
            </a:r>
            <a:r>
              <a:rPr lang="en-US" altLang="zh-CN" sz="4000" b="1" kern="0" dirty="0">
                <a:solidFill>
                  <a:srgbClr val="528C54"/>
                </a:solidFill>
                <a:latin typeface="Calibri"/>
                <a:ea typeface="隶书"/>
                <a:cs typeface="+mj-cs"/>
              </a:rPr>
              <a:t>QQ</a:t>
            </a:r>
            <a:r>
              <a:rPr lang="zh-CN" altLang="en-US" sz="4000" b="1" kern="0" dirty="0">
                <a:solidFill>
                  <a:srgbClr val="528C54"/>
                </a:solidFill>
                <a:latin typeface="Calibri"/>
                <a:ea typeface="隶书"/>
                <a:cs typeface="+mj-cs"/>
              </a:rPr>
              <a:t>或者微信、打电话咨询，到学校来请教等方式都可以进行学习。</a:t>
            </a:r>
          </a:p>
          <a:p>
            <a:pPr marL="274320" lvl="0" indent="-274320"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en-US" altLang="zh-CN" sz="4000" b="1" kern="0" dirty="0">
                <a:solidFill>
                  <a:srgbClr val="528C54"/>
                </a:solidFill>
                <a:latin typeface="Calibri"/>
                <a:ea typeface="隶书"/>
                <a:cs typeface="+mj-cs"/>
              </a:rPr>
              <a:t>QQ</a:t>
            </a:r>
            <a:r>
              <a:rPr lang="zh-CN" altLang="en-US" sz="4000" b="1" kern="0" dirty="0">
                <a:solidFill>
                  <a:srgbClr val="528C54"/>
                </a:solidFill>
                <a:latin typeface="Calibri"/>
                <a:ea typeface="隶书"/>
                <a:cs typeface="+mj-cs"/>
              </a:rPr>
              <a:t>号码：</a:t>
            </a:r>
            <a:r>
              <a:rPr lang="en-US" altLang="zh-CN" sz="4000" b="1" kern="0" dirty="0">
                <a:solidFill>
                  <a:srgbClr val="528C54"/>
                </a:solidFill>
                <a:latin typeface="Calibri"/>
                <a:ea typeface="隶书"/>
                <a:cs typeface="+mj-cs"/>
              </a:rPr>
              <a:t>714140118@qq.com</a:t>
            </a:r>
          </a:p>
          <a:p>
            <a:pPr marL="274320" lvl="0" indent="-274320"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zh-CN" altLang="en-US" sz="4000" b="1" kern="0" dirty="0">
                <a:solidFill>
                  <a:srgbClr val="528C54"/>
                </a:solidFill>
                <a:latin typeface="Calibri"/>
                <a:ea typeface="隶书"/>
                <a:cs typeface="+mj-cs"/>
              </a:rPr>
              <a:t>微信号码与手机同号：</a:t>
            </a:r>
            <a:r>
              <a:rPr lang="en-US" altLang="zh-CN" sz="4000" b="1" kern="0" dirty="0">
                <a:solidFill>
                  <a:srgbClr val="528C54"/>
                </a:solidFill>
                <a:latin typeface="Calibri"/>
                <a:ea typeface="隶书"/>
                <a:cs typeface="+mj-cs"/>
              </a:rPr>
              <a:t>18991099833</a:t>
            </a:r>
          </a:p>
        </p:txBody>
      </p:sp>
    </p:spTree>
    <p:extLst>
      <p:ext uri="{BB962C8B-B14F-4D97-AF65-F5344CB8AC3E}">
        <p14:creationId xmlns:p14="http://schemas.microsoft.com/office/powerpoint/2010/main" val="2238919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E76EA40E-B3EB-4A43-B595-4B708CBD68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8261"/>
          <a:stretch/>
        </p:blipFill>
        <p:spPr>
          <a:xfrm>
            <a:off x="1244600" y="2598356"/>
            <a:ext cx="4902199" cy="4259644"/>
          </a:xfrm>
          <a:prstGeom prst="rect">
            <a:avLst/>
          </a:prstGeom>
        </p:spPr>
      </p:pic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xmlns="" id="{CB5A7C86-F091-4FEB-A78B-07DABD0F8B71}"/>
              </a:ext>
            </a:extLst>
          </p:cNvPr>
          <p:cNvSpPr/>
          <p:nvPr/>
        </p:nvSpPr>
        <p:spPr>
          <a:xfrm>
            <a:off x="3494930" y="593766"/>
            <a:ext cx="5539116" cy="5573763"/>
          </a:xfrm>
          <a:custGeom>
            <a:avLst/>
            <a:gdLst>
              <a:gd name="connsiteX0" fmla="*/ 2446925 w 4924654"/>
              <a:gd name="connsiteY0" fmla="*/ 0 h 4955458"/>
              <a:gd name="connsiteX1" fmla="*/ 4924654 w 4924654"/>
              <a:gd name="connsiteY1" fmla="*/ 2477729 h 4955458"/>
              <a:gd name="connsiteX2" fmla="*/ 2446925 w 4924654"/>
              <a:gd name="connsiteY2" fmla="*/ 4955458 h 4955458"/>
              <a:gd name="connsiteX3" fmla="*/ 1265892 w 4924654"/>
              <a:gd name="connsiteY3" fmla="*/ 4656410 h 4955458"/>
              <a:gd name="connsiteX4" fmla="*/ 1186268 w 4924654"/>
              <a:gd name="connsiteY4" fmla="*/ 4608037 h 4955458"/>
              <a:gd name="connsiteX5" fmla="*/ 1227075 w 4924654"/>
              <a:gd name="connsiteY5" fmla="*/ 4608037 h 4955458"/>
              <a:gd name="connsiteX6" fmla="*/ 1276002 w 4924654"/>
              <a:gd name="connsiteY6" fmla="*/ 4637761 h 4955458"/>
              <a:gd name="connsiteX7" fmla="*/ 2446926 w 4924654"/>
              <a:gd name="connsiteY7" fmla="*/ 4934250 h 4955458"/>
              <a:gd name="connsiteX8" fmla="*/ 4903446 w 4924654"/>
              <a:gd name="connsiteY8" fmla="*/ 2477730 h 4955458"/>
              <a:gd name="connsiteX9" fmla="*/ 2446926 w 4924654"/>
              <a:gd name="connsiteY9" fmla="*/ 21210 h 4955458"/>
              <a:gd name="connsiteX10" fmla="*/ 40314 w 4924654"/>
              <a:gd name="connsiteY10" fmla="*/ 1982655 h 4955458"/>
              <a:gd name="connsiteX11" fmla="*/ 21432 w 4924654"/>
              <a:gd name="connsiteY11" fmla="*/ 2106377 h 4955458"/>
              <a:gd name="connsiteX12" fmla="*/ 0 w 4924654"/>
              <a:gd name="connsiteY12" fmla="*/ 2106377 h 4955458"/>
              <a:gd name="connsiteX13" fmla="*/ 19535 w 4924654"/>
              <a:gd name="connsiteY13" fmla="*/ 1978380 h 4955458"/>
              <a:gd name="connsiteX14" fmla="*/ 2446925 w 4924654"/>
              <a:gd name="connsiteY14" fmla="*/ 0 h 4955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924654" h="4955458">
                <a:moveTo>
                  <a:pt x="2446925" y="0"/>
                </a:moveTo>
                <a:cubicBezTo>
                  <a:pt x="3815337" y="0"/>
                  <a:pt x="4924654" y="1109317"/>
                  <a:pt x="4924654" y="2477729"/>
                </a:cubicBezTo>
                <a:cubicBezTo>
                  <a:pt x="4924654" y="3846141"/>
                  <a:pt x="3815337" y="4955458"/>
                  <a:pt x="2446925" y="4955458"/>
                </a:cubicBezTo>
                <a:cubicBezTo>
                  <a:pt x="2019296" y="4955458"/>
                  <a:pt x="1616970" y="4847127"/>
                  <a:pt x="1265892" y="4656410"/>
                </a:cubicBezTo>
                <a:lnTo>
                  <a:pt x="1186268" y="4608037"/>
                </a:lnTo>
                <a:lnTo>
                  <a:pt x="1227075" y="4608037"/>
                </a:lnTo>
                <a:lnTo>
                  <a:pt x="1276002" y="4637761"/>
                </a:lnTo>
                <a:cubicBezTo>
                  <a:pt x="1624075" y="4826846"/>
                  <a:pt x="2022958" y="4934250"/>
                  <a:pt x="2446926" y="4934250"/>
                </a:cubicBezTo>
                <a:cubicBezTo>
                  <a:pt x="3803625" y="4934250"/>
                  <a:pt x="4903446" y="3834429"/>
                  <a:pt x="4903446" y="2477730"/>
                </a:cubicBezTo>
                <a:cubicBezTo>
                  <a:pt x="4903446" y="1121031"/>
                  <a:pt x="3803625" y="21210"/>
                  <a:pt x="2446926" y="21210"/>
                </a:cubicBezTo>
                <a:cubicBezTo>
                  <a:pt x="1259815" y="21210"/>
                  <a:pt x="269375" y="863260"/>
                  <a:pt x="40314" y="1982655"/>
                </a:cubicBezTo>
                <a:lnTo>
                  <a:pt x="21432" y="2106377"/>
                </a:lnTo>
                <a:lnTo>
                  <a:pt x="0" y="2106377"/>
                </a:lnTo>
                <a:lnTo>
                  <a:pt x="19535" y="1978380"/>
                </a:lnTo>
                <a:cubicBezTo>
                  <a:pt x="250574" y="849321"/>
                  <a:pt x="1249565" y="0"/>
                  <a:pt x="244692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DC491F34-83ED-4911-BF3E-A9023F5B062C}"/>
              </a:ext>
            </a:extLst>
          </p:cNvPr>
          <p:cNvSpPr txBox="1"/>
          <p:nvPr/>
        </p:nvSpPr>
        <p:spPr>
          <a:xfrm>
            <a:off x="4871149" y="1995964"/>
            <a:ext cx="341471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</a:t>
            </a:r>
          </a:p>
          <a:p>
            <a:r>
              <a:rPr lang="en-US" altLang="zh-CN" sz="7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</a:t>
            </a:r>
            <a:endParaRPr lang="zh-CN" altLang="en-US" sz="7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68661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E76EA40E-B3EB-4A43-B595-4B708CBD68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8261"/>
          <a:stretch/>
        </p:blipFill>
        <p:spPr>
          <a:xfrm>
            <a:off x="1244600" y="2598356"/>
            <a:ext cx="4902199" cy="4259644"/>
          </a:xfrm>
          <a:prstGeom prst="rect">
            <a:avLst/>
          </a:prstGeom>
        </p:spPr>
      </p:pic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xmlns="" id="{CB5A7C86-F091-4FEB-A78B-07DABD0F8B71}"/>
              </a:ext>
            </a:extLst>
          </p:cNvPr>
          <p:cNvSpPr/>
          <p:nvPr/>
        </p:nvSpPr>
        <p:spPr>
          <a:xfrm>
            <a:off x="3494930" y="593766"/>
            <a:ext cx="5539116" cy="5573763"/>
          </a:xfrm>
          <a:custGeom>
            <a:avLst/>
            <a:gdLst>
              <a:gd name="connsiteX0" fmla="*/ 2446925 w 4924654"/>
              <a:gd name="connsiteY0" fmla="*/ 0 h 4955458"/>
              <a:gd name="connsiteX1" fmla="*/ 4924654 w 4924654"/>
              <a:gd name="connsiteY1" fmla="*/ 2477729 h 4955458"/>
              <a:gd name="connsiteX2" fmla="*/ 2446925 w 4924654"/>
              <a:gd name="connsiteY2" fmla="*/ 4955458 h 4955458"/>
              <a:gd name="connsiteX3" fmla="*/ 1265892 w 4924654"/>
              <a:gd name="connsiteY3" fmla="*/ 4656410 h 4955458"/>
              <a:gd name="connsiteX4" fmla="*/ 1186268 w 4924654"/>
              <a:gd name="connsiteY4" fmla="*/ 4608037 h 4955458"/>
              <a:gd name="connsiteX5" fmla="*/ 1227075 w 4924654"/>
              <a:gd name="connsiteY5" fmla="*/ 4608037 h 4955458"/>
              <a:gd name="connsiteX6" fmla="*/ 1276002 w 4924654"/>
              <a:gd name="connsiteY6" fmla="*/ 4637761 h 4955458"/>
              <a:gd name="connsiteX7" fmla="*/ 2446926 w 4924654"/>
              <a:gd name="connsiteY7" fmla="*/ 4934250 h 4955458"/>
              <a:gd name="connsiteX8" fmla="*/ 4903446 w 4924654"/>
              <a:gd name="connsiteY8" fmla="*/ 2477730 h 4955458"/>
              <a:gd name="connsiteX9" fmla="*/ 2446926 w 4924654"/>
              <a:gd name="connsiteY9" fmla="*/ 21210 h 4955458"/>
              <a:gd name="connsiteX10" fmla="*/ 40314 w 4924654"/>
              <a:gd name="connsiteY10" fmla="*/ 1982655 h 4955458"/>
              <a:gd name="connsiteX11" fmla="*/ 21432 w 4924654"/>
              <a:gd name="connsiteY11" fmla="*/ 2106377 h 4955458"/>
              <a:gd name="connsiteX12" fmla="*/ 0 w 4924654"/>
              <a:gd name="connsiteY12" fmla="*/ 2106377 h 4955458"/>
              <a:gd name="connsiteX13" fmla="*/ 19535 w 4924654"/>
              <a:gd name="connsiteY13" fmla="*/ 1978380 h 4955458"/>
              <a:gd name="connsiteX14" fmla="*/ 2446925 w 4924654"/>
              <a:gd name="connsiteY14" fmla="*/ 0 h 4955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924654" h="4955458">
                <a:moveTo>
                  <a:pt x="2446925" y="0"/>
                </a:moveTo>
                <a:cubicBezTo>
                  <a:pt x="3815337" y="0"/>
                  <a:pt x="4924654" y="1109317"/>
                  <a:pt x="4924654" y="2477729"/>
                </a:cubicBezTo>
                <a:cubicBezTo>
                  <a:pt x="4924654" y="3846141"/>
                  <a:pt x="3815337" y="4955458"/>
                  <a:pt x="2446925" y="4955458"/>
                </a:cubicBezTo>
                <a:cubicBezTo>
                  <a:pt x="2019296" y="4955458"/>
                  <a:pt x="1616970" y="4847127"/>
                  <a:pt x="1265892" y="4656410"/>
                </a:cubicBezTo>
                <a:lnTo>
                  <a:pt x="1186268" y="4608037"/>
                </a:lnTo>
                <a:lnTo>
                  <a:pt x="1227075" y="4608037"/>
                </a:lnTo>
                <a:lnTo>
                  <a:pt x="1276002" y="4637761"/>
                </a:lnTo>
                <a:cubicBezTo>
                  <a:pt x="1624075" y="4826846"/>
                  <a:pt x="2022958" y="4934250"/>
                  <a:pt x="2446926" y="4934250"/>
                </a:cubicBezTo>
                <a:cubicBezTo>
                  <a:pt x="3803625" y="4934250"/>
                  <a:pt x="4903446" y="3834429"/>
                  <a:pt x="4903446" y="2477730"/>
                </a:cubicBezTo>
                <a:cubicBezTo>
                  <a:pt x="4903446" y="1121031"/>
                  <a:pt x="3803625" y="21210"/>
                  <a:pt x="2446926" y="21210"/>
                </a:cubicBezTo>
                <a:cubicBezTo>
                  <a:pt x="1259815" y="21210"/>
                  <a:pt x="269375" y="863260"/>
                  <a:pt x="40314" y="1982655"/>
                </a:cubicBezTo>
                <a:lnTo>
                  <a:pt x="21432" y="2106377"/>
                </a:lnTo>
                <a:lnTo>
                  <a:pt x="0" y="2106377"/>
                </a:lnTo>
                <a:lnTo>
                  <a:pt x="19535" y="1978380"/>
                </a:lnTo>
                <a:cubicBezTo>
                  <a:pt x="250574" y="849321"/>
                  <a:pt x="1249565" y="0"/>
                  <a:pt x="244692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DC491F34-83ED-4911-BF3E-A9023F5B062C}"/>
              </a:ext>
            </a:extLst>
          </p:cNvPr>
          <p:cNvSpPr txBox="1"/>
          <p:nvPr/>
        </p:nvSpPr>
        <p:spPr>
          <a:xfrm>
            <a:off x="5417942" y="1273974"/>
            <a:ext cx="16930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ONE</a:t>
            </a:r>
            <a:endParaRPr lang="zh-CN" altLang="en-US" sz="5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xmlns="" id="{F53BC8D4-2A94-42A7-80AE-2305F9B95AE9}"/>
              </a:ext>
            </a:extLst>
          </p:cNvPr>
          <p:cNvSpPr/>
          <p:nvPr/>
        </p:nvSpPr>
        <p:spPr>
          <a:xfrm>
            <a:off x="3753959" y="2472706"/>
            <a:ext cx="572464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5400" b="1" dirty="0" smtClean="0">
                <a:solidFill>
                  <a:srgbClr val="528C5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如何登录学习平台</a:t>
            </a:r>
            <a:endParaRPr lang="zh-CN" altLang="en-US" sz="5400" b="1" dirty="0">
              <a:solidFill>
                <a:srgbClr val="528C5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60038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2728209" y="137623"/>
            <a:ext cx="937884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5000" b="0" i="0" u="none" strike="noStrike" kern="0" cap="none" spc="0" normalizeH="0" baseline="0" noProof="0" dirty="0" smtClean="0">
                <a:ln>
                  <a:noFill/>
                </a:ln>
                <a:solidFill>
                  <a:srgbClr val="528C54"/>
                </a:solidFill>
                <a:effectLst/>
                <a:uLnTx/>
                <a:uFillTx/>
                <a:latin typeface="Calibri"/>
                <a:ea typeface="隶书"/>
                <a:cs typeface="+mj-cs"/>
              </a:rPr>
              <a:t>第一步：先打开国家开放大学学习平台，点击学生登录。</a:t>
            </a:r>
            <a:endParaRPr kumimoji="0" lang="zh-CN" alt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528C54"/>
              </a:solidFill>
              <a:effectLst/>
              <a:uLnTx/>
              <a:uFillTx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3456" y="1631216"/>
            <a:ext cx="9838544" cy="5226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2118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2583305" y="0"/>
            <a:ext cx="9378846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kumimoji="0" lang="zh-CN" altLang="en-US" sz="5000" b="0" i="0" u="none" strike="noStrike" kern="0" cap="none" spc="0" normalizeH="0" baseline="0" noProof="0" dirty="0" smtClean="0">
                <a:ln>
                  <a:noFill/>
                </a:ln>
                <a:solidFill>
                  <a:srgbClr val="528C54"/>
                </a:solidFill>
                <a:effectLst/>
                <a:uLnTx/>
                <a:uFillTx/>
                <a:latin typeface="Calibri"/>
                <a:ea typeface="隶书"/>
                <a:cs typeface="+mj-cs"/>
              </a:rPr>
              <a:t>第二</a:t>
            </a:r>
            <a:r>
              <a:rPr lang="zh-CN" altLang="en-US" sz="5000" kern="0" dirty="0">
                <a:solidFill>
                  <a:srgbClr val="528C54"/>
                </a:solidFill>
                <a:latin typeface="Calibri"/>
                <a:ea typeface="隶书"/>
                <a:cs typeface="+mj-cs"/>
              </a:rPr>
              <a:t>步：请输入用户名（学号），密码（出生年月日八位）</a:t>
            </a:r>
            <a:br>
              <a:rPr lang="zh-CN" altLang="en-US" sz="5000" kern="0" dirty="0">
                <a:solidFill>
                  <a:srgbClr val="528C54"/>
                </a:solidFill>
                <a:latin typeface="Calibri"/>
                <a:ea typeface="隶书"/>
                <a:cs typeface="+mj-cs"/>
              </a:rPr>
            </a:br>
            <a:endParaRPr kumimoji="0" lang="zh-CN" alt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528C54"/>
              </a:solidFill>
              <a:effectLst/>
              <a:uLnTx/>
              <a:uFillTx/>
            </a:endParaRPr>
          </a:p>
        </p:txBody>
      </p:sp>
      <p:pic>
        <p:nvPicPr>
          <p:cNvPr id="3" name="内容占位符 3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2583305" y="1619971"/>
            <a:ext cx="9378846" cy="501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189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2583305" y="0"/>
            <a:ext cx="975360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kumimoji="0" lang="zh-CN" altLang="en-US" sz="5000" b="0" i="0" u="none" strike="noStrike" kern="0" cap="none" spc="0" normalizeH="0" baseline="0" noProof="0" dirty="0" smtClean="0">
                <a:ln>
                  <a:noFill/>
                </a:ln>
                <a:solidFill>
                  <a:srgbClr val="528C54"/>
                </a:solidFill>
                <a:effectLst/>
                <a:uLnTx/>
                <a:uFillTx/>
                <a:latin typeface="Calibri"/>
                <a:ea typeface="隶书"/>
                <a:cs typeface="+mj-cs"/>
              </a:rPr>
              <a:t>第三</a:t>
            </a:r>
            <a:r>
              <a:rPr lang="zh-CN" altLang="en-US" sz="5000" kern="0" dirty="0">
                <a:solidFill>
                  <a:srgbClr val="528C54"/>
                </a:solidFill>
                <a:latin typeface="Calibri"/>
                <a:ea typeface="隶书"/>
                <a:cs typeface="+mj-cs"/>
              </a:rPr>
              <a:t>步：首先登录到学习页面，</a:t>
            </a:r>
            <a:r>
              <a:rPr lang="zh-CN" altLang="en-US" sz="5000" kern="0" dirty="0" smtClean="0">
                <a:solidFill>
                  <a:srgbClr val="528C54"/>
                </a:solidFill>
                <a:latin typeface="Calibri"/>
                <a:ea typeface="隶书"/>
                <a:cs typeface="+mj-cs"/>
              </a:rPr>
              <a:t>在所学</a:t>
            </a:r>
            <a:r>
              <a:rPr lang="zh-CN" altLang="en-US" sz="5000" kern="0" dirty="0">
                <a:solidFill>
                  <a:srgbClr val="528C54"/>
                </a:solidFill>
                <a:latin typeface="Calibri"/>
                <a:ea typeface="隶书"/>
                <a:cs typeface="+mj-cs"/>
              </a:rPr>
              <a:t>课程中选择</a:t>
            </a:r>
            <a:r>
              <a:rPr lang="en-US" altLang="zh-CN" sz="5000" kern="0" dirty="0" smtClean="0">
                <a:solidFill>
                  <a:srgbClr val="528C54"/>
                </a:solidFill>
                <a:latin typeface="Calibri"/>
                <a:ea typeface="隶书"/>
                <a:cs typeface="+mj-cs"/>
              </a:rPr>
              <a:t>《</a:t>
            </a:r>
            <a:r>
              <a:rPr lang="zh-CN" altLang="en-US" sz="5000" kern="0" dirty="0" smtClean="0">
                <a:solidFill>
                  <a:srgbClr val="528C54"/>
                </a:solidFill>
                <a:latin typeface="Calibri"/>
                <a:ea typeface="隶书"/>
                <a:cs typeface="+mj-cs"/>
              </a:rPr>
              <a:t>自然科学</a:t>
            </a:r>
            <a:r>
              <a:rPr lang="zh-CN" altLang="en-US" sz="5000" kern="0" dirty="0">
                <a:solidFill>
                  <a:srgbClr val="528C54"/>
                </a:solidFill>
                <a:latin typeface="Calibri"/>
                <a:ea typeface="隶书"/>
                <a:cs typeface="+mj-cs"/>
              </a:rPr>
              <a:t>基础</a:t>
            </a:r>
            <a:r>
              <a:rPr lang="en-US" altLang="zh-CN" sz="5000" kern="0" dirty="0" smtClean="0">
                <a:solidFill>
                  <a:srgbClr val="528C54"/>
                </a:solidFill>
                <a:latin typeface="Calibri"/>
                <a:ea typeface="隶书"/>
                <a:cs typeface="+mj-cs"/>
              </a:rPr>
              <a:t>》</a:t>
            </a:r>
            <a:r>
              <a:rPr lang="zh-CN" altLang="en-US" sz="5000" kern="0" dirty="0">
                <a:solidFill>
                  <a:srgbClr val="528C54"/>
                </a:solidFill>
                <a:latin typeface="Calibri"/>
                <a:ea typeface="隶书"/>
                <a:cs typeface="+mj-cs"/>
              </a:rPr>
              <a:t>点击进入。</a:t>
            </a:r>
            <a:endParaRPr kumimoji="0" lang="zh-CN" alt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528C54"/>
              </a:solidFill>
              <a:effectLst/>
              <a:uLnTx/>
              <a:uFillTx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093" y="2278505"/>
            <a:ext cx="10673908" cy="4579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7889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2583305" y="0"/>
            <a:ext cx="937884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kumimoji="0" lang="zh-CN" altLang="en-US" sz="5000" b="0" i="0" u="none" strike="noStrike" kern="0" cap="none" spc="0" normalizeH="0" baseline="0" noProof="0" dirty="0" smtClean="0">
                <a:ln>
                  <a:noFill/>
                </a:ln>
                <a:solidFill>
                  <a:srgbClr val="528C54"/>
                </a:solidFill>
                <a:effectLst/>
                <a:uLnTx/>
                <a:uFillTx/>
                <a:latin typeface="Calibri"/>
                <a:ea typeface="隶书"/>
                <a:cs typeface="+mj-cs"/>
              </a:rPr>
              <a:t>第四</a:t>
            </a:r>
            <a:r>
              <a:rPr lang="zh-CN" altLang="en-US" sz="5000" kern="0" dirty="0">
                <a:solidFill>
                  <a:srgbClr val="528C54"/>
                </a:solidFill>
                <a:latin typeface="Calibri"/>
                <a:ea typeface="隶书"/>
                <a:cs typeface="+mj-cs"/>
              </a:rPr>
              <a:t>步：进入到课程学习主页</a:t>
            </a:r>
            <a:br>
              <a:rPr lang="zh-CN" altLang="en-US" sz="5000" kern="0" dirty="0">
                <a:solidFill>
                  <a:srgbClr val="528C54"/>
                </a:solidFill>
                <a:latin typeface="Calibri"/>
                <a:ea typeface="隶书"/>
                <a:cs typeface="+mj-cs"/>
              </a:rPr>
            </a:br>
            <a:endParaRPr kumimoji="0" lang="zh-CN" alt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528C54"/>
              </a:solidFill>
              <a:effectLst/>
              <a:uLnTx/>
              <a:uFillTx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731" y="869429"/>
            <a:ext cx="10199532" cy="562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0596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E76EA40E-B3EB-4A43-B595-4B708CBD68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8261"/>
          <a:stretch/>
        </p:blipFill>
        <p:spPr>
          <a:xfrm>
            <a:off x="330200" y="2598356"/>
            <a:ext cx="4902199" cy="4259644"/>
          </a:xfrm>
          <a:prstGeom prst="rect">
            <a:avLst/>
          </a:prstGeom>
        </p:spPr>
      </p:pic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xmlns="" id="{CB5A7C86-F091-4FEB-A78B-07DABD0F8B71}"/>
              </a:ext>
            </a:extLst>
          </p:cNvPr>
          <p:cNvSpPr/>
          <p:nvPr/>
        </p:nvSpPr>
        <p:spPr>
          <a:xfrm>
            <a:off x="3494930" y="593766"/>
            <a:ext cx="5539116" cy="5573763"/>
          </a:xfrm>
          <a:custGeom>
            <a:avLst/>
            <a:gdLst>
              <a:gd name="connsiteX0" fmla="*/ 2446925 w 4924654"/>
              <a:gd name="connsiteY0" fmla="*/ 0 h 4955458"/>
              <a:gd name="connsiteX1" fmla="*/ 4924654 w 4924654"/>
              <a:gd name="connsiteY1" fmla="*/ 2477729 h 4955458"/>
              <a:gd name="connsiteX2" fmla="*/ 2446925 w 4924654"/>
              <a:gd name="connsiteY2" fmla="*/ 4955458 h 4955458"/>
              <a:gd name="connsiteX3" fmla="*/ 1265892 w 4924654"/>
              <a:gd name="connsiteY3" fmla="*/ 4656410 h 4955458"/>
              <a:gd name="connsiteX4" fmla="*/ 1186268 w 4924654"/>
              <a:gd name="connsiteY4" fmla="*/ 4608037 h 4955458"/>
              <a:gd name="connsiteX5" fmla="*/ 1227075 w 4924654"/>
              <a:gd name="connsiteY5" fmla="*/ 4608037 h 4955458"/>
              <a:gd name="connsiteX6" fmla="*/ 1276002 w 4924654"/>
              <a:gd name="connsiteY6" fmla="*/ 4637761 h 4955458"/>
              <a:gd name="connsiteX7" fmla="*/ 2446926 w 4924654"/>
              <a:gd name="connsiteY7" fmla="*/ 4934250 h 4955458"/>
              <a:gd name="connsiteX8" fmla="*/ 4903446 w 4924654"/>
              <a:gd name="connsiteY8" fmla="*/ 2477730 h 4955458"/>
              <a:gd name="connsiteX9" fmla="*/ 2446926 w 4924654"/>
              <a:gd name="connsiteY9" fmla="*/ 21210 h 4955458"/>
              <a:gd name="connsiteX10" fmla="*/ 40314 w 4924654"/>
              <a:gd name="connsiteY10" fmla="*/ 1982655 h 4955458"/>
              <a:gd name="connsiteX11" fmla="*/ 21432 w 4924654"/>
              <a:gd name="connsiteY11" fmla="*/ 2106377 h 4955458"/>
              <a:gd name="connsiteX12" fmla="*/ 0 w 4924654"/>
              <a:gd name="connsiteY12" fmla="*/ 2106377 h 4955458"/>
              <a:gd name="connsiteX13" fmla="*/ 19535 w 4924654"/>
              <a:gd name="connsiteY13" fmla="*/ 1978380 h 4955458"/>
              <a:gd name="connsiteX14" fmla="*/ 2446925 w 4924654"/>
              <a:gd name="connsiteY14" fmla="*/ 0 h 4955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924654" h="4955458">
                <a:moveTo>
                  <a:pt x="2446925" y="0"/>
                </a:moveTo>
                <a:cubicBezTo>
                  <a:pt x="3815337" y="0"/>
                  <a:pt x="4924654" y="1109317"/>
                  <a:pt x="4924654" y="2477729"/>
                </a:cubicBezTo>
                <a:cubicBezTo>
                  <a:pt x="4924654" y="3846141"/>
                  <a:pt x="3815337" y="4955458"/>
                  <a:pt x="2446925" y="4955458"/>
                </a:cubicBezTo>
                <a:cubicBezTo>
                  <a:pt x="2019296" y="4955458"/>
                  <a:pt x="1616970" y="4847127"/>
                  <a:pt x="1265892" y="4656410"/>
                </a:cubicBezTo>
                <a:lnTo>
                  <a:pt x="1186268" y="4608037"/>
                </a:lnTo>
                <a:lnTo>
                  <a:pt x="1227075" y="4608037"/>
                </a:lnTo>
                <a:lnTo>
                  <a:pt x="1276002" y="4637761"/>
                </a:lnTo>
                <a:cubicBezTo>
                  <a:pt x="1624075" y="4826846"/>
                  <a:pt x="2022958" y="4934250"/>
                  <a:pt x="2446926" y="4934250"/>
                </a:cubicBezTo>
                <a:cubicBezTo>
                  <a:pt x="3803625" y="4934250"/>
                  <a:pt x="4903446" y="3834429"/>
                  <a:pt x="4903446" y="2477730"/>
                </a:cubicBezTo>
                <a:cubicBezTo>
                  <a:pt x="4903446" y="1121031"/>
                  <a:pt x="3803625" y="21210"/>
                  <a:pt x="2446926" y="21210"/>
                </a:cubicBezTo>
                <a:cubicBezTo>
                  <a:pt x="1259815" y="21210"/>
                  <a:pt x="269375" y="863260"/>
                  <a:pt x="40314" y="1982655"/>
                </a:cubicBezTo>
                <a:lnTo>
                  <a:pt x="21432" y="2106377"/>
                </a:lnTo>
                <a:lnTo>
                  <a:pt x="0" y="2106377"/>
                </a:lnTo>
                <a:lnTo>
                  <a:pt x="19535" y="1978380"/>
                </a:lnTo>
                <a:cubicBezTo>
                  <a:pt x="250574" y="849321"/>
                  <a:pt x="1249565" y="0"/>
                  <a:pt x="244692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DC491F34-83ED-4911-BF3E-A9023F5B062C}"/>
              </a:ext>
            </a:extLst>
          </p:cNvPr>
          <p:cNvSpPr txBox="1"/>
          <p:nvPr/>
        </p:nvSpPr>
        <p:spPr>
          <a:xfrm>
            <a:off x="5417942" y="1004151"/>
            <a:ext cx="18659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TWO</a:t>
            </a:r>
            <a:endParaRPr lang="zh-CN" altLang="en-US" sz="5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xmlns="" id="{F53BC8D4-2A94-42A7-80AE-2305F9B95AE9}"/>
              </a:ext>
            </a:extLst>
          </p:cNvPr>
          <p:cNvSpPr/>
          <p:nvPr/>
        </p:nvSpPr>
        <p:spPr>
          <a:xfrm>
            <a:off x="3834848" y="2503484"/>
            <a:ext cx="5032147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5400" b="1" dirty="0">
                <a:solidFill>
                  <a:srgbClr val="528C5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课程考核方式</a:t>
            </a:r>
            <a:r>
              <a:rPr lang="zh-CN" altLang="en-US" sz="5400" b="1" dirty="0" smtClean="0">
                <a:solidFill>
                  <a:srgbClr val="528C5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及</a:t>
            </a:r>
            <a:endParaRPr lang="en-US" altLang="zh-CN" sz="5400" b="1" dirty="0" smtClean="0">
              <a:solidFill>
                <a:srgbClr val="528C5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5400" b="1" dirty="0" smtClean="0">
                <a:solidFill>
                  <a:srgbClr val="528C5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学 习 方 法</a:t>
            </a:r>
            <a:endParaRPr lang="zh-CN" altLang="en-US" sz="5400" b="1" dirty="0">
              <a:solidFill>
                <a:srgbClr val="528C5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30896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2583304" y="0"/>
            <a:ext cx="9768591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kumimoji="0" lang="zh-CN" altLang="en-US" sz="5000" b="0" i="0" u="none" strike="noStrike" kern="0" cap="none" spc="0" normalizeH="0" baseline="0" noProof="0" dirty="0" smtClean="0">
                <a:ln>
                  <a:noFill/>
                </a:ln>
                <a:solidFill>
                  <a:srgbClr val="528C54"/>
                </a:solidFill>
                <a:effectLst/>
                <a:uLnTx/>
                <a:uFillTx/>
                <a:latin typeface="Calibri"/>
                <a:ea typeface="隶书"/>
                <a:cs typeface="+mj-cs"/>
              </a:rPr>
              <a:t>第五</a:t>
            </a:r>
            <a:r>
              <a:rPr lang="zh-CN" altLang="en-US" sz="5000" kern="0" dirty="0">
                <a:solidFill>
                  <a:srgbClr val="528C54"/>
                </a:solidFill>
                <a:latin typeface="Calibri"/>
                <a:ea typeface="隶书"/>
                <a:cs typeface="+mj-cs"/>
              </a:rPr>
              <a:t>步：进入到课程学习主页，点击课程导学，查看</a:t>
            </a:r>
            <a:r>
              <a:rPr lang="zh-CN" altLang="en-US" sz="5000" kern="0" dirty="0" smtClean="0">
                <a:solidFill>
                  <a:srgbClr val="528C54"/>
                </a:solidFill>
                <a:latin typeface="Calibri"/>
                <a:ea typeface="隶书"/>
                <a:cs typeface="+mj-cs"/>
              </a:rPr>
              <a:t>课程学习</a:t>
            </a:r>
            <a:r>
              <a:rPr lang="zh-CN" altLang="en-US" sz="5000" kern="0" dirty="0">
                <a:solidFill>
                  <a:srgbClr val="528C54"/>
                </a:solidFill>
                <a:latin typeface="Calibri"/>
                <a:ea typeface="隶书"/>
                <a:cs typeface="+mj-cs"/>
              </a:rPr>
              <a:t>内容</a:t>
            </a:r>
            <a:r>
              <a:rPr lang="zh-CN" altLang="en-US" sz="5000" kern="0" dirty="0" smtClean="0">
                <a:solidFill>
                  <a:srgbClr val="528C54"/>
                </a:solidFill>
                <a:latin typeface="Calibri"/>
                <a:ea typeface="隶书"/>
                <a:cs typeface="+mj-cs"/>
              </a:rPr>
              <a:t>。</a:t>
            </a:r>
            <a:r>
              <a:rPr lang="zh-CN" altLang="en-US" sz="5000" kern="0" dirty="0">
                <a:solidFill>
                  <a:srgbClr val="528C54"/>
                </a:solidFill>
                <a:latin typeface="Calibri"/>
                <a:ea typeface="隶书"/>
                <a:cs typeface="+mj-cs"/>
              </a:rPr>
              <a:t/>
            </a:r>
            <a:br>
              <a:rPr lang="zh-CN" altLang="en-US" sz="5000" kern="0" dirty="0">
                <a:solidFill>
                  <a:srgbClr val="528C54"/>
                </a:solidFill>
                <a:latin typeface="Calibri"/>
                <a:ea typeface="隶书"/>
                <a:cs typeface="+mj-cs"/>
              </a:rPr>
            </a:br>
            <a:endParaRPr kumimoji="0" lang="zh-CN" alt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528C54"/>
              </a:solidFill>
              <a:effectLst/>
              <a:uLnTx/>
              <a:uFillTx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350" y="1558665"/>
            <a:ext cx="10013742" cy="514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2132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CCE8C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CCE8C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369</TotalTime>
  <Words>433</Words>
  <Application>Microsoft Office PowerPoint</Application>
  <PresentationFormat>自定义</PresentationFormat>
  <Paragraphs>72</Paragraphs>
  <Slides>27</Slides>
  <Notes>25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28" baseType="lpstr">
      <vt:lpstr>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绿色叶子</dc:title>
  <dc:creator>Administrator</dc:creator>
  <cp:lastModifiedBy>ylddypf</cp:lastModifiedBy>
  <cp:revision>58</cp:revision>
  <dcterms:created xsi:type="dcterms:W3CDTF">2017-06-14T03:10:04Z</dcterms:created>
  <dcterms:modified xsi:type="dcterms:W3CDTF">2020-05-29T09:28:00Z</dcterms:modified>
</cp:coreProperties>
</file>